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12192000" cy="16256000"/>
  <p:notesSz cx="12192000" cy="16256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5039360"/>
            <a:ext cx="10363200" cy="3413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9103360"/>
            <a:ext cx="8534400" cy="406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Dubai"/>
                <a:cs typeface="Dubai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/3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Dubai"/>
                <a:cs typeface="Dubai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/3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Dubai"/>
                <a:cs typeface="Dubai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/3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Dubai"/>
                <a:cs typeface="Dubai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/3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Dubai"/>
                <a:cs typeface="Dubai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/3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650240"/>
            <a:ext cx="10972800" cy="2600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3738880"/>
            <a:ext cx="1097280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15118080"/>
            <a:ext cx="390144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575266" y="15734258"/>
            <a:ext cx="412750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Dubai"/>
                <a:cs typeface="Dubai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/3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hyperlink" Target="mailto:calibration@inatt.com" TargetMode="Externa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hyperlink" Target="mailto:info@inatcorporateeurope.com" TargetMode="External"/><Relationship Id="rId9" Type="http://schemas.openxmlformats.org/officeDocument/2006/relationships/hyperlink" Target="mailto:info@inatukmultinational.com" TargetMode="External"/><Relationship Id="rId10" Type="http://schemas.openxmlformats.org/officeDocument/2006/relationships/hyperlink" Target="mailto:info@inatpakistan.com" TargetMode="External"/><Relationship Id="rId11" Type="http://schemas.openxmlformats.org/officeDocument/2006/relationships/hyperlink" Target="mailto:info@inatemirates.com" TargetMode="External"/><Relationship Id="rId12" Type="http://schemas.openxmlformats.org/officeDocument/2006/relationships/hyperlink" Target="mailto:info@inatt.com" TargetMode="External"/><Relationship Id="rId13" Type="http://schemas.openxmlformats.org/officeDocument/2006/relationships/hyperlink" Target="mailto:info@inatpacificasia.com" TargetMode="External"/><Relationship Id="rId14" Type="http://schemas.openxmlformats.org/officeDocument/2006/relationships/hyperlink" Target="mailto:info@inatoverseascompany.com" TargetMode="External"/><Relationship Id="rId15" Type="http://schemas.openxmlformats.org/officeDocument/2006/relationships/image" Target="../media/image6.png"/><Relationship Id="rId16" Type="http://schemas.openxmlformats.org/officeDocument/2006/relationships/image" Target="../media/image7.png"/><Relationship Id="rId17" Type="http://schemas.openxmlformats.org/officeDocument/2006/relationships/image" Target="../media/image8.png"/><Relationship Id="rId18" Type="http://schemas.openxmlformats.org/officeDocument/2006/relationships/image" Target="../media/image9.png"/><Relationship Id="rId19" Type="http://schemas.openxmlformats.org/officeDocument/2006/relationships/image" Target="../media/image10.png"/><Relationship Id="rId20" Type="http://schemas.openxmlformats.org/officeDocument/2006/relationships/image" Target="../media/image11.png"/><Relationship Id="rId21" Type="http://schemas.openxmlformats.org/officeDocument/2006/relationships/image" Target="../media/image12.png"/><Relationship Id="rId22" Type="http://schemas.openxmlformats.org/officeDocument/2006/relationships/image" Target="../media/image13.png"/><Relationship Id="rId23" Type="http://schemas.openxmlformats.org/officeDocument/2006/relationships/hyperlink" Target="http://www.inatgroupofcompanies.com/" TargetMode="External"/><Relationship Id="rId24" Type="http://schemas.openxmlformats.org/officeDocument/2006/relationships/image" Target="../media/image14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6256000"/>
            <a:chOff x="0" y="0"/>
            <a:chExt cx="12192000" cy="16256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6255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5304974" y="5010735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5">
                  <a:moveTo>
                    <a:pt x="3331789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600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6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5"/>
                  </a:lnTo>
                  <a:lnTo>
                    <a:pt x="36201" y="281354"/>
                  </a:lnTo>
                  <a:lnTo>
                    <a:pt x="20710" y="323678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1"/>
                  </a:lnTo>
                  <a:lnTo>
                    <a:pt x="3050436" y="885130"/>
                  </a:lnTo>
                  <a:lnTo>
                    <a:pt x="3090705" y="865731"/>
                  </a:lnTo>
                  <a:lnTo>
                    <a:pt x="3128687" y="842657"/>
                  </a:lnTo>
                  <a:lnTo>
                    <a:pt x="3164150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5" y="718228"/>
                  </a:lnTo>
                  <a:lnTo>
                    <a:pt x="3276189" y="680246"/>
                  </a:lnTo>
                  <a:lnTo>
                    <a:pt x="3295587" y="639977"/>
                  </a:lnTo>
                  <a:lnTo>
                    <a:pt x="3311078" y="597653"/>
                  </a:lnTo>
                  <a:lnTo>
                    <a:pt x="3322430" y="553506"/>
                  </a:lnTo>
                  <a:lnTo>
                    <a:pt x="3329410" y="507766"/>
                  </a:lnTo>
                  <a:lnTo>
                    <a:pt x="3331789" y="460665"/>
                  </a:lnTo>
                  <a:lnTo>
                    <a:pt x="3331789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304974" y="5010735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5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725824" y="5132323"/>
            <a:ext cx="2490470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551180" marR="5080" indent="-539115">
              <a:lnSpc>
                <a:spcPct val="102200"/>
              </a:lnSpc>
              <a:spcBef>
                <a:spcPts val="50"/>
              </a:spcBef>
            </a:pP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DIMENSIONAL </a:t>
            </a:r>
            <a:r>
              <a:rPr dirty="0" sz="1800" spc="-15" b="1">
                <a:solidFill>
                  <a:srgbClr val="FFFFFF"/>
                </a:solidFill>
                <a:latin typeface="Dubai"/>
                <a:cs typeface="Dubai"/>
              </a:rPr>
              <a:t>TOOLS 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&amp; 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EQUIPMENTS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298622" y="5996923"/>
            <a:ext cx="3344545" cy="934085"/>
            <a:chOff x="5298622" y="5996923"/>
            <a:chExt cx="3344545" cy="934085"/>
          </a:xfrm>
        </p:grpSpPr>
        <p:sp>
          <p:nvSpPr>
            <p:cNvPr id="8" name="object 8"/>
            <p:cNvSpPr/>
            <p:nvPr/>
          </p:nvSpPr>
          <p:spPr>
            <a:xfrm>
              <a:off x="5304972" y="600327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2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4"/>
                  </a:lnTo>
                  <a:lnTo>
                    <a:pt x="2378" y="413564"/>
                  </a:lnTo>
                  <a:lnTo>
                    <a:pt x="0" y="460664"/>
                  </a:lnTo>
                  <a:lnTo>
                    <a:pt x="0" y="921327"/>
                  </a:lnTo>
                  <a:lnTo>
                    <a:pt x="2871125" y="921330"/>
                  </a:lnTo>
                  <a:lnTo>
                    <a:pt x="2918226" y="918952"/>
                  </a:lnTo>
                  <a:lnTo>
                    <a:pt x="2963965" y="911971"/>
                  </a:lnTo>
                  <a:lnTo>
                    <a:pt x="3008113" y="900619"/>
                  </a:lnTo>
                  <a:lnTo>
                    <a:pt x="3050437" y="885129"/>
                  </a:lnTo>
                  <a:lnTo>
                    <a:pt x="3090705" y="865730"/>
                  </a:lnTo>
                  <a:lnTo>
                    <a:pt x="3128687" y="842656"/>
                  </a:lnTo>
                  <a:lnTo>
                    <a:pt x="3164151" y="816136"/>
                  </a:lnTo>
                  <a:lnTo>
                    <a:pt x="3196864" y="786404"/>
                  </a:lnTo>
                  <a:lnTo>
                    <a:pt x="3226596" y="753690"/>
                  </a:lnTo>
                  <a:lnTo>
                    <a:pt x="3253116" y="718227"/>
                  </a:lnTo>
                  <a:lnTo>
                    <a:pt x="3276190" y="680245"/>
                  </a:lnTo>
                  <a:lnTo>
                    <a:pt x="3295589" y="639976"/>
                  </a:lnTo>
                  <a:lnTo>
                    <a:pt x="3311079" y="597652"/>
                  </a:lnTo>
                  <a:lnTo>
                    <a:pt x="3322431" y="553504"/>
                  </a:lnTo>
                  <a:lnTo>
                    <a:pt x="3329412" y="507765"/>
                  </a:lnTo>
                  <a:lnTo>
                    <a:pt x="3331790" y="460664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304972" y="600327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5702550" y="6263131"/>
            <a:ext cx="25368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ELECTRICAL</a:t>
            </a:r>
            <a:r>
              <a:rPr dirty="0" sz="1800" spc="-5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EUIPMENTS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298624" y="6989458"/>
            <a:ext cx="3344545" cy="934085"/>
            <a:chOff x="5298624" y="6989458"/>
            <a:chExt cx="3344545" cy="934085"/>
          </a:xfrm>
        </p:grpSpPr>
        <p:sp>
          <p:nvSpPr>
            <p:cNvPr id="12" name="object 12"/>
            <p:cNvSpPr/>
            <p:nvPr/>
          </p:nvSpPr>
          <p:spPr>
            <a:xfrm>
              <a:off x="5304974" y="6995808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89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600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6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5"/>
                  </a:lnTo>
                  <a:lnTo>
                    <a:pt x="36201" y="281354"/>
                  </a:lnTo>
                  <a:lnTo>
                    <a:pt x="20710" y="323678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1"/>
                  </a:lnTo>
                  <a:lnTo>
                    <a:pt x="3050436" y="885130"/>
                  </a:lnTo>
                  <a:lnTo>
                    <a:pt x="3090705" y="865731"/>
                  </a:lnTo>
                  <a:lnTo>
                    <a:pt x="3128687" y="842657"/>
                  </a:lnTo>
                  <a:lnTo>
                    <a:pt x="3164150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5" y="718228"/>
                  </a:lnTo>
                  <a:lnTo>
                    <a:pt x="3276189" y="680246"/>
                  </a:lnTo>
                  <a:lnTo>
                    <a:pt x="3295587" y="639977"/>
                  </a:lnTo>
                  <a:lnTo>
                    <a:pt x="3311078" y="597653"/>
                  </a:lnTo>
                  <a:lnTo>
                    <a:pt x="3322430" y="553506"/>
                  </a:lnTo>
                  <a:lnTo>
                    <a:pt x="3329410" y="507766"/>
                  </a:lnTo>
                  <a:lnTo>
                    <a:pt x="3331789" y="460665"/>
                  </a:lnTo>
                  <a:lnTo>
                    <a:pt x="3331789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304974" y="6995808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5701090" y="7256780"/>
            <a:ext cx="25387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PRESSURE</a:t>
            </a:r>
            <a:r>
              <a:rPr dirty="0" sz="1800" spc="-9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EQUIPMENTS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298622" y="7981997"/>
            <a:ext cx="3344545" cy="934085"/>
            <a:chOff x="5298622" y="7981997"/>
            <a:chExt cx="3344545" cy="934085"/>
          </a:xfrm>
        </p:grpSpPr>
        <p:sp>
          <p:nvSpPr>
            <p:cNvPr id="16" name="object 16"/>
            <p:cNvSpPr/>
            <p:nvPr/>
          </p:nvSpPr>
          <p:spPr>
            <a:xfrm>
              <a:off x="5304972" y="7988347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0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6"/>
                  </a:lnTo>
                  <a:lnTo>
                    <a:pt x="3164151" y="816137"/>
                  </a:lnTo>
                  <a:lnTo>
                    <a:pt x="3196864" y="786405"/>
                  </a:lnTo>
                  <a:lnTo>
                    <a:pt x="3226596" y="753691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5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304972" y="7988347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6531955" y="8247380"/>
            <a:ext cx="87756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solidFill>
                  <a:srgbClr val="FFFFFF"/>
                </a:solidFill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836934" y="10959606"/>
            <a:ext cx="3344545" cy="934085"/>
            <a:chOff x="1836934" y="10959606"/>
            <a:chExt cx="3344545" cy="934085"/>
          </a:xfrm>
        </p:grpSpPr>
        <p:sp>
          <p:nvSpPr>
            <p:cNvPr id="20" name="object 20"/>
            <p:cNvSpPr/>
            <p:nvPr/>
          </p:nvSpPr>
          <p:spPr>
            <a:xfrm>
              <a:off x="1843284" y="10965956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89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6" y="20710"/>
                  </a:lnTo>
                  <a:lnTo>
                    <a:pt x="281352" y="36201"/>
                  </a:lnTo>
                  <a:lnTo>
                    <a:pt x="241083" y="55599"/>
                  </a:lnTo>
                  <a:lnTo>
                    <a:pt x="203102" y="78674"/>
                  </a:lnTo>
                  <a:lnTo>
                    <a:pt x="167638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3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4" y="921331"/>
                  </a:lnTo>
                  <a:lnTo>
                    <a:pt x="2918224" y="918953"/>
                  </a:lnTo>
                  <a:lnTo>
                    <a:pt x="2963964" y="911972"/>
                  </a:lnTo>
                  <a:lnTo>
                    <a:pt x="3008112" y="900621"/>
                  </a:lnTo>
                  <a:lnTo>
                    <a:pt x="3050435" y="885130"/>
                  </a:lnTo>
                  <a:lnTo>
                    <a:pt x="3090704" y="865731"/>
                  </a:lnTo>
                  <a:lnTo>
                    <a:pt x="3128686" y="842657"/>
                  </a:lnTo>
                  <a:lnTo>
                    <a:pt x="3164149" y="816138"/>
                  </a:lnTo>
                  <a:lnTo>
                    <a:pt x="3196863" y="786405"/>
                  </a:lnTo>
                  <a:lnTo>
                    <a:pt x="3226595" y="753692"/>
                  </a:lnTo>
                  <a:lnTo>
                    <a:pt x="3253114" y="718228"/>
                  </a:lnTo>
                  <a:lnTo>
                    <a:pt x="3276189" y="680246"/>
                  </a:lnTo>
                  <a:lnTo>
                    <a:pt x="3295587" y="639977"/>
                  </a:lnTo>
                  <a:lnTo>
                    <a:pt x="3311078" y="597653"/>
                  </a:lnTo>
                  <a:lnTo>
                    <a:pt x="3322430" y="553506"/>
                  </a:lnTo>
                  <a:lnTo>
                    <a:pt x="3329410" y="507766"/>
                  </a:lnTo>
                  <a:lnTo>
                    <a:pt x="3331789" y="460665"/>
                  </a:lnTo>
                  <a:lnTo>
                    <a:pt x="3331789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843284" y="10965956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2134911" y="11225276"/>
            <a:ext cx="27482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30" b="1">
                <a:solidFill>
                  <a:srgbClr val="FFFFFF"/>
                </a:solidFill>
                <a:latin typeface="Dubai"/>
                <a:cs typeface="Dubai"/>
              </a:rPr>
              <a:t>LABORATORY</a:t>
            </a:r>
            <a:r>
              <a:rPr dirty="0" sz="1800" spc="-7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EQUIPMENT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296424" y="10959606"/>
            <a:ext cx="3344545" cy="934085"/>
            <a:chOff x="5296424" y="10959606"/>
            <a:chExt cx="3344545" cy="934085"/>
          </a:xfrm>
        </p:grpSpPr>
        <p:sp>
          <p:nvSpPr>
            <p:cNvPr id="24" name="object 24"/>
            <p:cNvSpPr/>
            <p:nvPr/>
          </p:nvSpPr>
          <p:spPr>
            <a:xfrm>
              <a:off x="5302774" y="10965956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89" y="0"/>
                  </a:moveTo>
                  <a:lnTo>
                    <a:pt x="460663" y="0"/>
                  </a:lnTo>
                  <a:lnTo>
                    <a:pt x="413563" y="2378"/>
                  </a:lnTo>
                  <a:lnTo>
                    <a:pt x="367823" y="9359"/>
                  </a:lnTo>
                  <a:lnTo>
                    <a:pt x="323675" y="20710"/>
                  </a:lnTo>
                  <a:lnTo>
                    <a:pt x="281352" y="36201"/>
                  </a:lnTo>
                  <a:lnTo>
                    <a:pt x="241083" y="55599"/>
                  </a:lnTo>
                  <a:lnTo>
                    <a:pt x="203101" y="78674"/>
                  </a:lnTo>
                  <a:lnTo>
                    <a:pt x="167638" y="105193"/>
                  </a:lnTo>
                  <a:lnTo>
                    <a:pt x="134924" y="134925"/>
                  </a:lnTo>
                  <a:lnTo>
                    <a:pt x="105192" y="167639"/>
                  </a:lnTo>
                  <a:lnTo>
                    <a:pt x="78673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4" y="921331"/>
                  </a:lnTo>
                  <a:lnTo>
                    <a:pt x="2918224" y="918953"/>
                  </a:lnTo>
                  <a:lnTo>
                    <a:pt x="2963964" y="911972"/>
                  </a:lnTo>
                  <a:lnTo>
                    <a:pt x="3008112" y="900621"/>
                  </a:lnTo>
                  <a:lnTo>
                    <a:pt x="3050435" y="885130"/>
                  </a:lnTo>
                  <a:lnTo>
                    <a:pt x="3090704" y="865731"/>
                  </a:lnTo>
                  <a:lnTo>
                    <a:pt x="3128686" y="842657"/>
                  </a:lnTo>
                  <a:lnTo>
                    <a:pt x="3164149" y="816138"/>
                  </a:lnTo>
                  <a:lnTo>
                    <a:pt x="3196863" y="786405"/>
                  </a:lnTo>
                  <a:lnTo>
                    <a:pt x="3226595" y="753692"/>
                  </a:lnTo>
                  <a:lnTo>
                    <a:pt x="3253114" y="718228"/>
                  </a:lnTo>
                  <a:lnTo>
                    <a:pt x="3276189" y="680246"/>
                  </a:lnTo>
                  <a:lnTo>
                    <a:pt x="3295587" y="639977"/>
                  </a:lnTo>
                  <a:lnTo>
                    <a:pt x="3311078" y="597653"/>
                  </a:lnTo>
                  <a:lnTo>
                    <a:pt x="3322430" y="553506"/>
                  </a:lnTo>
                  <a:lnTo>
                    <a:pt x="3329410" y="507766"/>
                  </a:lnTo>
                  <a:lnTo>
                    <a:pt x="3331789" y="460665"/>
                  </a:lnTo>
                  <a:lnTo>
                    <a:pt x="3331789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5302774" y="10965956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6591193" y="11225276"/>
            <a:ext cx="7543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 b="1">
                <a:solidFill>
                  <a:srgbClr val="FFFFFF"/>
                </a:solidFill>
                <a:latin typeface="Dubai"/>
                <a:cs typeface="Dubai"/>
              </a:rPr>
              <a:t>O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VEN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8744811" y="5004385"/>
            <a:ext cx="3344545" cy="1926589"/>
            <a:chOff x="8744811" y="5004385"/>
            <a:chExt cx="3344545" cy="1926589"/>
          </a:xfrm>
        </p:grpSpPr>
        <p:sp>
          <p:nvSpPr>
            <p:cNvPr id="28" name="object 28"/>
            <p:cNvSpPr/>
            <p:nvPr/>
          </p:nvSpPr>
          <p:spPr>
            <a:xfrm>
              <a:off x="8751161" y="5010735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5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600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6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5"/>
                  </a:lnTo>
                  <a:lnTo>
                    <a:pt x="36201" y="281354"/>
                  </a:lnTo>
                  <a:lnTo>
                    <a:pt x="20710" y="323678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1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7"/>
                  </a:lnTo>
                  <a:lnTo>
                    <a:pt x="3164151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6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751161" y="5010735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5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8751163" y="600327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2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4"/>
                  </a:lnTo>
                  <a:lnTo>
                    <a:pt x="2378" y="413564"/>
                  </a:lnTo>
                  <a:lnTo>
                    <a:pt x="0" y="460664"/>
                  </a:lnTo>
                  <a:lnTo>
                    <a:pt x="0" y="921327"/>
                  </a:lnTo>
                  <a:lnTo>
                    <a:pt x="2871125" y="921330"/>
                  </a:lnTo>
                  <a:lnTo>
                    <a:pt x="2918226" y="918952"/>
                  </a:lnTo>
                  <a:lnTo>
                    <a:pt x="2963965" y="911971"/>
                  </a:lnTo>
                  <a:lnTo>
                    <a:pt x="3008113" y="900619"/>
                  </a:lnTo>
                  <a:lnTo>
                    <a:pt x="3050437" y="885129"/>
                  </a:lnTo>
                  <a:lnTo>
                    <a:pt x="3090705" y="865730"/>
                  </a:lnTo>
                  <a:lnTo>
                    <a:pt x="3128687" y="842656"/>
                  </a:lnTo>
                  <a:lnTo>
                    <a:pt x="3164151" y="816136"/>
                  </a:lnTo>
                  <a:lnTo>
                    <a:pt x="3196864" y="786404"/>
                  </a:lnTo>
                  <a:lnTo>
                    <a:pt x="3226596" y="753690"/>
                  </a:lnTo>
                  <a:lnTo>
                    <a:pt x="3253116" y="718227"/>
                  </a:lnTo>
                  <a:lnTo>
                    <a:pt x="3276190" y="680245"/>
                  </a:lnTo>
                  <a:lnTo>
                    <a:pt x="3295589" y="639976"/>
                  </a:lnTo>
                  <a:lnTo>
                    <a:pt x="3311079" y="597652"/>
                  </a:lnTo>
                  <a:lnTo>
                    <a:pt x="3322431" y="553504"/>
                  </a:lnTo>
                  <a:lnTo>
                    <a:pt x="3329412" y="507765"/>
                  </a:lnTo>
                  <a:lnTo>
                    <a:pt x="3331790" y="460664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8751163" y="600327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9255548" y="6263131"/>
            <a:ext cx="23234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WELDING</a:t>
            </a:r>
            <a:r>
              <a:rPr dirty="0" sz="1800" spc="-7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EQUIPMENT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744811" y="6989458"/>
            <a:ext cx="3344545" cy="934085"/>
            <a:chOff x="8744811" y="6989458"/>
            <a:chExt cx="3344545" cy="934085"/>
          </a:xfrm>
        </p:grpSpPr>
        <p:sp>
          <p:nvSpPr>
            <p:cNvPr id="34" name="object 34"/>
            <p:cNvSpPr/>
            <p:nvPr/>
          </p:nvSpPr>
          <p:spPr>
            <a:xfrm>
              <a:off x="8751161" y="6995808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600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6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5"/>
                  </a:lnTo>
                  <a:lnTo>
                    <a:pt x="36201" y="281354"/>
                  </a:lnTo>
                  <a:lnTo>
                    <a:pt x="20710" y="323678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1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7"/>
                  </a:lnTo>
                  <a:lnTo>
                    <a:pt x="3164151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6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8751161" y="6995808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/>
          <p:cNvSpPr txBox="1"/>
          <p:nvPr/>
        </p:nvSpPr>
        <p:spPr>
          <a:xfrm>
            <a:off x="9449792" y="7256780"/>
            <a:ext cx="19335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solidFill>
                  <a:srgbClr val="FFFFFF"/>
                </a:solidFill>
                <a:latin typeface="Dubai"/>
                <a:cs typeface="Dubai"/>
              </a:rPr>
              <a:t>PAINTING</a:t>
            </a:r>
            <a:r>
              <a:rPr dirty="0" sz="1800" spc="-6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20" b="1">
                <a:solidFill>
                  <a:srgbClr val="FFFFFF"/>
                </a:solidFill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5296424" y="9967070"/>
            <a:ext cx="3344545" cy="934085"/>
            <a:chOff x="5296424" y="9967070"/>
            <a:chExt cx="3344545" cy="934085"/>
          </a:xfrm>
        </p:grpSpPr>
        <p:sp>
          <p:nvSpPr>
            <p:cNvPr id="38" name="object 38"/>
            <p:cNvSpPr/>
            <p:nvPr/>
          </p:nvSpPr>
          <p:spPr>
            <a:xfrm>
              <a:off x="5302774" y="9973420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1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7"/>
                  </a:lnTo>
                  <a:lnTo>
                    <a:pt x="3164151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6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5302774" y="9973420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5817763" y="10234676"/>
            <a:ext cx="23012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5" b="1">
                <a:solidFill>
                  <a:srgbClr val="FFFFFF"/>
                </a:solidFill>
                <a:latin typeface="Dubai"/>
                <a:cs typeface="Dubai"/>
              </a:rPr>
              <a:t>SURVEY</a:t>
            </a:r>
            <a:r>
              <a:rPr dirty="0" sz="1800" spc="-7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EQUIPMENTS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841327" y="9967070"/>
            <a:ext cx="3344545" cy="934085"/>
            <a:chOff x="1841327" y="9967070"/>
            <a:chExt cx="3344545" cy="934085"/>
          </a:xfrm>
        </p:grpSpPr>
        <p:sp>
          <p:nvSpPr>
            <p:cNvPr id="42" name="object 42"/>
            <p:cNvSpPr/>
            <p:nvPr/>
          </p:nvSpPr>
          <p:spPr>
            <a:xfrm>
              <a:off x="1847677" y="9973420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89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4" y="921331"/>
                  </a:lnTo>
                  <a:lnTo>
                    <a:pt x="2918225" y="918953"/>
                  </a:lnTo>
                  <a:lnTo>
                    <a:pt x="2963964" y="911972"/>
                  </a:lnTo>
                  <a:lnTo>
                    <a:pt x="3008112" y="900621"/>
                  </a:lnTo>
                  <a:lnTo>
                    <a:pt x="3050436" y="885130"/>
                  </a:lnTo>
                  <a:lnTo>
                    <a:pt x="3090705" y="865731"/>
                  </a:lnTo>
                  <a:lnTo>
                    <a:pt x="3128686" y="842657"/>
                  </a:lnTo>
                  <a:lnTo>
                    <a:pt x="3164150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5" y="718228"/>
                  </a:lnTo>
                  <a:lnTo>
                    <a:pt x="3276189" y="680246"/>
                  </a:lnTo>
                  <a:lnTo>
                    <a:pt x="3295587" y="639977"/>
                  </a:lnTo>
                  <a:lnTo>
                    <a:pt x="3311078" y="597653"/>
                  </a:lnTo>
                  <a:lnTo>
                    <a:pt x="3322430" y="553506"/>
                  </a:lnTo>
                  <a:lnTo>
                    <a:pt x="3329410" y="507766"/>
                  </a:lnTo>
                  <a:lnTo>
                    <a:pt x="3331789" y="460665"/>
                  </a:lnTo>
                  <a:lnTo>
                    <a:pt x="3331789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1847677" y="9973420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" name="object 44"/>
          <p:cNvSpPr txBox="1"/>
          <p:nvPr/>
        </p:nvSpPr>
        <p:spPr>
          <a:xfrm>
            <a:off x="2087330" y="10097515"/>
            <a:ext cx="2852420" cy="5772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788670" marR="5080" indent="-776605">
              <a:lnSpc>
                <a:spcPct val="101099"/>
              </a:lnSpc>
              <a:spcBef>
                <a:spcPts val="75"/>
              </a:spcBef>
            </a:pP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LIFTING EQUIPMENT 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&amp;</a:t>
            </a:r>
            <a:r>
              <a:rPr dirty="0" sz="1800" spc="-10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15" b="1">
                <a:solidFill>
                  <a:srgbClr val="FFFFFF"/>
                </a:solidFill>
                <a:latin typeface="Dubai"/>
                <a:cs typeface="Dubai"/>
              </a:rPr>
              <a:t>NDT 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INSPECTION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5303014" y="8974533"/>
            <a:ext cx="3344545" cy="934085"/>
            <a:chOff x="5303014" y="8974533"/>
            <a:chExt cx="3344545" cy="934085"/>
          </a:xfrm>
        </p:grpSpPr>
        <p:sp>
          <p:nvSpPr>
            <p:cNvPr id="46" name="object 46"/>
            <p:cNvSpPr/>
            <p:nvPr/>
          </p:nvSpPr>
          <p:spPr>
            <a:xfrm>
              <a:off x="5309364" y="898088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0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6"/>
                  </a:lnTo>
                  <a:lnTo>
                    <a:pt x="3164151" y="816137"/>
                  </a:lnTo>
                  <a:lnTo>
                    <a:pt x="3196864" y="786405"/>
                  </a:lnTo>
                  <a:lnTo>
                    <a:pt x="3226596" y="753691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5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5309364" y="898088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8" name="object 48"/>
          <p:cNvSpPr txBox="1"/>
          <p:nvPr/>
        </p:nvSpPr>
        <p:spPr>
          <a:xfrm>
            <a:off x="5698464" y="9241028"/>
            <a:ext cx="25546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WEIGHTS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AND</a:t>
            </a:r>
            <a:r>
              <a:rPr dirty="0" sz="18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BALANCE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1836935" y="5996923"/>
            <a:ext cx="3344545" cy="934085"/>
            <a:chOff x="1836935" y="5996923"/>
            <a:chExt cx="3344545" cy="934085"/>
          </a:xfrm>
        </p:grpSpPr>
        <p:sp>
          <p:nvSpPr>
            <p:cNvPr id="50" name="object 50"/>
            <p:cNvSpPr/>
            <p:nvPr/>
          </p:nvSpPr>
          <p:spPr>
            <a:xfrm>
              <a:off x="1843285" y="600327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2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4"/>
                  </a:lnTo>
                  <a:lnTo>
                    <a:pt x="2378" y="413564"/>
                  </a:lnTo>
                  <a:lnTo>
                    <a:pt x="0" y="460664"/>
                  </a:lnTo>
                  <a:lnTo>
                    <a:pt x="0" y="921327"/>
                  </a:lnTo>
                  <a:lnTo>
                    <a:pt x="2871125" y="921330"/>
                  </a:lnTo>
                  <a:lnTo>
                    <a:pt x="2918226" y="918952"/>
                  </a:lnTo>
                  <a:lnTo>
                    <a:pt x="2963965" y="911971"/>
                  </a:lnTo>
                  <a:lnTo>
                    <a:pt x="3008113" y="900619"/>
                  </a:lnTo>
                  <a:lnTo>
                    <a:pt x="3050437" y="885129"/>
                  </a:lnTo>
                  <a:lnTo>
                    <a:pt x="3090705" y="865730"/>
                  </a:lnTo>
                  <a:lnTo>
                    <a:pt x="3128687" y="842656"/>
                  </a:lnTo>
                  <a:lnTo>
                    <a:pt x="3164151" y="816136"/>
                  </a:lnTo>
                  <a:lnTo>
                    <a:pt x="3196864" y="786404"/>
                  </a:lnTo>
                  <a:lnTo>
                    <a:pt x="3226596" y="753690"/>
                  </a:lnTo>
                  <a:lnTo>
                    <a:pt x="3253116" y="718227"/>
                  </a:lnTo>
                  <a:lnTo>
                    <a:pt x="3276190" y="680245"/>
                  </a:lnTo>
                  <a:lnTo>
                    <a:pt x="3295589" y="639976"/>
                  </a:lnTo>
                  <a:lnTo>
                    <a:pt x="3311079" y="597652"/>
                  </a:lnTo>
                  <a:lnTo>
                    <a:pt x="3322431" y="553504"/>
                  </a:lnTo>
                  <a:lnTo>
                    <a:pt x="3329412" y="507765"/>
                  </a:lnTo>
                  <a:lnTo>
                    <a:pt x="3331790" y="460664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1843285" y="600327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/>
          <p:cNvSpPr txBox="1"/>
          <p:nvPr/>
        </p:nvSpPr>
        <p:spPr>
          <a:xfrm>
            <a:off x="2480321" y="6125971"/>
            <a:ext cx="205930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35280" marR="5080" indent="-323215">
              <a:lnSpc>
                <a:spcPct val="102200"/>
              </a:lnSpc>
              <a:spcBef>
                <a:spcPts val="50"/>
              </a:spcBef>
            </a:pP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IN</a:t>
            </a:r>
            <a:r>
              <a:rPr dirty="0" sz="1800" spc="-15" b="1">
                <a:solidFill>
                  <a:srgbClr val="FFFFFF"/>
                </a:solidFill>
                <a:latin typeface="Dubai"/>
                <a:cs typeface="Dubai"/>
              </a:rPr>
              <a:t>S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T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R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UMEN</a:t>
            </a:r>
            <a:r>
              <a:rPr dirty="0" sz="1800" spc="-165" b="1">
                <a:solidFill>
                  <a:srgbClr val="FFFFFF"/>
                </a:solidFill>
                <a:latin typeface="Dubai"/>
                <a:cs typeface="Dubai"/>
              </a:rPr>
              <a:t>T</a:t>
            </a:r>
            <a:r>
              <a:rPr dirty="0" sz="1800" spc="-170" b="1">
                <a:solidFill>
                  <a:srgbClr val="FFFFFF"/>
                </a:solidFill>
                <a:latin typeface="Dubai"/>
                <a:cs typeface="Dubai"/>
              </a:rPr>
              <a:t>A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TI</a:t>
            </a:r>
            <a:r>
              <a:rPr dirty="0" sz="1800" spc="5" b="1">
                <a:solidFill>
                  <a:srgbClr val="FFFFFF"/>
                </a:solidFill>
                <a:latin typeface="Dubai"/>
                <a:cs typeface="Dubai"/>
              </a:rPr>
              <a:t>O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N 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EQUIPMENTS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1836935" y="6989458"/>
            <a:ext cx="3344545" cy="934085"/>
            <a:chOff x="1836935" y="6989458"/>
            <a:chExt cx="3344545" cy="934085"/>
          </a:xfrm>
        </p:grpSpPr>
        <p:sp>
          <p:nvSpPr>
            <p:cNvPr id="54" name="object 54"/>
            <p:cNvSpPr/>
            <p:nvPr/>
          </p:nvSpPr>
          <p:spPr>
            <a:xfrm>
              <a:off x="1843285" y="6995808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89" y="0"/>
                  </a:moveTo>
                  <a:lnTo>
                    <a:pt x="460663" y="0"/>
                  </a:lnTo>
                  <a:lnTo>
                    <a:pt x="413563" y="2378"/>
                  </a:lnTo>
                  <a:lnTo>
                    <a:pt x="367823" y="9359"/>
                  </a:lnTo>
                  <a:lnTo>
                    <a:pt x="323675" y="20710"/>
                  </a:lnTo>
                  <a:lnTo>
                    <a:pt x="281352" y="36201"/>
                  </a:lnTo>
                  <a:lnTo>
                    <a:pt x="241083" y="55600"/>
                  </a:lnTo>
                  <a:lnTo>
                    <a:pt x="203101" y="78674"/>
                  </a:lnTo>
                  <a:lnTo>
                    <a:pt x="167638" y="105193"/>
                  </a:lnTo>
                  <a:lnTo>
                    <a:pt x="134924" y="134926"/>
                  </a:lnTo>
                  <a:lnTo>
                    <a:pt x="105192" y="167639"/>
                  </a:lnTo>
                  <a:lnTo>
                    <a:pt x="78673" y="203103"/>
                  </a:lnTo>
                  <a:lnTo>
                    <a:pt x="55599" y="241085"/>
                  </a:lnTo>
                  <a:lnTo>
                    <a:pt x="36201" y="281354"/>
                  </a:lnTo>
                  <a:lnTo>
                    <a:pt x="20710" y="323678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4" y="921331"/>
                  </a:lnTo>
                  <a:lnTo>
                    <a:pt x="2918224" y="918953"/>
                  </a:lnTo>
                  <a:lnTo>
                    <a:pt x="2963964" y="911972"/>
                  </a:lnTo>
                  <a:lnTo>
                    <a:pt x="3008112" y="900621"/>
                  </a:lnTo>
                  <a:lnTo>
                    <a:pt x="3050435" y="885130"/>
                  </a:lnTo>
                  <a:lnTo>
                    <a:pt x="3090704" y="865731"/>
                  </a:lnTo>
                  <a:lnTo>
                    <a:pt x="3128686" y="842657"/>
                  </a:lnTo>
                  <a:lnTo>
                    <a:pt x="3164149" y="816138"/>
                  </a:lnTo>
                  <a:lnTo>
                    <a:pt x="3196863" y="786405"/>
                  </a:lnTo>
                  <a:lnTo>
                    <a:pt x="3226595" y="753692"/>
                  </a:lnTo>
                  <a:lnTo>
                    <a:pt x="3253114" y="718228"/>
                  </a:lnTo>
                  <a:lnTo>
                    <a:pt x="3276189" y="680246"/>
                  </a:lnTo>
                  <a:lnTo>
                    <a:pt x="3295587" y="639977"/>
                  </a:lnTo>
                  <a:lnTo>
                    <a:pt x="3311078" y="597653"/>
                  </a:lnTo>
                  <a:lnTo>
                    <a:pt x="3322430" y="553506"/>
                  </a:lnTo>
                  <a:lnTo>
                    <a:pt x="3329410" y="507766"/>
                  </a:lnTo>
                  <a:lnTo>
                    <a:pt x="3331789" y="460665"/>
                  </a:lnTo>
                  <a:lnTo>
                    <a:pt x="3331789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/>
            <p:cNvSpPr/>
            <p:nvPr/>
          </p:nvSpPr>
          <p:spPr>
            <a:xfrm>
              <a:off x="1843285" y="6995808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6" name="object 56"/>
          <p:cNvSpPr txBox="1"/>
          <p:nvPr/>
        </p:nvSpPr>
        <p:spPr>
          <a:xfrm>
            <a:off x="2138215" y="7119619"/>
            <a:ext cx="2742565" cy="5772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676910" marR="5080" indent="-664845">
              <a:lnSpc>
                <a:spcPct val="101099"/>
              </a:lnSpc>
              <a:spcBef>
                <a:spcPts val="75"/>
              </a:spcBef>
            </a:pP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PROCESS 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CONTROL 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&amp;</a:t>
            </a:r>
            <a:r>
              <a:rPr dirty="0" sz="1800" spc="-8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15" b="1">
                <a:solidFill>
                  <a:srgbClr val="FFFFFF"/>
                </a:solidFill>
                <a:latin typeface="Dubai"/>
                <a:cs typeface="Dubai"/>
              </a:rPr>
              <a:t>NDT 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EQUIPMENTS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1836935" y="7981997"/>
            <a:ext cx="3344545" cy="934085"/>
            <a:chOff x="1836935" y="7981997"/>
            <a:chExt cx="3344545" cy="934085"/>
          </a:xfrm>
        </p:grpSpPr>
        <p:sp>
          <p:nvSpPr>
            <p:cNvPr id="58" name="object 58"/>
            <p:cNvSpPr/>
            <p:nvPr/>
          </p:nvSpPr>
          <p:spPr>
            <a:xfrm>
              <a:off x="1843285" y="7988347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0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6"/>
                  </a:lnTo>
                  <a:lnTo>
                    <a:pt x="3164151" y="816137"/>
                  </a:lnTo>
                  <a:lnTo>
                    <a:pt x="3196864" y="786405"/>
                  </a:lnTo>
                  <a:lnTo>
                    <a:pt x="3226596" y="753691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5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1843285" y="7988347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0" name="object 60"/>
          <p:cNvSpPr txBox="1"/>
          <p:nvPr/>
        </p:nvSpPr>
        <p:spPr>
          <a:xfrm>
            <a:off x="2233941" y="8110219"/>
            <a:ext cx="254952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581660" marR="5080" indent="-569595">
              <a:lnSpc>
                <a:spcPct val="102200"/>
              </a:lnSpc>
              <a:spcBef>
                <a:spcPts val="50"/>
              </a:spcBef>
            </a:pPr>
            <a:r>
              <a:rPr dirty="0" sz="1800" spc="-35" b="1">
                <a:solidFill>
                  <a:srgbClr val="FFFFFF"/>
                </a:solidFill>
                <a:latin typeface="Dubai"/>
                <a:cs typeface="Dubai"/>
              </a:rPr>
              <a:t>STANDARD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REFERENCES  EQUIPMENTS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1836935" y="8974533"/>
            <a:ext cx="3344545" cy="934085"/>
            <a:chOff x="1836935" y="8974533"/>
            <a:chExt cx="3344545" cy="934085"/>
          </a:xfrm>
        </p:grpSpPr>
        <p:sp>
          <p:nvSpPr>
            <p:cNvPr id="62" name="object 62"/>
            <p:cNvSpPr/>
            <p:nvPr/>
          </p:nvSpPr>
          <p:spPr>
            <a:xfrm>
              <a:off x="1843285" y="898088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89" y="0"/>
                  </a:moveTo>
                  <a:lnTo>
                    <a:pt x="460663" y="0"/>
                  </a:lnTo>
                  <a:lnTo>
                    <a:pt x="413563" y="2378"/>
                  </a:lnTo>
                  <a:lnTo>
                    <a:pt x="367823" y="9359"/>
                  </a:lnTo>
                  <a:lnTo>
                    <a:pt x="323675" y="20710"/>
                  </a:lnTo>
                  <a:lnTo>
                    <a:pt x="281352" y="36201"/>
                  </a:lnTo>
                  <a:lnTo>
                    <a:pt x="241083" y="55599"/>
                  </a:lnTo>
                  <a:lnTo>
                    <a:pt x="203101" y="78674"/>
                  </a:lnTo>
                  <a:lnTo>
                    <a:pt x="167638" y="105193"/>
                  </a:lnTo>
                  <a:lnTo>
                    <a:pt x="134924" y="134925"/>
                  </a:lnTo>
                  <a:lnTo>
                    <a:pt x="105192" y="167639"/>
                  </a:lnTo>
                  <a:lnTo>
                    <a:pt x="78673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4" y="921331"/>
                  </a:lnTo>
                  <a:lnTo>
                    <a:pt x="2918224" y="918953"/>
                  </a:lnTo>
                  <a:lnTo>
                    <a:pt x="2963964" y="911972"/>
                  </a:lnTo>
                  <a:lnTo>
                    <a:pt x="3008112" y="900620"/>
                  </a:lnTo>
                  <a:lnTo>
                    <a:pt x="3050435" y="885130"/>
                  </a:lnTo>
                  <a:lnTo>
                    <a:pt x="3090704" y="865731"/>
                  </a:lnTo>
                  <a:lnTo>
                    <a:pt x="3128686" y="842656"/>
                  </a:lnTo>
                  <a:lnTo>
                    <a:pt x="3164149" y="816137"/>
                  </a:lnTo>
                  <a:lnTo>
                    <a:pt x="3196863" y="786405"/>
                  </a:lnTo>
                  <a:lnTo>
                    <a:pt x="3226595" y="753691"/>
                  </a:lnTo>
                  <a:lnTo>
                    <a:pt x="3253114" y="718228"/>
                  </a:lnTo>
                  <a:lnTo>
                    <a:pt x="3276189" y="680246"/>
                  </a:lnTo>
                  <a:lnTo>
                    <a:pt x="3295587" y="639977"/>
                  </a:lnTo>
                  <a:lnTo>
                    <a:pt x="3311078" y="597653"/>
                  </a:lnTo>
                  <a:lnTo>
                    <a:pt x="3322430" y="553505"/>
                  </a:lnTo>
                  <a:lnTo>
                    <a:pt x="3329410" y="507766"/>
                  </a:lnTo>
                  <a:lnTo>
                    <a:pt x="3331789" y="460665"/>
                  </a:lnTo>
                  <a:lnTo>
                    <a:pt x="3331789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1843285" y="898088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4" name="object 64"/>
          <p:cNvSpPr txBox="1"/>
          <p:nvPr/>
        </p:nvSpPr>
        <p:spPr>
          <a:xfrm>
            <a:off x="2422536" y="9103868"/>
            <a:ext cx="2172970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93065" marR="5080" indent="-381000">
              <a:lnSpc>
                <a:spcPct val="102200"/>
              </a:lnSpc>
              <a:spcBef>
                <a:spcPts val="50"/>
              </a:spcBef>
            </a:pP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MECHANICAL 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&amp;</a:t>
            </a:r>
            <a:r>
              <a:rPr dirty="0" sz="1800" spc="-8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INSP  EQUIPMENTS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1836936" y="5004385"/>
            <a:ext cx="3344545" cy="934085"/>
            <a:chOff x="1836936" y="5004385"/>
            <a:chExt cx="3344545" cy="934085"/>
          </a:xfrm>
        </p:grpSpPr>
        <p:sp>
          <p:nvSpPr>
            <p:cNvPr id="66" name="object 66"/>
            <p:cNvSpPr/>
            <p:nvPr/>
          </p:nvSpPr>
          <p:spPr>
            <a:xfrm>
              <a:off x="1843286" y="5010735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5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600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6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5"/>
                  </a:lnTo>
                  <a:lnTo>
                    <a:pt x="36201" y="281354"/>
                  </a:lnTo>
                  <a:lnTo>
                    <a:pt x="20710" y="323678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1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7"/>
                  </a:lnTo>
                  <a:lnTo>
                    <a:pt x="3164151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6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/>
            <p:cNvSpPr/>
            <p:nvPr/>
          </p:nvSpPr>
          <p:spPr>
            <a:xfrm>
              <a:off x="1843286" y="5010735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5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8" name="object 68"/>
          <p:cNvSpPr txBox="1"/>
          <p:nvPr/>
        </p:nvSpPr>
        <p:spPr>
          <a:xfrm>
            <a:off x="2607068" y="5132323"/>
            <a:ext cx="180530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208279" marR="5080" indent="-196215">
              <a:lnSpc>
                <a:spcPct val="102200"/>
              </a:lnSpc>
              <a:spcBef>
                <a:spcPts val="50"/>
              </a:spcBef>
            </a:pP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FORCE 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/</a:t>
            </a:r>
            <a:r>
              <a:rPr dirty="0" sz="1800" spc="-7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15" b="1">
                <a:solidFill>
                  <a:srgbClr val="FFFFFF"/>
                </a:solidFill>
                <a:latin typeface="Dubai"/>
                <a:cs typeface="Dubai"/>
              </a:rPr>
              <a:t>TORQUE 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EQUIPMENTS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8955023" y="3773423"/>
            <a:ext cx="2828544" cy="6522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 txBox="1"/>
          <p:nvPr/>
        </p:nvSpPr>
        <p:spPr>
          <a:xfrm>
            <a:off x="9151824" y="3845052"/>
            <a:ext cx="243459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calibration@inatt.com</a:t>
            </a:r>
            <a:endParaRPr sz="2000">
              <a:latin typeface="Dubai"/>
              <a:cs typeface="Dubai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8802623" y="4038600"/>
            <a:ext cx="3130296" cy="10088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 txBox="1"/>
          <p:nvPr/>
        </p:nvSpPr>
        <p:spPr>
          <a:xfrm>
            <a:off x="9106548" y="4146804"/>
            <a:ext cx="252349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30" b="1">
                <a:solidFill>
                  <a:srgbClr val="FFFFFF"/>
                </a:solidFill>
                <a:latin typeface="Dubai"/>
                <a:cs typeface="Dubai"/>
              </a:rPr>
              <a:t>CALIBRATION</a:t>
            </a:r>
            <a:endParaRPr sz="3200">
              <a:latin typeface="Dubai"/>
              <a:cs typeface="Dubai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8747759" y="155447"/>
            <a:ext cx="3352165" cy="15952469"/>
            <a:chOff x="8747759" y="155447"/>
            <a:chExt cx="3352165" cy="15952469"/>
          </a:xfrm>
        </p:grpSpPr>
        <p:sp>
          <p:nvSpPr>
            <p:cNvPr id="74" name="object 74"/>
            <p:cNvSpPr/>
            <p:nvPr/>
          </p:nvSpPr>
          <p:spPr>
            <a:xfrm>
              <a:off x="8747759" y="155447"/>
              <a:ext cx="3349752" cy="394411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/>
            <p:cNvSpPr/>
            <p:nvPr/>
          </p:nvSpPr>
          <p:spPr>
            <a:xfrm>
              <a:off x="8875678" y="285495"/>
              <a:ext cx="3092004" cy="368559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11544604" y="15664440"/>
              <a:ext cx="550545" cy="438784"/>
            </a:xfrm>
            <a:custGeom>
              <a:avLst/>
              <a:gdLst/>
              <a:ahLst/>
              <a:cxnLst/>
              <a:rect l="l" t="t" r="r" b="b"/>
              <a:pathLst>
                <a:path w="550545" h="438784">
                  <a:moveTo>
                    <a:pt x="550151" y="0"/>
                  </a:moveTo>
                  <a:lnTo>
                    <a:pt x="0" y="0"/>
                  </a:lnTo>
                  <a:lnTo>
                    <a:pt x="0" y="438581"/>
                  </a:lnTo>
                  <a:lnTo>
                    <a:pt x="550151" y="438581"/>
                  </a:lnTo>
                  <a:lnTo>
                    <a:pt x="5501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/>
            <p:cNvSpPr/>
            <p:nvPr/>
          </p:nvSpPr>
          <p:spPr>
            <a:xfrm>
              <a:off x="11544604" y="15664440"/>
              <a:ext cx="550545" cy="438784"/>
            </a:xfrm>
            <a:custGeom>
              <a:avLst/>
              <a:gdLst/>
              <a:ahLst/>
              <a:cxnLst/>
              <a:rect l="l" t="t" r="r" b="b"/>
              <a:pathLst>
                <a:path w="550545" h="438784">
                  <a:moveTo>
                    <a:pt x="0" y="0"/>
                  </a:moveTo>
                  <a:lnTo>
                    <a:pt x="550151" y="0"/>
                  </a:lnTo>
                  <a:lnTo>
                    <a:pt x="550151" y="438582"/>
                  </a:lnTo>
                  <a:lnTo>
                    <a:pt x="0" y="438582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8" name="object 78"/>
          <p:cNvSpPr txBox="1"/>
          <p:nvPr/>
        </p:nvSpPr>
        <p:spPr>
          <a:xfrm>
            <a:off x="11623344" y="15724123"/>
            <a:ext cx="3873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1/3</a:t>
            </a:r>
            <a:endParaRPr sz="1800">
              <a:latin typeface="Dubai"/>
              <a:cs typeface="Dubai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75521" y="15437127"/>
            <a:ext cx="11446510" cy="761365"/>
          </a:xfrm>
          <a:custGeom>
            <a:avLst/>
            <a:gdLst/>
            <a:ahLst/>
            <a:cxnLst/>
            <a:rect l="l" t="t" r="r" b="b"/>
            <a:pathLst>
              <a:path w="11446510" h="761365">
                <a:moveTo>
                  <a:pt x="11446404" y="0"/>
                </a:moveTo>
                <a:lnTo>
                  <a:pt x="126794" y="0"/>
                </a:lnTo>
                <a:lnTo>
                  <a:pt x="77440" y="9964"/>
                </a:lnTo>
                <a:lnTo>
                  <a:pt x="37137" y="37137"/>
                </a:lnTo>
                <a:lnTo>
                  <a:pt x="9964" y="77440"/>
                </a:lnTo>
                <a:lnTo>
                  <a:pt x="0" y="126794"/>
                </a:lnTo>
                <a:lnTo>
                  <a:pt x="0" y="760781"/>
                </a:lnTo>
                <a:lnTo>
                  <a:pt x="11319610" y="760781"/>
                </a:lnTo>
                <a:lnTo>
                  <a:pt x="11368964" y="750817"/>
                </a:lnTo>
                <a:lnTo>
                  <a:pt x="11409267" y="723644"/>
                </a:lnTo>
                <a:lnTo>
                  <a:pt x="11436440" y="683341"/>
                </a:lnTo>
                <a:lnTo>
                  <a:pt x="11446404" y="633987"/>
                </a:lnTo>
                <a:lnTo>
                  <a:pt x="11446404" y="0"/>
                </a:lnTo>
                <a:close/>
              </a:path>
            </a:pathLst>
          </a:custGeom>
          <a:solidFill>
            <a:srgbClr val="000000">
              <a:alpha val="501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 txBox="1"/>
          <p:nvPr/>
        </p:nvSpPr>
        <p:spPr>
          <a:xfrm>
            <a:off x="3863054" y="15473680"/>
            <a:ext cx="643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BAHRAIN</a:t>
            </a:r>
            <a:endParaRPr sz="700">
              <a:latin typeface="Dubai"/>
              <a:cs typeface="Duba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564605" y="15574263"/>
            <a:ext cx="12388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Corporate Europe Co.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W.L.L</a:t>
            </a:r>
            <a:endParaRPr sz="700">
              <a:latin typeface="Dubai"/>
              <a:cs typeface="Duba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499518" y="15677895"/>
            <a:ext cx="13696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1309, Sitra Mall, Bldg No.</a:t>
            </a:r>
            <a:r>
              <a:rPr dirty="0" sz="700" spc="-2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574,</a:t>
            </a:r>
            <a:endParaRPr sz="700">
              <a:latin typeface="Dubai"/>
              <a:cs typeface="Duba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804318" y="15790671"/>
            <a:ext cx="7391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 31, Block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611.</a:t>
            </a:r>
            <a:endParaRPr sz="700">
              <a:latin typeface="Dubai"/>
              <a:cs typeface="Dubai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597943" y="15882112"/>
            <a:ext cx="11531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1590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Bahrain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8"/>
              </a:rPr>
              <a:t>info@inatcorporateeurope.com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2200926" y="15476728"/>
            <a:ext cx="6642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9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ENGLAND</a:t>
            </a:r>
            <a:endParaRPr sz="700">
              <a:latin typeface="Dubai"/>
              <a:cs typeface="Dubai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017602" y="15577312"/>
            <a:ext cx="102996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UK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Multinational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2197751" y="15680943"/>
            <a:ext cx="6699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46 Cameron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</a:t>
            </a:r>
            <a:endParaRPr sz="700">
              <a:latin typeface="Dubai"/>
              <a:cs typeface="Duba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2147777" y="15793719"/>
            <a:ext cx="770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Ilford,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Essex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IG3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8LF</a:t>
            </a:r>
            <a:endParaRPr sz="700">
              <a:latin typeface="Dubai"/>
              <a:cs typeface="Dubai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973152" y="15891256"/>
            <a:ext cx="112014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62255">
              <a:lnSpc>
                <a:spcPct val="1057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Kingdom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9"/>
              </a:rPr>
              <a:t>info@inatukmultinational.com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8817739" y="15491967"/>
            <a:ext cx="6610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5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PAKISTAN</a:t>
            </a:r>
            <a:endParaRPr sz="700">
              <a:latin typeface="Dubai"/>
              <a:cs typeface="Duba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8537513" y="15592552"/>
            <a:ext cx="12204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 Pvt.</a:t>
            </a:r>
            <a:r>
              <a:rPr dirty="0" sz="700" spc="-3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8811389" y="15693136"/>
            <a:ext cx="6724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283 Zeenat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Block,</a:t>
            </a:r>
            <a:endParaRPr sz="700">
              <a:latin typeface="Dubai"/>
              <a:cs typeface="Dubai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8659751" y="15808960"/>
            <a:ext cx="9759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Alama Iqbal Town,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Lahore,</a:t>
            </a:r>
            <a:endParaRPr sz="700">
              <a:latin typeface="Dubai"/>
              <a:cs typeface="Dubai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8633589" y="15900400"/>
            <a:ext cx="102870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155" marR="5080" indent="-8509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Islamic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Republic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 Pakistan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0"/>
              </a:rPr>
              <a:t>info@inatpakistan.com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5536783" y="15479776"/>
            <a:ext cx="6273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EMIRATE</a:t>
            </a:r>
            <a:endParaRPr sz="700">
              <a:latin typeface="Dubai"/>
              <a:cs typeface="Dubai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5397844" y="15580360"/>
            <a:ext cx="9048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Tower, Floor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8,</a:t>
            </a:r>
            <a:endParaRPr sz="700">
              <a:latin typeface="Dubai"/>
              <a:cs typeface="Dubai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5623270" y="15683991"/>
            <a:ext cx="4749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#</a:t>
            </a:r>
            <a:r>
              <a:rPr dirty="0" sz="700" spc="-8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811</a:t>
            </a:r>
            <a:endParaRPr sz="700">
              <a:latin typeface="Dubai"/>
              <a:cs typeface="Dubai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5466107" y="15796767"/>
            <a:ext cx="76771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Bay,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Dubai,</a:t>
            </a:r>
            <a:endParaRPr sz="700">
              <a:latin typeface="Dubai"/>
              <a:cs typeface="Dubai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416894" y="15888208"/>
            <a:ext cx="86741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9209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Arab Emirates 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fo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@in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e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m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rat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e</a:t>
            </a:r>
            <a:r>
              <a:rPr dirty="0" sz="700" spc="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s.</a:t>
            </a:r>
            <a:r>
              <a:rPr dirty="0" sz="700" spc="-1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c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m</a:t>
            </a:r>
            <a:endParaRPr sz="700">
              <a:latin typeface="Dubai"/>
              <a:cs typeface="Dubai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493041" y="15491967"/>
            <a:ext cx="83311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 SAUDI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ARABIA</a:t>
            </a:r>
            <a:endParaRPr sz="700">
              <a:latin typeface="Dubai"/>
              <a:cs typeface="Dubai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69191" y="15592552"/>
            <a:ext cx="14801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</a:t>
            </a:r>
            <a:r>
              <a:rPr dirty="0" sz="700" spc="-1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Establishment</a:t>
            </a:r>
            <a:endParaRPr sz="700">
              <a:latin typeface="Dubai"/>
              <a:cs typeface="Dubai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304128" y="15693136"/>
            <a:ext cx="12103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PO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Box 30060, Al Khobar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31952</a:t>
            </a:r>
            <a:endParaRPr sz="700">
              <a:latin typeface="Dubai"/>
              <a:cs typeface="Dubai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582703" y="15808960"/>
            <a:ext cx="6521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Eastern</a:t>
            </a:r>
            <a:r>
              <a:rPr dirty="0" sz="700" spc="-4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Province,</a:t>
            </a:r>
            <a:endParaRPr sz="700">
              <a:latin typeface="Dubai"/>
              <a:cs typeface="Dubai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447765" y="15900400"/>
            <a:ext cx="92329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0" marR="5080" indent="-15875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Saudi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Arabia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info@inatt.com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7113026" y="15495015"/>
            <a:ext cx="7461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PHILIPPINES</a:t>
            </a:r>
            <a:endParaRPr sz="700">
              <a:latin typeface="Dubai"/>
              <a:cs typeface="Dubai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7048762" y="15595600"/>
            <a:ext cx="8743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Hanayap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Services</a:t>
            </a:r>
            <a:endParaRPr sz="700">
              <a:latin typeface="Dubai"/>
              <a:cs typeface="Dubai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7211449" y="15699232"/>
            <a:ext cx="5486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Blk 30.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Lot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16,</a:t>
            </a:r>
            <a:endParaRPr sz="700">
              <a:latin typeface="Dubai"/>
              <a:cs typeface="Dubai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6908238" y="15812008"/>
            <a:ext cx="11569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Magdalene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Ville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 Bacolod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City</a:t>
            </a:r>
            <a:endParaRPr sz="700">
              <a:latin typeface="Dubai"/>
              <a:cs typeface="Dubai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7024126" y="15909543"/>
            <a:ext cx="92456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0825">
              <a:lnSpc>
                <a:spcPct val="1057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Philippines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3"/>
              </a:rPr>
              <a:t>info@inatpacificasia.com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0337706" y="15482823"/>
            <a:ext cx="8540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NETHERLANDS</a:t>
            </a:r>
            <a:endParaRPr sz="700">
              <a:latin typeface="Dubai"/>
              <a:cs typeface="Dubai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0219406" y="15583408"/>
            <a:ext cx="10896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Overseas Company</a:t>
            </a:r>
            <a:r>
              <a:rPr dirty="0" sz="700" spc="-5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B.V.</a:t>
            </a:r>
            <a:endParaRPr sz="700">
              <a:latin typeface="Dubai"/>
              <a:cs typeface="Dubai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10357518" y="15687039"/>
            <a:ext cx="8134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Gustav Mahlerplein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</a:t>
            </a:r>
            <a:endParaRPr sz="700">
              <a:latin typeface="Dubai"/>
              <a:cs typeface="Dubai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0351994" y="15799815"/>
            <a:ext cx="8261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1082 MA,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Amsterdam</a:t>
            </a:r>
            <a:endParaRPr sz="700">
              <a:latin typeface="Dubai"/>
              <a:cs typeface="Duba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10169431" y="15891256"/>
            <a:ext cx="11912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80035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The Netherlands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4"/>
              </a:rPr>
              <a:t>info@inatoverseascompany.com</a:t>
            </a:r>
            <a:endParaRPr sz="700">
              <a:latin typeface="Dubai"/>
              <a:cs typeface="Dubai"/>
            </a:endParaRPr>
          </a:p>
        </p:txBody>
      </p:sp>
      <p:grpSp>
        <p:nvGrpSpPr>
          <p:cNvPr id="115" name="object 115"/>
          <p:cNvGrpSpPr/>
          <p:nvPr/>
        </p:nvGrpSpPr>
        <p:grpSpPr>
          <a:xfrm>
            <a:off x="666809" y="11999403"/>
            <a:ext cx="11525250" cy="3338195"/>
            <a:chOff x="666809" y="11999403"/>
            <a:chExt cx="11525250" cy="3338195"/>
          </a:xfrm>
        </p:grpSpPr>
        <p:sp>
          <p:nvSpPr>
            <p:cNvPr id="116" name="object 116"/>
            <p:cNvSpPr/>
            <p:nvPr/>
          </p:nvSpPr>
          <p:spPr>
            <a:xfrm>
              <a:off x="666809" y="14865169"/>
              <a:ext cx="449264" cy="449265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/>
            <p:cNvSpPr/>
            <p:nvPr/>
          </p:nvSpPr>
          <p:spPr>
            <a:xfrm>
              <a:off x="3980747" y="14888013"/>
              <a:ext cx="449266" cy="449266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/>
            <p:cNvSpPr/>
            <p:nvPr/>
          </p:nvSpPr>
          <p:spPr>
            <a:xfrm>
              <a:off x="5617903" y="14887808"/>
              <a:ext cx="449265" cy="449264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/>
            <p:cNvSpPr/>
            <p:nvPr/>
          </p:nvSpPr>
          <p:spPr>
            <a:xfrm>
              <a:off x="7261456" y="14879261"/>
              <a:ext cx="449265" cy="449264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/>
            <p:cNvSpPr/>
            <p:nvPr/>
          </p:nvSpPr>
          <p:spPr>
            <a:xfrm>
              <a:off x="8929449" y="14884777"/>
              <a:ext cx="449265" cy="449264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/>
            <p:cNvSpPr/>
            <p:nvPr/>
          </p:nvSpPr>
          <p:spPr>
            <a:xfrm>
              <a:off x="10556777" y="14886418"/>
              <a:ext cx="449265" cy="449265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/>
            <p:cNvSpPr/>
            <p:nvPr/>
          </p:nvSpPr>
          <p:spPr>
            <a:xfrm>
              <a:off x="2322582" y="14888015"/>
              <a:ext cx="449265" cy="449264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/>
            <p:cNvSpPr/>
            <p:nvPr/>
          </p:nvSpPr>
          <p:spPr>
            <a:xfrm>
              <a:off x="9527663" y="11999403"/>
              <a:ext cx="2664336" cy="2799999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/>
            <p:cNvSpPr/>
            <p:nvPr/>
          </p:nvSpPr>
          <p:spPr>
            <a:xfrm>
              <a:off x="9942296" y="14201943"/>
              <a:ext cx="2007870" cy="506730"/>
            </a:xfrm>
            <a:custGeom>
              <a:avLst/>
              <a:gdLst/>
              <a:ahLst/>
              <a:cxnLst/>
              <a:rect l="l" t="t" r="r" b="b"/>
              <a:pathLst>
                <a:path w="2007870" h="506730">
                  <a:moveTo>
                    <a:pt x="1923251" y="0"/>
                  </a:moveTo>
                  <a:lnTo>
                    <a:pt x="84364" y="0"/>
                  </a:lnTo>
                  <a:lnTo>
                    <a:pt x="51526" y="6629"/>
                  </a:lnTo>
                  <a:lnTo>
                    <a:pt x="24709" y="24709"/>
                  </a:lnTo>
                  <a:lnTo>
                    <a:pt x="6629" y="51526"/>
                  </a:lnTo>
                  <a:lnTo>
                    <a:pt x="0" y="84364"/>
                  </a:lnTo>
                  <a:lnTo>
                    <a:pt x="0" y="421813"/>
                  </a:lnTo>
                  <a:lnTo>
                    <a:pt x="6629" y="454652"/>
                  </a:lnTo>
                  <a:lnTo>
                    <a:pt x="24709" y="481469"/>
                  </a:lnTo>
                  <a:lnTo>
                    <a:pt x="51526" y="499549"/>
                  </a:lnTo>
                  <a:lnTo>
                    <a:pt x="84364" y="506178"/>
                  </a:lnTo>
                  <a:lnTo>
                    <a:pt x="1923251" y="506178"/>
                  </a:lnTo>
                  <a:lnTo>
                    <a:pt x="1956089" y="499549"/>
                  </a:lnTo>
                  <a:lnTo>
                    <a:pt x="1982905" y="481469"/>
                  </a:lnTo>
                  <a:lnTo>
                    <a:pt x="2000984" y="454652"/>
                  </a:lnTo>
                  <a:lnTo>
                    <a:pt x="2007614" y="421813"/>
                  </a:lnTo>
                  <a:lnTo>
                    <a:pt x="2007614" y="84364"/>
                  </a:lnTo>
                  <a:lnTo>
                    <a:pt x="2000984" y="51526"/>
                  </a:lnTo>
                  <a:lnTo>
                    <a:pt x="1982905" y="24709"/>
                  </a:lnTo>
                  <a:lnTo>
                    <a:pt x="1956089" y="6629"/>
                  </a:lnTo>
                  <a:lnTo>
                    <a:pt x="192325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5" name="object 125"/>
          <p:cNvSpPr txBox="1"/>
          <p:nvPr/>
        </p:nvSpPr>
        <p:spPr>
          <a:xfrm>
            <a:off x="9943413" y="14181835"/>
            <a:ext cx="1969135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30" b="1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1200" spc="-5" b="1">
                <a:solidFill>
                  <a:srgbClr val="FFFFFF"/>
                </a:solidFill>
                <a:latin typeface="Dubai"/>
                <a:cs typeface="Dubai"/>
              </a:rPr>
              <a:t>GROUP </a:t>
            </a:r>
            <a:r>
              <a:rPr dirty="0" sz="1200" b="1">
                <a:solidFill>
                  <a:srgbClr val="FFFFFF"/>
                </a:solidFill>
                <a:latin typeface="Dubai"/>
                <a:cs typeface="Dubai"/>
              </a:rPr>
              <a:t>OF</a:t>
            </a:r>
            <a:r>
              <a:rPr dirty="0" sz="1200" spc="-3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200" spc="-15" b="1">
                <a:solidFill>
                  <a:srgbClr val="FFFFFF"/>
                </a:solidFill>
                <a:latin typeface="Dubai"/>
                <a:cs typeface="Dubai"/>
              </a:rPr>
              <a:t>COMPANIES</a:t>
            </a:r>
            <a:endParaRPr sz="1200">
              <a:latin typeface="Dubai"/>
              <a:cs typeface="Dubai"/>
            </a:endParaRPr>
          </a:p>
          <a:p>
            <a:pPr algn="ctr" marL="12700" marR="5080">
              <a:lnSpc>
                <a:spcPts val="1300"/>
              </a:lnSpc>
              <a:spcBef>
                <a:spcPts val="65"/>
              </a:spcBef>
            </a:pP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  <a:hlinkClick r:id="rId23"/>
              </a:rPr>
              <a:t>www.inatgroupofcompanies.com </a:t>
            </a: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Since</a:t>
            </a:r>
            <a:r>
              <a:rPr dirty="0" sz="1100" spc="-1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1974</a:t>
            </a:r>
            <a:endParaRPr sz="1100">
              <a:latin typeface="Dubai"/>
              <a:cs typeface="Dubai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8735568" y="4565903"/>
            <a:ext cx="3267455" cy="588264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 txBox="1"/>
          <p:nvPr/>
        </p:nvSpPr>
        <p:spPr>
          <a:xfrm>
            <a:off x="8917096" y="4629404"/>
            <a:ext cx="290258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ISO/ IEC 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17025</a:t>
            </a:r>
            <a:r>
              <a:rPr dirty="0" sz="1800" spc="-7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15" b="1">
                <a:solidFill>
                  <a:srgbClr val="FFFFFF"/>
                </a:solidFill>
                <a:latin typeface="Dubai"/>
                <a:cs typeface="Dubai"/>
              </a:rPr>
              <a:t>ACCREDITED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Dubai"/>
              <a:cs typeface="Dubai"/>
            </a:endParaRPr>
          </a:p>
          <a:p>
            <a:pPr algn="ctr" marL="95885">
              <a:lnSpc>
                <a:spcPct val="100000"/>
              </a:lnSpc>
            </a:pPr>
            <a:r>
              <a:rPr dirty="0" sz="1800" spc="-20" b="1">
                <a:solidFill>
                  <a:srgbClr val="FFFFFF"/>
                </a:solidFill>
                <a:latin typeface="Dubai"/>
                <a:cs typeface="Dubai"/>
              </a:rPr>
              <a:t>TEMPERATURE</a:t>
            </a:r>
            <a:r>
              <a:rPr dirty="0" sz="1800" spc="-2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DEVICES</a:t>
            </a:r>
            <a:endParaRPr sz="1800">
              <a:latin typeface="Dubai"/>
              <a:cs typeface="Dubai"/>
            </a:endParaRPr>
          </a:p>
        </p:txBody>
      </p:sp>
      <p:grpSp>
        <p:nvGrpSpPr>
          <p:cNvPr id="128" name="object 128"/>
          <p:cNvGrpSpPr/>
          <p:nvPr/>
        </p:nvGrpSpPr>
        <p:grpSpPr>
          <a:xfrm>
            <a:off x="8744811" y="7981997"/>
            <a:ext cx="3344545" cy="3912235"/>
            <a:chOff x="8744811" y="7981997"/>
            <a:chExt cx="3344545" cy="3912235"/>
          </a:xfrm>
        </p:grpSpPr>
        <p:sp>
          <p:nvSpPr>
            <p:cNvPr id="129" name="object 129"/>
            <p:cNvSpPr/>
            <p:nvPr/>
          </p:nvSpPr>
          <p:spPr>
            <a:xfrm>
              <a:off x="8751161" y="7988347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0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6"/>
                  </a:lnTo>
                  <a:lnTo>
                    <a:pt x="3164151" y="816137"/>
                  </a:lnTo>
                  <a:lnTo>
                    <a:pt x="3196864" y="786405"/>
                  </a:lnTo>
                  <a:lnTo>
                    <a:pt x="3226596" y="753691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5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/>
            <p:cNvSpPr/>
            <p:nvPr/>
          </p:nvSpPr>
          <p:spPr>
            <a:xfrm>
              <a:off x="8751161" y="7988347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/>
            <p:cNvSpPr/>
            <p:nvPr/>
          </p:nvSpPr>
          <p:spPr>
            <a:xfrm>
              <a:off x="8751161" y="898088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0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6"/>
                  </a:lnTo>
                  <a:lnTo>
                    <a:pt x="3164151" y="816137"/>
                  </a:lnTo>
                  <a:lnTo>
                    <a:pt x="3196864" y="786405"/>
                  </a:lnTo>
                  <a:lnTo>
                    <a:pt x="3226596" y="753691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5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/>
            <p:cNvSpPr/>
            <p:nvPr/>
          </p:nvSpPr>
          <p:spPr>
            <a:xfrm>
              <a:off x="8751161" y="8980883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/>
            <p:cNvSpPr/>
            <p:nvPr/>
          </p:nvSpPr>
          <p:spPr>
            <a:xfrm>
              <a:off x="8751161" y="9973420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1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7"/>
                  </a:lnTo>
                  <a:lnTo>
                    <a:pt x="3164151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6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/>
            <p:cNvSpPr/>
            <p:nvPr/>
          </p:nvSpPr>
          <p:spPr>
            <a:xfrm>
              <a:off x="8751161" y="9973420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/>
            <p:cNvSpPr/>
            <p:nvPr/>
          </p:nvSpPr>
          <p:spPr>
            <a:xfrm>
              <a:off x="8751161" y="10965956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3331790" y="0"/>
                  </a:moveTo>
                  <a:lnTo>
                    <a:pt x="460664" y="0"/>
                  </a:lnTo>
                  <a:lnTo>
                    <a:pt x="413564" y="2378"/>
                  </a:lnTo>
                  <a:lnTo>
                    <a:pt x="367824" y="9359"/>
                  </a:lnTo>
                  <a:lnTo>
                    <a:pt x="323677" y="20710"/>
                  </a:lnTo>
                  <a:lnTo>
                    <a:pt x="281353" y="36201"/>
                  </a:lnTo>
                  <a:lnTo>
                    <a:pt x="241084" y="55599"/>
                  </a:lnTo>
                  <a:lnTo>
                    <a:pt x="203102" y="78674"/>
                  </a:lnTo>
                  <a:lnTo>
                    <a:pt x="167639" y="105193"/>
                  </a:lnTo>
                  <a:lnTo>
                    <a:pt x="134925" y="134925"/>
                  </a:lnTo>
                  <a:lnTo>
                    <a:pt x="105193" y="167639"/>
                  </a:lnTo>
                  <a:lnTo>
                    <a:pt x="78674" y="203103"/>
                  </a:lnTo>
                  <a:lnTo>
                    <a:pt x="55599" y="241084"/>
                  </a:lnTo>
                  <a:lnTo>
                    <a:pt x="36201" y="281353"/>
                  </a:lnTo>
                  <a:lnTo>
                    <a:pt x="20710" y="323677"/>
                  </a:lnTo>
                  <a:lnTo>
                    <a:pt x="9359" y="367825"/>
                  </a:lnTo>
                  <a:lnTo>
                    <a:pt x="2378" y="413565"/>
                  </a:lnTo>
                  <a:lnTo>
                    <a:pt x="0" y="460665"/>
                  </a:lnTo>
                  <a:lnTo>
                    <a:pt x="0" y="921327"/>
                  </a:lnTo>
                  <a:lnTo>
                    <a:pt x="2871125" y="921331"/>
                  </a:lnTo>
                  <a:lnTo>
                    <a:pt x="2918226" y="918953"/>
                  </a:lnTo>
                  <a:lnTo>
                    <a:pt x="2963965" y="911972"/>
                  </a:lnTo>
                  <a:lnTo>
                    <a:pt x="3008113" y="900621"/>
                  </a:lnTo>
                  <a:lnTo>
                    <a:pt x="3050437" y="885130"/>
                  </a:lnTo>
                  <a:lnTo>
                    <a:pt x="3090705" y="865731"/>
                  </a:lnTo>
                  <a:lnTo>
                    <a:pt x="3128687" y="842657"/>
                  </a:lnTo>
                  <a:lnTo>
                    <a:pt x="3164151" y="816138"/>
                  </a:lnTo>
                  <a:lnTo>
                    <a:pt x="3196864" y="786405"/>
                  </a:lnTo>
                  <a:lnTo>
                    <a:pt x="3226596" y="753692"/>
                  </a:lnTo>
                  <a:lnTo>
                    <a:pt x="3253116" y="718228"/>
                  </a:lnTo>
                  <a:lnTo>
                    <a:pt x="3276190" y="680246"/>
                  </a:lnTo>
                  <a:lnTo>
                    <a:pt x="3295589" y="639977"/>
                  </a:lnTo>
                  <a:lnTo>
                    <a:pt x="3311079" y="597653"/>
                  </a:lnTo>
                  <a:lnTo>
                    <a:pt x="3322431" y="553506"/>
                  </a:lnTo>
                  <a:lnTo>
                    <a:pt x="3329412" y="507766"/>
                  </a:lnTo>
                  <a:lnTo>
                    <a:pt x="3331790" y="460665"/>
                  </a:lnTo>
                  <a:lnTo>
                    <a:pt x="3331790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/>
            <p:cNvSpPr/>
            <p:nvPr/>
          </p:nvSpPr>
          <p:spPr>
            <a:xfrm>
              <a:off x="8751161" y="10965956"/>
              <a:ext cx="3331845" cy="921385"/>
            </a:xfrm>
            <a:custGeom>
              <a:avLst/>
              <a:gdLst/>
              <a:ahLst/>
              <a:cxnLst/>
              <a:rect l="l" t="t" r="r" b="b"/>
              <a:pathLst>
                <a:path w="3331845" h="921384">
                  <a:moveTo>
                    <a:pt x="460664" y="0"/>
                  </a:moveTo>
                  <a:lnTo>
                    <a:pt x="3331790" y="0"/>
                  </a:lnTo>
                  <a:lnTo>
                    <a:pt x="3331790" y="460665"/>
                  </a:lnTo>
                  <a:lnTo>
                    <a:pt x="3329411" y="507766"/>
                  </a:lnTo>
                  <a:lnTo>
                    <a:pt x="3322431" y="553506"/>
                  </a:lnTo>
                  <a:lnTo>
                    <a:pt x="3311079" y="597653"/>
                  </a:lnTo>
                  <a:lnTo>
                    <a:pt x="3295588" y="639977"/>
                  </a:lnTo>
                  <a:lnTo>
                    <a:pt x="3276190" y="680246"/>
                  </a:lnTo>
                  <a:lnTo>
                    <a:pt x="3253115" y="718228"/>
                  </a:lnTo>
                  <a:lnTo>
                    <a:pt x="3226596" y="753692"/>
                  </a:lnTo>
                  <a:lnTo>
                    <a:pt x="3196864" y="786405"/>
                  </a:lnTo>
                  <a:lnTo>
                    <a:pt x="3164151" y="816137"/>
                  </a:lnTo>
                  <a:lnTo>
                    <a:pt x="3128687" y="842657"/>
                  </a:lnTo>
                  <a:lnTo>
                    <a:pt x="3090705" y="865731"/>
                  </a:lnTo>
                  <a:lnTo>
                    <a:pt x="3050437" y="885130"/>
                  </a:lnTo>
                  <a:lnTo>
                    <a:pt x="3008113" y="900620"/>
                  </a:lnTo>
                  <a:lnTo>
                    <a:pt x="2963965" y="911972"/>
                  </a:lnTo>
                  <a:lnTo>
                    <a:pt x="2918226" y="918953"/>
                  </a:lnTo>
                  <a:lnTo>
                    <a:pt x="2871126" y="921331"/>
                  </a:lnTo>
                  <a:lnTo>
                    <a:pt x="0" y="921328"/>
                  </a:lnTo>
                  <a:lnTo>
                    <a:pt x="0" y="460665"/>
                  </a:lnTo>
                  <a:lnTo>
                    <a:pt x="2378" y="413565"/>
                  </a:lnTo>
                  <a:lnTo>
                    <a:pt x="9359" y="367825"/>
                  </a:lnTo>
                  <a:lnTo>
                    <a:pt x="20710" y="323677"/>
                  </a:lnTo>
                  <a:lnTo>
                    <a:pt x="36201" y="281353"/>
                  </a:lnTo>
                  <a:lnTo>
                    <a:pt x="55599" y="241085"/>
                  </a:lnTo>
                  <a:lnTo>
                    <a:pt x="78674" y="203103"/>
                  </a:lnTo>
                  <a:lnTo>
                    <a:pt x="105193" y="167639"/>
                  </a:lnTo>
                  <a:lnTo>
                    <a:pt x="134925" y="134925"/>
                  </a:lnTo>
                  <a:lnTo>
                    <a:pt x="167639" y="105193"/>
                  </a:lnTo>
                  <a:lnTo>
                    <a:pt x="203102" y="78674"/>
                  </a:lnTo>
                  <a:lnTo>
                    <a:pt x="241084" y="55599"/>
                  </a:lnTo>
                  <a:lnTo>
                    <a:pt x="281353" y="36201"/>
                  </a:lnTo>
                  <a:lnTo>
                    <a:pt x="323676" y="20710"/>
                  </a:lnTo>
                  <a:lnTo>
                    <a:pt x="367824" y="9359"/>
                  </a:lnTo>
                  <a:lnTo>
                    <a:pt x="413564" y="2378"/>
                  </a:lnTo>
                  <a:lnTo>
                    <a:pt x="460664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7" name="object 137"/>
          <p:cNvSpPr txBox="1"/>
          <p:nvPr/>
        </p:nvSpPr>
        <p:spPr>
          <a:xfrm>
            <a:off x="8997164" y="8110219"/>
            <a:ext cx="2838450" cy="355854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ctr" marL="193040" marR="184150" indent="635">
              <a:lnSpc>
                <a:spcPct val="102200"/>
              </a:lnSpc>
              <a:spcBef>
                <a:spcPts val="50"/>
              </a:spcBef>
            </a:pP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ON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SITE </a:t>
            </a:r>
            <a:r>
              <a:rPr dirty="0" sz="1800" spc="-20" b="1">
                <a:solidFill>
                  <a:srgbClr val="FFFFFF"/>
                </a:solidFill>
                <a:latin typeface="Dubai"/>
                <a:cs typeface="Dubai"/>
              </a:rPr>
              <a:t>CALIBRATION  </a:t>
            </a:r>
            <a:r>
              <a:rPr dirty="0" sz="1800" spc="-30" b="1">
                <a:solidFill>
                  <a:srgbClr val="FFFFFF"/>
                </a:solidFill>
                <a:latin typeface="Dubai"/>
                <a:cs typeface="Dubai"/>
              </a:rPr>
              <a:t>FACILITY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IN</a:t>
            </a:r>
            <a:r>
              <a:rPr dirty="0" sz="1800" spc="-5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25" b="1">
                <a:solidFill>
                  <a:srgbClr val="FFFFFF"/>
                </a:solidFill>
                <a:latin typeface="Dubai"/>
                <a:cs typeface="Dubai"/>
              </a:rPr>
              <a:t>CONTAINER</a:t>
            </a:r>
            <a:endParaRPr sz="1800">
              <a:latin typeface="Dubai"/>
              <a:cs typeface="Dubai"/>
            </a:endParaRPr>
          </a:p>
          <a:p>
            <a:pPr algn="ctr" marL="98425" marR="88900">
              <a:lnSpc>
                <a:spcPct val="101699"/>
              </a:lnSpc>
              <a:spcBef>
                <a:spcPts val="2340"/>
              </a:spcBef>
            </a:pP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PRESSURE 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SAFETY</a:t>
            </a:r>
            <a:r>
              <a:rPr dirty="0" sz="1800" spc="-9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60" b="1">
                <a:solidFill>
                  <a:srgbClr val="FFFFFF"/>
                </a:solidFill>
                <a:latin typeface="Dubai"/>
                <a:cs typeface="Dubai"/>
              </a:rPr>
              <a:t>VALVE  </a:t>
            </a:r>
            <a:r>
              <a:rPr dirty="0" sz="1800" spc="-20" b="1">
                <a:solidFill>
                  <a:srgbClr val="FFFFFF"/>
                </a:solidFill>
                <a:latin typeface="Dubai"/>
                <a:cs typeface="Dubai"/>
              </a:rPr>
              <a:t>CALIBRATION </a:t>
            </a:r>
            <a:r>
              <a:rPr dirty="0" sz="1800" spc="-15" b="1">
                <a:solidFill>
                  <a:srgbClr val="FFFFFF"/>
                </a:solidFill>
                <a:latin typeface="Dubai"/>
                <a:cs typeface="Dubai"/>
              </a:rPr>
              <a:t>BOTH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LAB  AND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ONSITE</a:t>
            </a:r>
            <a:endParaRPr sz="1800">
              <a:latin typeface="Dubai"/>
              <a:cs typeface="Dubai"/>
            </a:endParaRPr>
          </a:p>
          <a:p>
            <a:pPr algn="ctr" marL="12065" marR="5080">
              <a:lnSpc>
                <a:spcPct val="101699"/>
              </a:lnSpc>
              <a:spcBef>
                <a:spcPts val="1235"/>
              </a:spcBef>
            </a:pP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ON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SITE </a:t>
            </a: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PRESSURE</a:t>
            </a:r>
            <a:r>
              <a:rPr dirty="0" sz="1800" spc="-10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SAFETY  </a:t>
            </a:r>
            <a:r>
              <a:rPr dirty="0" sz="1800" spc="-60" b="1">
                <a:solidFill>
                  <a:srgbClr val="FFFFFF"/>
                </a:solidFill>
                <a:latin typeface="Dubai"/>
                <a:cs typeface="Dubai"/>
              </a:rPr>
              <a:t>VALVE </a:t>
            </a:r>
            <a:r>
              <a:rPr dirty="0" sz="1800" spc="-10" b="1">
                <a:solidFill>
                  <a:srgbClr val="FFFFFF"/>
                </a:solidFill>
                <a:latin typeface="Dubai"/>
                <a:cs typeface="Dubai"/>
              </a:rPr>
              <a:t>TEST </a:t>
            </a:r>
            <a:r>
              <a:rPr dirty="0" sz="1800" spc="-30" b="1">
                <a:solidFill>
                  <a:srgbClr val="FFFFFF"/>
                </a:solidFill>
                <a:latin typeface="Dubai"/>
                <a:cs typeface="Dubai"/>
              </a:rPr>
              <a:t>FACILITY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IN  </a:t>
            </a:r>
            <a:r>
              <a:rPr dirty="0" sz="1800" spc="-25" b="1">
                <a:solidFill>
                  <a:srgbClr val="FFFFFF"/>
                </a:solidFill>
                <a:latin typeface="Dubai"/>
                <a:cs typeface="Dubai"/>
              </a:rPr>
              <a:t>CONTAINER</a:t>
            </a:r>
            <a:endParaRPr sz="1800">
              <a:latin typeface="Dubai"/>
              <a:cs typeface="Dubai"/>
            </a:endParaRPr>
          </a:p>
          <a:p>
            <a:pPr marL="193040" marR="184150" indent="98425">
              <a:lnSpc>
                <a:spcPct val="102200"/>
              </a:lnSpc>
              <a:spcBef>
                <a:spcPts val="2280"/>
              </a:spcBef>
            </a:pPr>
            <a:r>
              <a:rPr dirty="0" sz="1800" b="1">
                <a:solidFill>
                  <a:srgbClr val="FFFFFF"/>
                </a:solidFill>
                <a:latin typeface="Dubai"/>
                <a:cs typeface="Dubai"/>
              </a:rPr>
              <a:t>ON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SITE </a:t>
            </a:r>
            <a:r>
              <a:rPr dirty="0" sz="1800" spc="-20" b="1">
                <a:solidFill>
                  <a:srgbClr val="FFFFFF"/>
                </a:solidFill>
                <a:latin typeface="Dubai"/>
                <a:cs typeface="Dubai"/>
              </a:rPr>
              <a:t>FLOW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METER  </a:t>
            </a:r>
            <a:r>
              <a:rPr dirty="0" sz="1800" spc="-30" b="1">
                <a:solidFill>
                  <a:srgbClr val="FFFFFF"/>
                </a:solidFill>
                <a:latin typeface="Dubai"/>
                <a:cs typeface="Dubai"/>
              </a:rPr>
              <a:t>FACILITY </a:t>
            </a:r>
            <a:r>
              <a:rPr dirty="0" sz="1800" spc="-5" b="1">
                <a:solidFill>
                  <a:srgbClr val="FFFFFF"/>
                </a:solidFill>
                <a:latin typeface="Dubai"/>
                <a:cs typeface="Dubai"/>
              </a:rPr>
              <a:t>IN</a:t>
            </a:r>
            <a:r>
              <a:rPr dirty="0" sz="18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800" spc="-25" b="1">
                <a:solidFill>
                  <a:srgbClr val="FFFFFF"/>
                </a:solidFill>
                <a:latin typeface="Dubai"/>
                <a:cs typeface="Dubai"/>
              </a:rPr>
              <a:t>CONTAINER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6504" y="1373250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5" h="440055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01539" y="1327970"/>
            <a:ext cx="2153285" cy="1087120"/>
          </a:xfrm>
          <a:prstGeom prst="rect">
            <a:avLst/>
          </a:prstGeom>
        </p:spPr>
        <p:txBody>
          <a:bodyPr wrap="square" lIns="0" tIns="118745" rIns="0" bIns="0" rtlCol="0" vert="horz">
            <a:spAutoFit/>
          </a:bodyPr>
          <a:lstStyle/>
          <a:p>
            <a:pPr marL="165100">
              <a:lnSpc>
                <a:spcPct val="100000"/>
              </a:lnSpc>
              <a:spcBef>
                <a:spcPts val="935"/>
              </a:spcBef>
            </a:pPr>
            <a:r>
              <a:rPr dirty="0" sz="2000" spc="-10" b="1">
                <a:latin typeface="Dubai"/>
                <a:cs typeface="Dubai"/>
              </a:rPr>
              <a:t>FORCE </a:t>
            </a:r>
            <a:r>
              <a:rPr dirty="0" sz="2000" b="1">
                <a:latin typeface="Dubai"/>
                <a:cs typeface="Dubai"/>
              </a:rPr>
              <a:t>/</a:t>
            </a:r>
            <a:r>
              <a:rPr dirty="0" sz="2000" spc="-65" b="1">
                <a:latin typeface="Dubai"/>
                <a:cs typeface="Dubai"/>
              </a:rPr>
              <a:t> </a:t>
            </a:r>
            <a:r>
              <a:rPr dirty="0" sz="2000" spc="-20" b="1">
                <a:latin typeface="Dubai"/>
                <a:cs typeface="Dubai"/>
              </a:rPr>
              <a:t>TORQUE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7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40">
                <a:latin typeface="Dubai"/>
                <a:cs typeface="Dubai"/>
              </a:rPr>
              <a:t>Torque</a:t>
            </a:r>
            <a:r>
              <a:rPr dirty="0" sz="1800" spc="-10">
                <a:latin typeface="Dubai"/>
                <a:cs typeface="Dubai"/>
              </a:rPr>
              <a:t> Calibrators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40">
                <a:latin typeface="Dubai"/>
                <a:cs typeface="Dubai"/>
              </a:rPr>
              <a:t>Torque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Wrenches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521926" y="15706396"/>
            <a:ext cx="550545" cy="438784"/>
          </a:xfrm>
          <a:custGeom>
            <a:avLst/>
            <a:gdLst/>
            <a:ahLst/>
            <a:cxnLst/>
            <a:rect l="l" t="t" r="r" b="b"/>
            <a:pathLst>
              <a:path w="550545" h="438784">
                <a:moveTo>
                  <a:pt x="0" y="0"/>
                </a:moveTo>
                <a:lnTo>
                  <a:pt x="550151" y="0"/>
                </a:lnTo>
                <a:lnTo>
                  <a:pt x="550151" y="438582"/>
                </a:lnTo>
                <a:lnTo>
                  <a:pt x="0" y="43858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01539" y="2395219"/>
            <a:ext cx="16992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40">
                <a:latin typeface="Dubai"/>
                <a:cs typeface="Dubai"/>
              </a:rPr>
              <a:t>Torque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1539" y="2660395"/>
            <a:ext cx="12617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Load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Cells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1539" y="2940812"/>
            <a:ext cx="15601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5">
                <a:latin typeface="Dubai"/>
                <a:cs typeface="Dubai"/>
              </a:rPr>
              <a:t>Force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90088" y="4284586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5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01539" y="3205988"/>
            <a:ext cx="3379470" cy="1469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297815" marR="937894" indent="-285750">
              <a:lnSpc>
                <a:spcPct val="1022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Universal </a:t>
            </a:r>
            <a:r>
              <a:rPr dirty="0" sz="1800" spc="-30">
                <a:latin typeface="Dubai"/>
                <a:cs typeface="Dubai"/>
              </a:rPr>
              <a:t>Testing  </a:t>
            </a:r>
            <a:r>
              <a:rPr dirty="0" sz="1800" spc="-5">
                <a:latin typeface="Dubai"/>
                <a:cs typeface="Dubai"/>
              </a:rPr>
              <a:t>machines </a:t>
            </a:r>
            <a:r>
              <a:rPr dirty="0" sz="1800">
                <a:latin typeface="Dubai"/>
                <a:cs typeface="Dubai"/>
              </a:rPr>
              <a:t>up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>
                <a:latin typeface="Dubai"/>
                <a:cs typeface="Dubai"/>
              </a:rPr>
              <a:t>60T </a:t>
            </a:r>
            <a:r>
              <a:rPr dirty="0" sz="1800" spc="-5">
                <a:latin typeface="Dubai"/>
                <a:cs typeface="Dubai"/>
              </a:rPr>
              <a:t>on  capacity</a:t>
            </a:r>
            <a:endParaRPr sz="1800">
              <a:latin typeface="Dubai"/>
              <a:cs typeface="Dubai"/>
            </a:endParaRPr>
          </a:p>
          <a:p>
            <a:pPr marL="158115">
              <a:lnSpc>
                <a:spcPct val="100000"/>
              </a:lnSpc>
              <a:spcBef>
                <a:spcPts val="2395"/>
              </a:spcBef>
            </a:pPr>
            <a:r>
              <a:rPr dirty="0" sz="2000" spc="-5" b="1">
                <a:latin typeface="Dubai"/>
                <a:cs typeface="Dubai"/>
              </a:rPr>
              <a:t>ELECTRICAL </a:t>
            </a:r>
            <a:r>
              <a:rPr dirty="0" sz="2000" b="1">
                <a:latin typeface="Dubai"/>
                <a:cs typeface="Dubai"/>
              </a:rPr>
              <a:t>/</a:t>
            </a:r>
            <a:r>
              <a:rPr dirty="0" sz="2000" spc="-50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ELECTRONICS</a:t>
            </a:r>
            <a:endParaRPr sz="2000">
              <a:latin typeface="Dubai"/>
              <a:cs typeface="Duba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2788" y="4909819"/>
            <a:ext cx="236537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Analogue</a:t>
            </a:r>
            <a:r>
              <a:rPr dirty="0" sz="1800" spc="-5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multimeters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2788" y="5467604"/>
            <a:ext cx="15970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Clamp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2788" y="5735828"/>
            <a:ext cx="251777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Insulation</a:t>
            </a:r>
            <a:r>
              <a:rPr dirty="0" sz="1800" spc="-10">
                <a:latin typeface="Dubai"/>
                <a:cs typeface="Dubai"/>
              </a:rPr>
              <a:t> testers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Earth </a:t>
            </a:r>
            <a:r>
              <a:rPr dirty="0" sz="1800" spc="-10">
                <a:latin typeface="Dubai"/>
                <a:cs typeface="Dubai"/>
              </a:rPr>
              <a:t>resistance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testers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96504" y="7426390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5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216777" y="6281419"/>
            <a:ext cx="2364105" cy="2275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850" indent="-28638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23850" algn="l"/>
                <a:tab pos="324485" algn="l"/>
              </a:tabLst>
            </a:pPr>
            <a:r>
              <a:rPr dirty="0" sz="1800">
                <a:latin typeface="Dubai"/>
                <a:cs typeface="Dubai"/>
              </a:rPr>
              <a:t>Ohm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  <a:p>
            <a:pPr marL="323850" indent="-286385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323850" algn="l"/>
                <a:tab pos="324485" algn="l"/>
              </a:tabLst>
            </a:pPr>
            <a:r>
              <a:rPr dirty="0" sz="1800" spc="-10">
                <a:latin typeface="Dubai"/>
                <a:cs typeface="Dubai"/>
              </a:rPr>
              <a:t>Ampere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  <a:p>
            <a:pPr marL="323850" indent="-286385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323850" algn="l"/>
                <a:tab pos="324485" algn="l"/>
              </a:tabLst>
            </a:pPr>
            <a:r>
              <a:rPr dirty="0" sz="1800">
                <a:latin typeface="Dubai"/>
                <a:cs typeface="Dubai"/>
              </a:rPr>
              <a:t>High </a:t>
            </a:r>
            <a:r>
              <a:rPr dirty="0" sz="1800" spc="-5">
                <a:latin typeface="Dubai"/>
                <a:cs typeface="Dubai"/>
              </a:rPr>
              <a:t>voltage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testers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Font typeface="Wingdings"/>
              <a:buChar char=""/>
            </a:pPr>
            <a:endParaRPr sz="1700">
              <a:latin typeface="Dubai"/>
              <a:cs typeface="Dubai"/>
            </a:endParaRPr>
          </a:p>
          <a:p>
            <a:pPr marL="249554">
              <a:lnSpc>
                <a:spcPct val="100000"/>
              </a:lnSpc>
            </a:pPr>
            <a:r>
              <a:rPr dirty="0" sz="2000" spc="-5" b="1">
                <a:latin typeface="Dubai"/>
                <a:cs typeface="Dubai"/>
              </a:rPr>
              <a:t>PRESSURE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4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 </a:t>
            </a:r>
            <a:r>
              <a:rPr dirty="0" sz="1800" spc="-5">
                <a:latin typeface="Dubai"/>
                <a:cs typeface="Dubai"/>
              </a:rPr>
              <a:t>Elements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Transmitters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6777" y="8536940"/>
            <a:ext cx="18643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6777" y="8802116"/>
            <a:ext cx="240982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 Safety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 spc="-30">
                <a:latin typeface="Dubai"/>
                <a:cs typeface="Dubai"/>
              </a:rPr>
              <a:t>Valves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Manometers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57585" y="9756761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5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252466" y="9819132"/>
            <a:ext cx="1826895" cy="1157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526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latin typeface="Dubai"/>
                <a:cs typeface="Dubai"/>
              </a:rPr>
              <a:t>WEIGHTS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16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Weighing</a:t>
            </a:r>
            <a:r>
              <a:rPr dirty="0" sz="1800" spc="-3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Scales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Balances`</a:t>
            </a:r>
            <a:endParaRPr sz="1800">
              <a:latin typeface="Dubai"/>
              <a:cs typeface="Duba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2466" y="10957052"/>
            <a:ext cx="12604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65">
                <a:latin typeface="Dubai"/>
                <a:cs typeface="Dubai"/>
              </a:rPr>
              <a:t>Top</a:t>
            </a:r>
            <a:r>
              <a:rPr dirty="0" sz="1800" spc="-6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Loads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2466" y="11222228"/>
            <a:ext cx="253492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Dead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Weights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Other </a:t>
            </a:r>
            <a:r>
              <a:rPr dirty="0" sz="1800">
                <a:latin typeface="Dubai"/>
                <a:cs typeface="Dubai"/>
              </a:rPr>
              <a:t>type </a:t>
            </a:r>
            <a:r>
              <a:rPr dirty="0" sz="1800" spc="-5">
                <a:latin typeface="Dubai"/>
                <a:cs typeface="Dubai"/>
              </a:rPr>
              <a:t>of</a:t>
            </a:r>
            <a:r>
              <a:rPr dirty="0" sz="1800" spc="41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Balance``</a:t>
            </a:r>
            <a:endParaRPr sz="1800">
              <a:latin typeface="Dubai"/>
              <a:cs typeface="Duba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47044" y="2069084"/>
            <a:ext cx="27362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Temperature </a:t>
            </a:r>
            <a:r>
              <a:rPr dirty="0" sz="1800" spc="-20">
                <a:latin typeface="Dubai"/>
                <a:cs typeface="Dubai"/>
              </a:rPr>
              <a:t>Transmitters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47044" y="2349500"/>
            <a:ext cx="20313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Level</a:t>
            </a:r>
            <a:r>
              <a:rPr dirty="0" sz="1800" spc="-55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Transmitters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47044" y="2617723"/>
            <a:ext cx="19881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Flow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Transmitters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47044" y="2895091"/>
            <a:ext cx="27457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Volumetric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Measurements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347044" y="3163316"/>
            <a:ext cx="2122805" cy="857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Auto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Label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Safety </a:t>
            </a:r>
            <a:r>
              <a:rPr dirty="0" sz="1800" spc="-5">
                <a:latin typeface="Dubai"/>
                <a:cs typeface="Dubai"/>
              </a:rPr>
              <a:t>Relief</a:t>
            </a:r>
            <a:r>
              <a:rPr dirty="0" sz="1800" spc="-45">
                <a:latin typeface="Dubai"/>
                <a:cs typeface="Dubai"/>
              </a:rPr>
              <a:t> </a:t>
            </a:r>
            <a:r>
              <a:rPr dirty="0" sz="1800" spc="-30">
                <a:latin typeface="Dubai"/>
                <a:cs typeface="Dubai"/>
              </a:rPr>
              <a:t>Valves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I/P</a:t>
            </a:r>
            <a:r>
              <a:rPr dirty="0" sz="1800" spc="-10">
                <a:latin typeface="Dubai"/>
                <a:cs typeface="Dubai"/>
              </a:rPr>
              <a:t> Converters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47044" y="1279652"/>
            <a:ext cx="4258310" cy="812165"/>
          </a:xfrm>
          <a:prstGeom prst="rect">
            <a:avLst/>
          </a:prstGeom>
        </p:spPr>
        <p:txBody>
          <a:bodyPr wrap="square" lIns="0" tIns="13144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1035"/>
              </a:spcBef>
            </a:pPr>
            <a:r>
              <a:rPr dirty="0" sz="1800" spc="-5" b="1">
                <a:latin typeface="Dubai"/>
                <a:cs typeface="Dubai"/>
              </a:rPr>
              <a:t>PROCESS </a:t>
            </a:r>
            <a:r>
              <a:rPr dirty="0" sz="1800" spc="-10" b="1">
                <a:latin typeface="Dubai"/>
                <a:cs typeface="Dubai"/>
              </a:rPr>
              <a:t>CONTROL</a:t>
            </a:r>
            <a:r>
              <a:rPr dirty="0" sz="1800" spc="-15" b="1">
                <a:latin typeface="Dubai"/>
                <a:cs typeface="Dubai"/>
              </a:rPr>
              <a:t> </a:t>
            </a:r>
            <a:r>
              <a:rPr dirty="0" sz="1800" spc="-20" b="1">
                <a:latin typeface="Dubai"/>
                <a:cs typeface="Dubai"/>
              </a:rPr>
              <a:t>INSTRUMENTIATION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93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Transmitters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149915" y="1324406"/>
            <a:ext cx="5836285" cy="467359"/>
          </a:xfrm>
          <a:custGeom>
            <a:avLst/>
            <a:gdLst/>
            <a:ahLst/>
            <a:cxnLst/>
            <a:rect l="l" t="t" r="r" b="b"/>
            <a:pathLst>
              <a:path w="5836284" h="467360">
                <a:moveTo>
                  <a:pt x="233499" y="0"/>
                </a:moveTo>
                <a:lnTo>
                  <a:pt x="5836062" y="0"/>
                </a:lnTo>
                <a:lnTo>
                  <a:pt x="5836062" y="233501"/>
                </a:lnTo>
                <a:lnTo>
                  <a:pt x="5831318" y="280560"/>
                </a:lnTo>
                <a:lnTo>
                  <a:pt x="5817712" y="324390"/>
                </a:lnTo>
                <a:lnTo>
                  <a:pt x="5796183" y="364054"/>
                </a:lnTo>
                <a:lnTo>
                  <a:pt x="5767671" y="398611"/>
                </a:lnTo>
                <a:lnTo>
                  <a:pt x="5733113" y="427124"/>
                </a:lnTo>
                <a:lnTo>
                  <a:pt x="5693450" y="448653"/>
                </a:lnTo>
                <a:lnTo>
                  <a:pt x="5649620" y="462259"/>
                </a:lnTo>
                <a:lnTo>
                  <a:pt x="5602562" y="467003"/>
                </a:lnTo>
                <a:lnTo>
                  <a:pt x="0" y="467003"/>
                </a:lnTo>
                <a:lnTo>
                  <a:pt x="0" y="233501"/>
                </a:lnTo>
                <a:lnTo>
                  <a:pt x="4743" y="186442"/>
                </a:lnTo>
                <a:lnTo>
                  <a:pt x="18349" y="142612"/>
                </a:lnTo>
                <a:lnTo>
                  <a:pt x="39878" y="102948"/>
                </a:lnTo>
                <a:lnTo>
                  <a:pt x="68390" y="68391"/>
                </a:lnTo>
                <a:lnTo>
                  <a:pt x="102947" y="39878"/>
                </a:lnTo>
                <a:lnTo>
                  <a:pt x="142611" y="18349"/>
                </a:lnTo>
                <a:lnTo>
                  <a:pt x="186441" y="4743"/>
                </a:lnTo>
                <a:lnTo>
                  <a:pt x="233499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182206" y="7401295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4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6260943" y="7982204"/>
            <a:ext cx="20796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Mechanical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 spc="-35">
                <a:latin typeface="Dubai"/>
                <a:cs typeface="Dubai"/>
              </a:rPr>
              <a:t>Testing</a:t>
            </a:r>
            <a:endParaRPr sz="1800">
              <a:latin typeface="Dubai"/>
              <a:cs typeface="Duba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546693" y="8262619"/>
            <a:ext cx="10337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Equ</a:t>
            </a:r>
            <a:r>
              <a:rPr dirty="0" sz="1800" spc="5">
                <a:latin typeface="Dubai"/>
                <a:cs typeface="Dubai"/>
              </a:rPr>
              <a:t>i</a:t>
            </a:r>
            <a:r>
              <a:rPr dirty="0" sz="1800">
                <a:latin typeface="Dubai"/>
                <a:cs typeface="Dubai"/>
              </a:rPr>
              <a:t>p</a:t>
            </a:r>
            <a:r>
              <a:rPr dirty="0" sz="1800" spc="-5">
                <a:latin typeface="Dubai"/>
                <a:cs typeface="Dubai"/>
              </a:rPr>
              <a:t>m</a:t>
            </a:r>
            <a:r>
              <a:rPr dirty="0" sz="1800">
                <a:latin typeface="Dubai"/>
                <a:cs typeface="Dubai"/>
              </a:rPr>
              <a:t>e</a:t>
            </a:r>
            <a:r>
              <a:rPr dirty="0" sz="1800" spc="-35">
                <a:latin typeface="Dubai"/>
                <a:cs typeface="Dubai"/>
              </a:rPr>
              <a:t>n</a:t>
            </a:r>
            <a:r>
              <a:rPr dirty="0" sz="1800">
                <a:latin typeface="Dubai"/>
                <a:cs typeface="Dubai"/>
              </a:rPr>
              <a:t>t</a:t>
            </a:r>
            <a:endParaRPr sz="1800">
              <a:latin typeface="Dubai"/>
              <a:cs typeface="Duba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60943" y="8543035"/>
            <a:ext cx="23850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Mechanical</a:t>
            </a:r>
            <a:r>
              <a:rPr dirty="0" sz="1800" spc="-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Measuring</a:t>
            </a:r>
            <a:endParaRPr sz="1800">
              <a:latin typeface="Dubai"/>
              <a:cs typeface="Duba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260943" y="8808211"/>
            <a:ext cx="271081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Equipment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 </a:t>
            </a:r>
            <a:r>
              <a:rPr dirty="0" sz="1800" spc="-30">
                <a:latin typeface="Dubai"/>
                <a:cs typeface="Dubai"/>
              </a:rPr>
              <a:t>Testing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Facilities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439654" y="7463028"/>
            <a:ext cx="4984115" cy="779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latin typeface="Dubai"/>
                <a:cs typeface="Dubai"/>
              </a:rPr>
              <a:t>MECHANICAL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5" b="1">
                <a:latin typeface="Dubai"/>
                <a:cs typeface="Dubai"/>
              </a:rPr>
              <a:t>INSPECTION EQUIPMENT</a:t>
            </a:r>
            <a:endParaRPr sz="2000">
              <a:latin typeface="Dubai"/>
              <a:cs typeface="Dubai"/>
            </a:endParaRPr>
          </a:p>
          <a:p>
            <a:pPr marL="3466465" indent="-286385">
              <a:lnSpc>
                <a:spcPct val="100000"/>
              </a:lnSpc>
              <a:spcBef>
                <a:spcPts val="1375"/>
              </a:spcBef>
              <a:buFont typeface="Wingdings"/>
              <a:buChar char=""/>
              <a:tabLst>
                <a:tab pos="3466465" algn="l"/>
                <a:tab pos="3467100" algn="l"/>
              </a:tabLst>
            </a:pPr>
            <a:r>
              <a:rPr dirty="0" sz="1800" spc="-5">
                <a:latin typeface="Dubai"/>
                <a:cs typeface="Dubai"/>
              </a:rPr>
              <a:t>Inspection</a:t>
            </a:r>
            <a:r>
              <a:rPr dirty="0" sz="1800" spc="-45">
                <a:latin typeface="Dubai"/>
                <a:cs typeface="Dubai"/>
              </a:rPr>
              <a:t> </a:t>
            </a:r>
            <a:r>
              <a:rPr dirty="0" sz="1800" spc="-40">
                <a:latin typeface="Dubai"/>
                <a:cs typeface="Dubai"/>
              </a:rPr>
              <a:t>Tools</a:t>
            </a:r>
            <a:endParaRPr sz="1800">
              <a:latin typeface="Dubai"/>
              <a:cs typeface="Duba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182206" y="9695021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4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6260943" y="9755123"/>
            <a:ext cx="4614545" cy="1130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1135">
              <a:lnSpc>
                <a:spcPct val="100000"/>
              </a:lnSpc>
              <a:spcBef>
                <a:spcPts val="100"/>
              </a:spcBef>
            </a:pPr>
            <a:r>
              <a:rPr dirty="0" sz="2000" spc="-15" b="1">
                <a:latin typeface="Dubai"/>
                <a:cs typeface="Dubai"/>
              </a:rPr>
              <a:t>GAUGE </a:t>
            </a:r>
            <a:r>
              <a:rPr dirty="0" sz="2000" spc="-20" b="1">
                <a:latin typeface="Dubai"/>
                <a:cs typeface="Dubai"/>
              </a:rPr>
              <a:t>CALIBRATION </a:t>
            </a:r>
            <a:r>
              <a:rPr dirty="0" sz="2000" b="1">
                <a:latin typeface="Dubai"/>
                <a:cs typeface="Dubai"/>
              </a:rPr>
              <a:t>(DIAL &amp;</a:t>
            </a:r>
            <a:r>
              <a:rPr dirty="0" sz="2000" spc="-25" b="1">
                <a:latin typeface="Dubai"/>
                <a:cs typeface="Dubai"/>
              </a:rPr>
              <a:t> DIGITAL)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9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Specific </a:t>
            </a:r>
            <a:r>
              <a:rPr dirty="0" sz="1800" spc="-10">
                <a:latin typeface="Dubai"/>
                <a:cs typeface="Dubai"/>
              </a:rPr>
              <a:t>Gravity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Load </a:t>
            </a:r>
            <a:r>
              <a:rPr dirty="0" sz="1800">
                <a:latin typeface="Dubai"/>
                <a:cs typeface="Dubai"/>
              </a:rPr>
              <a:t>Gauges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Calibration</a:t>
            </a:r>
            <a:endParaRPr sz="1800">
              <a:latin typeface="Dubai"/>
              <a:cs typeface="Duba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260943" y="10865611"/>
            <a:ext cx="21869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</a:t>
            </a:r>
            <a:r>
              <a:rPr dirty="0" sz="1800" spc="-7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Calibration</a:t>
            </a:r>
            <a:endParaRPr sz="1800">
              <a:latin typeface="Dubai"/>
              <a:cs typeface="Duba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260943" y="11130788"/>
            <a:ext cx="254444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Dial Gauge</a:t>
            </a:r>
            <a:r>
              <a:rPr dirty="0" sz="1800" spc="-1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Indicators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 Gauge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Indicators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6149915" y="4227126"/>
            <a:ext cx="5836285" cy="646430"/>
          </a:xfrm>
          <a:custGeom>
            <a:avLst/>
            <a:gdLst/>
            <a:ahLst/>
            <a:cxnLst/>
            <a:rect l="l" t="t" r="r" b="b"/>
            <a:pathLst>
              <a:path w="5836284" h="646429">
                <a:moveTo>
                  <a:pt x="323166" y="0"/>
                </a:moveTo>
                <a:lnTo>
                  <a:pt x="5836062" y="0"/>
                </a:lnTo>
                <a:lnTo>
                  <a:pt x="5836062" y="323168"/>
                </a:lnTo>
                <a:lnTo>
                  <a:pt x="5832558" y="370924"/>
                </a:lnTo>
                <a:lnTo>
                  <a:pt x="5822379" y="416504"/>
                </a:lnTo>
                <a:lnTo>
                  <a:pt x="5806026" y="459408"/>
                </a:lnTo>
                <a:lnTo>
                  <a:pt x="5783997" y="499137"/>
                </a:lnTo>
                <a:lnTo>
                  <a:pt x="5756794" y="535191"/>
                </a:lnTo>
                <a:lnTo>
                  <a:pt x="5724916" y="567069"/>
                </a:lnTo>
                <a:lnTo>
                  <a:pt x="5688863" y="594272"/>
                </a:lnTo>
                <a:lnTo>
                  <a:pt x="5649134" y="616301"/>
                </a:lnTo>
                <a:lnTo>
                  <a:pt x="5606230" y="632654"/>
                </a:lnTo>
                <a:lnTo>
                  <a:pt x="5560651" y="642833"/>
                </a:lnTo>
                <a:lnTo>
                  <a:pt x="5512896" y="646337"/>
                </a:lnTo>
                <a:lnTo>
                  <a:pt x="0" y="646331"/>
                </a:lnTo>
                <a:lnTo>
                  <a:pt x="0" y="323168"/>
                </a:lnTo>
                <a:lnTo>
                  <a:pt x="3503" y="275413"/>
                </a:lnTo>
                <a:lnTo>
                  <a:pt x="13682" y="229833"/>
                </a:lnTo>
                <a:lnTo>
                  <a:pt x="30035" y="186928"/>
                </a:lnTo>
                <a:lnTo>
                  <a:pt x="52064" y="147199"/>
                </a:lnTo>
                <a:lnTo>
                  <a:pt x="79267" y="111146"/>
                </a:lnTo>
                <a:lnTo>
                  <a:pt x="111145" y="79267"/>
                </a:lnTo>
                <a:lnTo>
                  <a:pt x="147198" y="52064"/>
                </a:lnTo>
                <a:lnTo>
                  <a:pt x="186927" y="30036"/>
                </a:lnTo>
                <a:lnTo>
                  <a:pt x="229831" y="13682"/>
                </a:lnTo>
                <a:lnTo>
                  <a:pt x="275411" y="3503"/>
                </a:lnTo>
                <a:lnTo>
                  <a:pt x="32316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6320532" y="4955540"/>
            <a:ext cx="21532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Crane</a:t>
            </a:r>
            <a:r>
              <a:rPr dirty="0" sz="1800" spc="-3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Certifications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320532" y="5516371"/>
            <a:ext cx="27197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Ultrasonic </a:t>
            </a:r>
            <a:r>
              <a:rPr dirty="0" sz="1800" spc="-10">
                <a:latin typeface="Dubai"/>
                <a:cs typeface="Dubai"/>
              </a:rPr>
              <a:t>Flow</a:t>
            </a:r>
            <a:r>
              <a:rPr dirty="0" sz="1800" spc="-7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Detectors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320532" y="5781547"/>
            <a:ext cx="192278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Hardness</a:t>
            </a:r>
            <a:r>
              <a:rPr dirty="0" sz="1800" spc="-30">
                <a:latin typeface="Dubai"/>
                <a:cs typeface="Dubai"/>
              </a:rPr>
              <a:t> </a:t>
            </a:r>
            <a:r>
              <a:rPr dirty="0" sz="1800" spc="-35">
                <a:latin typeface="Dubai"/>
                <a:cs typeface="Dubai"/>
              </a:rPr>
              <a:t>Testers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MPT </a:t>
            </a:r>
            <a:r>
              <a:rPr dirty="0" sz="1800" spc="-45">
                <a:latin typeface="Dubai"/>
                <a:cs typeface="Dubai"/>
              </a:rPr>
              <a:t>Yokes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514308" y="4236211"/>
            <a:ext cx="4791710" cy="100711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50800">
              <a:lnSpc>
                <a:spcPct val="102200"/>
              </a:lnSpc>
              <a:spcBef>
                <a:spcPts val="50"/>
              </a:spcBef>
            </a:pPr>
            <a:r>
              <a:rPr dirty="0" sz="1800" spc="-5" b="1">
                <a:latin typeface="Dubai"/>
                <a:cs typeface="Dubai"/>
              </a:rPr>
              <a:t>LIFTING EQUIPMENT AND NON-DESTRUCTIVE  EQUIPMENT INSPECTION AND</a:t>
            </a:r>
            <a:r>
              <a:rPr dirty="0" sz="1800" spc="-25" b="1">
                <a:latin typeface="Dubai"/>
                <a:cs typeface="Dubai"/>
              </a:rPr>
              <a:t> </a:t>
            </a:r>
            <a:r>
              <a:rPr dirty="0" sz="1800" spc="-20" b="1">
                <a:latin typeface="Dubai"/>
                <a:cs typeface="Dubai"/>
              </a:rPr>
              <a:t>CALIBRATION</a:t>
            </a:r>
            <a:endParaRPr sz="1800">
              <a:latin typeface="Dubai"/>
              <a:cs typeface="Dubai"/>
            </a:endParaRPr>
          </a:p>
          <a:p>
            <a:pPr marL="3287395" indent="-286385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3287395" algn="l"/>
                <a:tab pos="3288029" algn="l"/>
              </a:tabLst>
            </a:pPr>
            <a:r>
              <a:rPr dirty="0" sz="1800" spc="-5">
                <a:latin typeface="Dubai"/>
                <a:cs typeface="Dubai"/>
              </a:rPr>
              <a:t>PMI</a:t>
            </a:r>
            <a:r>
              <a:rPr dirty="0" sz="1800" spc="-3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Equipment</a:t>
            </a:r>
            <a:endParaRPr sz="1800">
              <a:latin typeface="Dubai"/>
              <a:cs typeface="Duba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320532" y="5235956"/>
            <a:ext cx="45053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  <a:tab pos="3481070" algn="l"/>
              </a:tabLst>
            </a:pPr>
            <a:r>
              <a:rPr dirty="0" sz="1800">
                <a:latin typeface="Dubai"/>
                <a:cs typeface="Dubai"/>
              </a:rPr>
              <a:t>JIB</a:t>
            </a:r>
            <a:r>
              <a:rPr dirty="0" sz="1800" spc="5">
                <a:latin typeface="Dubai"/>
                <a:cs typeface="Dubai"/>
              </a:rPr>
              <a:t> C</a:t>
            </a:r>
            <a:r>
              <a:rPr dirty="0" sz="1800" spc="-25">
                <a:latin typeface="Dubai"/>
                <a:cs typeface="Dubai"/>
              </a:rPr>
              <a:t>r</a:t>
            </a:r>
            <a:r>
              <a:rPr dirty="0" sz="1800" spc="-5">
                <a:latin typeface="Dubai"/>
                <a:cs typeface="Dubai"/>
              </a:rPr>
              <a:t>an</a:t>
            </a:r>
            <a:r>
              <a:rPr dirty="0" sz="1800">
                <a:latin typeface="Dubai"/>
                <a:cs typeface="Dubai"/>
              </a:rPr>
              <a:t>es	</a:t>
            </a:r>
            <a:r>
              <a:rPr dirty="0" baseline="3086" sz="2700" spc="7">
                <a:latin typeface="Dubai"/>
                <a:cs typeface="Dubai"/>
              </a:rPr>
              <a:t>C</a:t>
            </a:r>
            <a:r>
              <a:rPr dirty="0" baseline="3086" sz="2700" spc="-7">
                <a:latin typeface="Dubai"/>
                <a:cs typeface="Dubai"/>
              </a:rPr>
              <a:t>a</a:t>
            </a:r>
            <a:r>
              <a:rPr dirty="0" baseline="3086" sz="2700" spc="7">
                <a:latin typeface="Dubai"/>
                <a:cs typeface="Dubai"/>
              </a:rPr>
              <a:t>li</a:t>
            </a:r>
            <a:r>
              <a:rPr dirty="0" baseline="3086" sz="2700">
                <a:latin typeface="Dubai"/>
                <a:cs typeface="Dubai"/>
              </a:rPr>
              <a:t>b</a:t>
            </a:r>
            <a:r>
              <a:rPr dirty="0" baseline="3086" sz="2700" spc="-37">
                <a:latin typeface="Dubai"/>
                <a:cs typeface="Dubai"/>
              </a:rPr>
              <a:t>r</a:t>
            </a:r>
            <a:r>
              <a:rPr dirty="0" baseline="3086" sz="2700" spc="-52">
                <a:latin typeface="Dubai"/>
                <a:cs typeface="Dubai"/>
              </a:rPr>
              <a:t>a</a:t>
            </a:r>
            <a:r>
              <a:rPr dirty="0" baseline="3086" sz="2700" spc="-7">
                <a:latin typeface="Dubai"/>
                <a:cs typeface="Dubai"/>
              </a:rPr>
              <a:t>t</a:t>
            </a:r>
            <a:r>
              <a:rPr dirty="0" baseline="3086" sz="2700" spc="7">
                <a:latin typeface="Dubai"/>
                <a:cs typeface="Dubai"/>
              </a:rPr>
              <a:t>i</a:t>
            </a:r>
            <a:r>
              <a:rPr dirty="0" baseline="3086" sz="2700" spc="-7">
                <a:latin typeface="Dubai"/>
                <a:cs typeface="Dubai"/>
              </a:rPr>
              <a:t>o</a:t>
            </a:r>
            <a:r>
              <a:rPr dirty="0" baseline="3086" sz="2700">
                <a:latin typeface="Dubai"/>
                <a:cs typeface="Dubai"/>
              </a:rPr>
              <a:t>n</a:t>
            </a:r>
            <a:endParaRPr baseline="3086" sz="2700">
              <a:latin typeface="Dubai"/>
              <a:cs typeface="Duba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228878" y="1858771"/>
            <a:ext cx="2617470" cy="1125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Tension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Compression</a:t>
            </a:r>
            <a:r>
              <a:rPr dirty="0" sz="1800" spc="-6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Machines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Tensile </a:t>
            </a:r>
            <a:r>
              <a:rPr dirty="0" sz="1800" spc="-35">
                <a:latin typeface="Dubai"/>
                <a:cs typeface="Dubai"/>
              </a:rPr>
              <a:t>Testing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Machines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Hydraulic Jacks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9339304" y="1831339"/>
            <a:ext cx="2144395" cy="861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Multi </a:t>
            </a:r>
            <a:r>
              <a:rPr dirty="0" sz="1800" spc="-5">
                <a:latin typeface="Dubai"/>
                <a:cs typeface="Dubai"/>
              </a:rPr>
              <a:t>gas</a:t>
            </a:r>
            <a:r>
              <a:rPr dirty="0" sz="1800" spc="-4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Detectors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Anemometers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5">
                <a:latin typeface="Dubai"/>
                <a:cs typeface="Dubai"/>
              </a:rPr>
              <a:t>Tachometers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339304" y="2657347"/>
            <a:ext cx="16770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Densitometers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339304" y="2937763"/>
            <a:ext cx="23907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Hydrotesting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Facilities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339304" y="3202940"/>
            <a:ext cx="222313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298450" marR="5080" indent="-285750">
              <a:lnSpc>
                <a:spcPct val="1022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Tension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5">
                <a:latin typeface="Dubai"/>
                <a:cs typeface="Dubai"/>
              </a:rPr>
              <a:t>Accessory  </a:t>
            </a:r>
            <a:r>
              <a:rPr dirty="0" sz="1800" spc="-10">
                <a:latin typeface="Dubai"/>
                <a:cs typeface="Dubai"/>
              </a:rPr>
              <a:t>Calibrators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154352" y="4928107"/>
            <a:ext cx="2342515" cy="1406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Frequency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Volt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0">
                <a:latin typeface="Dubai"/>
                <a:cs typeface="Dubai"/>
              </a:rPr>
              <a:t>Power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supplies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 Earth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35">
                <a:latin typeface="Dubai"/>
                <a:cs typeface="Dubai"/>
              </a:rPr>
              <a:t>Testers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High </a:t>
            </a:r>
            <a:r>
              <a:rPr dirty="0" sz="1800" spc="-20">
                <a:latin typeface="Dubai"/>
                <a:cs typeface="Dubai"/>
              </a:rPr>
              <a:t>Voltage</a:t>
            </a:r>
            <a:r>
              <a:rPr dirty="0" sz="1800" spc="-5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Porosity</a:t>
            </a:r>
            <a:endParaRPr sz="1800">
              <a:latin typeface="Dubai"/>
              <a:cs typeface="Duba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154352" y="6299707"/>
            <a:ext cx="175069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7815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Dubai"/>
                <a:cs typeface="Dubai"/>
              </a:rPr>
              <a:t>Detectors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Megger</a:t>
            </a:r>
            <a:r>
              <a:rPr dirty="0" sz="1800" spc="-55">
                <a:latin typeface="Dubai"/>
                <a:cs typeface="Dubai"/>
              </a:rPr>
              <a:t> </a:t>
            </a:r>
            <a:r>
              <a:rPr dirty="0" sz="1800" spc="-35">
                <a:latin typeface="Dubai"/>
                <a:cs typeface="Dubai"/>
              </a:rPr>
              <a:t>Testers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118665" y="7960868"/>
            <a:ext cx="2291080" cy="857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</a:t>
            </a:r>
            <a:r>
              <a:rPr dirty="0" sz="1800" spc="-1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Recorders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Hydraulic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Pneumatic </a:t>
            </a:r>
            <a:r>
              <a:rPr dirty="0" sz="1800">
                <a:latin typeface="Dubai"/>
                <a:cs typeface="Dubai"/>
              </a:rPr>
              <a:t>&amp;</a:t>
            </a:r>
            <a:r>
              <a:rPr dirty="0" sz="1800" spc="-20">
                <a:latin typeface="Dubai"/>
                <a:cs typeface="Dubai"/>
              </a:rPr>
              <a:t> </a:t>
            </a:r>
            <a:r>
              <a:rPr dirty="0" sz="1800" spc="-30">
                <a:latin typeface="Dubai"/>
                <a:cs typeface="Dubai"/>
              </a:rPr>
              <a:t>Vacuum</a:t>
            </a:r>
            <a:endParaRPr sz="1800">
              <a:latin typeface="Dubai"/>
              <a:cs typeface="Duba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404415" y="8786876"/>
            <a:ext cx="6591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latin typeface="Dubai"/>
                <a:cs typeface="Dubai"/>
              </a:rPr>
              <a:t>P</a:t>
            </a:r>
            <a:r>
              <a:rPr dirty="0" sz="1800">
                <a:latin typeface="Dubai"/>
                <a:cs typeface="Dubai"/>
              </a:rPr>
              <a:t>u</a:t>
            </a:r>
            <a:r>
              <a:rPr dirty="0" sz="1800" spc="-5">
                <a:latin typeface="Dubai"/>
                <a:cs typeface="Dubai"/>
              </a:rPr>
              <a:t>m</a:t>
            </a:r>
            <a:r>
              <a:rPr dirty="0" sz="1800">
                <a:latin typeface="Dubai"/>
                <a:cs typeface="Dubai"/>
              </a:rPr>
              <a:t>ps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118665" y="9067292"/>
            <a:ext cx="2760980" cy="565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ts val="2125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 </a:t>
            </a:r>
            <a:r>
              <a:rPr dirty="0" sz="1800" spc="-10">
                <a:latin typeface="Dubai"/>
                <a:cs typeface="Dubai"/>
              </a:rPr>
              <a:t>Pressure Indicators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Air </a:t>
            </a:r>
            <a:r>
              <a:rPr dirty="0" sz="1800" spc="-5">
                <a:latin typeface="Dubai"/>
                <a:cs typeface="Dubai"/>
              </a:rPr>
              <a:t>Compressors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608220" y="8219947"/>
            <a:ext cx="16637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Profile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608220" y="8500364"/>
            <a:ext cx="19272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Gauge </a:t>
            </a:r>
            <a:r>
              <a:rPr dirty="0" sz="1800" spc="-5">
                <a:latin typeface="Dubai"/>
                <a:cs typeface="Dubai"/>
              </a:rPr>
              <a:t>Block</a:t>
            </a:r>
            <a:r>
              <a:rPr dirty="0" sz="1800" spc="-6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Sets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608220" y="8768588"/>
            <a:ext cx="140335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Slip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Others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9503676" y="5501131"/>
            <a:ext cx="13563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Lux</a:t>
            </a:r>
            <a:r>
              <a:rPr dirty="0" sz="1800" spc="-5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503676" y="5769356"/>
            <a:ext cx="215074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Stop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 spc="-25">
                <a:latin typeface="Dubai"/>
                <a:cs typeface="Dubai"/>
              </a:rPr>
              <a:t>Watches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Sound </a:t>
            </a:r>
            <a:r>
              <a:rPr dirty="0" sz="1800" spc="-15">
                <a:latin typeface="Dubai"/>
                <a:cs typeface="Dubai"/>
              </a:rPr>
              <a:t>Level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173731" y="12288523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5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 txBox="1"/>
          <p:nvPr/>
        </p:nvSpPr>
        <p:spPr>
          <a:xfrm>
            <a:off x="316880" y="12348971"/>
            <a:ext cx="172466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latin typeface="Dubai"/>
                <a:cs typeface="Dubai"/>
              </a:rPr>
              <a:t>TE</a:t>
            </a:r>
            <a:r>
              <a:rPr dirty="0" sz="2000" b="1">
                <a:latin typeface="Dubai"/>
                <a:cs typeface="Dubai"/>
              </a:rPr>
              <a:t>M</a:t>
            </a:r>
            <a:r>
              <a:rPr dirty="0" sz="2000" spc="-5" b="1">
                <a:latin typeface="Dubai"/>
                <a:cs typeface="Dubai"/>
              </a:rPr>
              <a:t>PER</a:t>
            </a:r>
            <a:r>
              <a:rPr dirty="0" sz="2000" spc="-180" b="1">
                <a:latin typeface="Dubai"/>
                <a:cs typeface="Dubai"/>
              </a:rPr>
              <a:t>A</a:t>
            </a:r>
            <a:r>
              <a:rPr dirty="0" sz="2000" spc="-5" b="1">
                <a:latin typeface="Dubai"/>
                <a:cs typeface="Dubai"/>
              </a:rPr>
              <a:t>T</a:t>
            </a:r>
            <a:r>
              <a:rPr dirty="0" sz="2000" b="1">
                <a:latin typeface="Dubai"/>
                <a:cs typeface="Dubai"/>
              </a:rPr>
              <a:t>U</a:t>
            </a:r>
            <a:r>
              <a:rPr dirty="0" sz="2000" spc="-5" b="1">
                <a:latin typeface="Dubai"/>
                <a:cs typeface="Dubai"/>
              </a:rPr>
              <a:t>R</a:t>
            </a:r>
            <a:r>
              <a:rPr dirty="0" sz="2000" b="1">
                <a:latin typeface="Dubai"/>
                <a:cs typeface="Dubai"/>
              </a:rPr>
              <a:t>E</a:t>
            </a:r>
            <a:endParaRPr sz="2000">
              <a:latin typeface="Dubai"/>
              <a:cs typeface="Duba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38220" y="13419835"/>
            <a:ext cx="6807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52470" y="12862052"/>
            <a:ext cx="2569210" cy="2778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Temperature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Surface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30">
                <a:latin typeface="Dubai"/>
                <a:cs typeface="Dubai"/>
              </a:rPr>
              <a:t>Temperature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14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Temperature</a:t>
            </a:r>
            <a:r>
              <a:rPr dirty="0" sz="1800" spc="-1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Calibrators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Thermocouples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Thermocouple </a:t>
            </a:r>
            <a:r>
              <a:rPr dirty="0" sz="1800">
                <a:latin typeface="Dubai"/>
                <a:cs typeface="Dubai"/>
              </a:rPr>
              <a:t>Ni-Cr-Nil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0">
                <a:latin typeface="Dubai"/>
                <a:cs typeface="Dubai"/>
              </a:rPr>
              <a:t>RTD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Temperature</a:t>
            </a:r>
            <a:r>
              <a:rPr dirty="0" sz="1800" spc="-1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Recorders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Process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Calibrators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Temperature</a:t>
            </a:r>
            <a:r>
              <a:rPr dirty="0" sz="1800" spc="-1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Elements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293236" y="12862052"/>
            <a:ext cx="225044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Load</a:t>
            </a:r>
            <a:r>
              <a:rPr dirty="0" sz="1800">
                <a:latin typeface="Dubai"/>
                <a:cs typeface="Dubai"/>
              </a:rPr>
              <a:t> Cells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Dead </a:t>
            </a:r>
            <a:r>
              <a:rPr dirty="0" sz="1800" spc="-15">
                <a:latin typeface="Dubai"/>
                <a:cs typeface="Dubai"/>
              </a:rPr>
              <a:t>Weight</a:t>
            </a:r>
            <a:r>
              <a:rPr dirty="0" sz="1800" spc="-45">
                <a:latin typeface="Dubai"/>
                <a:cs typeface="Dubai"/>
              </a:rPr>
              <a:t> </a:t>
            </a:r>
            <a:r>
              <a:rPr dirty="0" sz="1800" spc="-35">
                <a:latin typeface="Dubai"/>
                <a:cs typeface="Dubai"/>
              </a:rPr>
              <a:t>Testers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293236" y="13419835"/>
            <a:ext cx="14471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5">
                <a:latin typeface="Dubai"/>
                <a:cs typeface="Dubai"/>
              </a:rPr>
              <a:t>Test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293236" y="13688060"/>
            <a:ext cx="2083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Temperature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Baths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293236" y="13968476"/>
            <a:ext cx="20364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Decade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Resistance</a:t>
            </a:r>
            <a:endParaRPr sz="1800">
              <a:latin typeface="Dubai"/>
              <a:cs typeface="Duba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293236" y="14233652"/>
            <a:ext cx="256540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Dubai"/>
                <a:cs typeface="Dubai"/>
              </a:rPr>
              <a:t>Boxes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0">
                <a:latin typeface="Dubai"/>
                <a:cs typeface="Dubai"/>
              </a:rPr>
              <a:t>Temperature</a:t>
            </a:r>
            <a:r>
              <a:rPr dirty="0" sz="1800" spc="-1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Calibrators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6182206" y="12294190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4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 txBox="1"/>
          <p:nvPr/>
        </p:nvSpPr>
        <p:spPr>
          <a:xfrm>
            <a:off x="6260943" y="11676380"/>
            <a:ext cx="4371340" cy="1009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Others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850">
              <a:latin typeface="Dubai"/>
              <a:cs typeface="Dubai"/>
            </a:endParaRPr>
          </a:p>
          <a:p>
            <a:pPr marL="76835">
              <a:lnSpc>
                <a:spcPct val="100000"/>
              </a:lnSpc>
            </a:pPr>
            <a:r>
              <a:rPr dirty="0" sz="2000" spc="-35" b="1">
                <a:latin typeface="Dubai"/>
                <a:cs typeface="Dubai"/>
              </a:rPr>
              <a:t>STANDARD </a:t>
            </a:r>
            <a:r>
              <a:rPr dirty="0" sz="2000" spc="-5" b="1">
                <a:latin typeface="Dubai"/>
                <a:cs typeface="Dubai"/>
              </a:rPr>
              <a:t>REFERENCE</a:t>
            </a:r>
            <a:r>
              <a:rPr dirty="0" sz="2000" spc="-25" b="1">
                <a:latin typeface="Dubai"/>
                <a:cs typeface="Dubai"/>
              </a:rPr>
              <a:t> </a:t>
            </a:r>
            <a:r>
              <a:rPr dirty="0" sz="2000" spc="-20" b="1">
                <a:latin typeface="Dubai"/>
                <a:cs typeface="Dubai"/>
              </a:rPr>
              <a:t>CALIBRATION</a:t>
            </a:r>
            <a:endParaRPr sz="2000">
              <a:latin typeface="Dubai"/>
              <a:cs typeface="Dubai"/>
            </a:endParaRPr>
          </a:p>
        </p:txBody>
      </p:sp>
      <p:sp>
        <p:nvSpPr>
          <p:cNvPr id="79" name="object 7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19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dirty="0"/>
              <a:t>2</a:t>
            </a:fld>
            <a:r>
              <a:rPr dirty="0"/>
              <a:t>/3</a:t>
            </a:r>
          </a:p>
        </p:txBody>
      </p:sp>
      <p:sp>
        <p:nvSpPr>
          <p:cNvPr id="70" name="object 70"/>
          <p:cNvSpPr txBox="1"/>
          <p:nvPr/>
        </p:nvSpPr>
        <p:spPr>
          <a:xfrm>
            <a:off x="3099121" y="12868147"/>
            <a:ext cx="168719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298450" marR="5080" indent="-285750">
              <a:lnSpc>
                <a:spcPct val="1022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Dial </a:t>
            </a:r>
            <a:r>
              <a:rPr dirty="0" sz="1800" spc="-10">
                <a:latin typeface="Dubai"/>
                <a:cs typeface="Dubai"/>
              </a:rPr>
              <a:t>Indicator  </a:t>
            </a:r>
            <a:r>
              <a:rPr dirty="0" sz="1800" spc="-5">
                <a:latin typeface="Dubai"/>
                <a:cs typeface="Dubai"/>
              </a:rPr>
              <a:t>T</a:t>
            </a:r>
            <a:r>
              <a:rPr dirty="0" sz="1800">
                <a:latin typeface="Dubai"/>
                <a:cs typeface="Dubai"/>
              </a:rPr>
              <a:t>her</a:t>
            </a:r>
            <a:r>
              <a:rPr dirty="0" sz="1800" spc="-5">
                <a:latin typeface="Dubai"/>
                <a:cs typeface="Dubai"/>
              </a:rPr>
              <a:t>m</a:t>
            </a:r>
            <a:r>
              <a:rPr dirty="0" sz="1800">
                <a:latin typeface="Dubai"/>
                <a:cs typeface="Dubai"/>
              </a:rPr>
              <a:t>o</a:t>
            </a:r>
            <a:r>
              <a:rPr dirty="0" sz="1800" spc="-5">
                <a:latin typeface="Dubai"/>
                <a:cs typeface="Dubai"/>
              </a:rPr>
              <a:t>m</a:t>
            </a:r>
            <a:r>
              <a:rPr dirty="0" sz="1800" spc="-20">
                <a:latin typeface="Dubai"/>
                <a:cs typeface="Dubai"/>
              </a:rPr>
              <a:t>et</a:t>
            </a:r>
            <a:r>
              <a:rPr dirty="0" sz="1800">
                <a:latin typeface="Dubai"/>
                <a:cs typeface="Dubai"/>
              </a:rPr>
              <a:t>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099121" y="13425932"/>
            <a:ext cx="2354580" cy="8458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ts val="2135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Thermometers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Glass </a:t>
            </a:r>
            <a:r>
              <a:rPr dirty="0" sz="1800" spc="-10">
                <a:latin typeface="Dubai"/>
                <a:cs typeface="Dubai"/>
              </a:rPr>
              <a:t>Thermometer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Micro</a:t>
            </a:r>
            <a:r>
              <a:rPr dirty="0" sz="1800" spc="-5">
                <a:latin typeface="Dubai"/>
                <a:cs typeface="Dubai"/>
              </a:rPr>
              <a:t> Processor</a:t>
            </a:r>
            <a:endParaRPr sz="1800">
              <a:latin typeface="Dubai"/>
              <a:cs typeface="Duba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3099121" y="14239747"/>
            <a:ext cx="2242185" cy="1403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Thermometers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Thermometer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Hygrometers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Humidity</a:t>
            </a:r>
            <a:r>
              <a:rPr dirty="0" sz="1800" spc="-6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Calibration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Humidity</a:t>
            </a:r>
            <a:r>
              <a:rPr dirty="0" sz="1800" spc="-2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Recorders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9195121" y="12862052"/>
            <a:ext cx="219329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Pressure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Calibrators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Multi </a:t>
            </a:r>
            <a:r>
              <a:rPr dirty="0" sz="1800" spc="-10">
                <a:latin typeface="Dubai"/>
                <a:cs typeface="Dubai"/>
              </a:rPr>
              <a:t>Calibrators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9195121" y="13419835"/>
            <a:ext cx="23609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0">
                <a:latin typeface="Dubai"/>
                <a:cs typeface="Dubai"/>
              </a:rPr>
              <a:t>Power </a:t>
            </a:r>
            <a:r>
              <a:rPr dirty="0" sz="1800">
                <a:latin typeface="Dubai"/>
                <a:cs typeface="Dubai"/>
              </a:rPr>
              <a:t>Supply 24</a:t>
            </a:r>
            <a:r>
              <a:rPr dirty="0" sz="1800" spc="-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VDC</a:t>
            </a:r>
            <a:endParaRPr sz="1800">
              <a:latin typeface="Dubai"/>
              <a:cs typeface="Duba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9195121" y="13688060"/>
            <a:ext cx="21158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Multimeters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9195121" y="13968476"/>
            <a:ext cx="16078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Clamp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9195121" y="14233652"/>
            <a:ext cx="250126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298450" marR="5080" indent="-285750">
              <a:lnSpc>
                <a:spcPct val="1022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Set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Instrument </a:t>
            </a:r>
            <a:r>
              <a:rPr dirty="0" sz="1800" spc="-40">
                <a:latin typeface="Dubai"/>
                <a:cs typeface="Dubai"/>
              </a:rPr>
              <a:t>Tools  </a:t>
            </a:r>
            <a:r>
              <a:rPr dirty="0" sz="1800" spc="-5">
                <a:latin typeface="Dubai"/>
                <a:cs typeface="Dubai"/>
              </a:rPr>
              <a:t>and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Fittings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58587" y="365252"/>
            <a:ext cx="11020425" cy="86106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 spc="-45">
                <a:latin typeface="Dubai"/>
                <a:cs typeface="Dubai"/>
              </a:rPr>
              <a:t>INAT </a:t>
            </a:r>
            <a:r>
              <a:rPr dirty="0" sz="1800" spc="-10">
                <a:latin typeface="Dubai"/>
                <a:cs typeface="Dubai"/>
              </a:rPr>
              <a:t>GROUP ISO </a:t>
            </a:r>
            <a:r>
              <a:rPr dirty="0" sz="1800">
                <a:latin typeface="Dubai"/>
                <a:cs typeface="Dubai"/>
              </a:rPr>
              <a:t>17025 </a:t>
            </a:r>
            <a:r>
              <a:rPr dirty="0" sz="1800" spc="-10">
                <a:latin typeface="Dubai"/>
                <a:cs typeface="Dubai"/>
              </a:rPr>
              <a:t>Accredited Calibration Laboratory </a:t>
            </a:r>
            <a:r>
              <a:rPr dirty="0" sz="1800" spc="-5">
                <a:latin typeface="Dubai"/>
                <a:cs typeface="Dubai"/>
              </a:rPr>
              <a:t>offering Services </a:t>
            </a:r>
            <a:r>
              <a:rPr dirty="0" sz="1800" spc="-10">
                <a:latin typeface="Dubai"/>
                <a:cs typeface="Dubai"/>
              </a:rPr>
              <a:t>to ensure that </a:t>
            </a:r>
            <a:r>
              <a:rPr dirty="0" sz="1800" spc="-5">
                <a:latin typeface="Dubai"/>
                <a:cs typeface="Dubai"/>
              </a:rPr>
              <a:t>the equipment installed </a:t>
            </a:r>
            <a:r>
              <a:rPr dirty="0" sz="1800">
                <a:latin typeface="Dubai"/>
                <a:cs typeface="Dubai"/>
              </a:rPr>
              <a:t>or  </a:t>
            </a:r>
            <a:r>
              <a:rPr dirty="0" sz="1800" spc="-5">
                <a:latin typeface="Dubai"/>
                <a:cs typeface="Dubai"/>
              </a:rPr>
              <a:t>accessories </a:t>
            </a:r>
            <a:r>
              <a:rPr dirty="0" sz="1800">
                <a:latin typeface="Dubai"/>
                <a:cs typeface="Dubai"/>
              </a:rPr>
              <a:t>used in Oil &amp; </a:t>
            </a:r>
            <a:r>
              <a:rPr dirty="0" sz="1800" spc="5">
                <a:latin typeface="Dubai"/>
                <a:cs typeface="Dubai"/>
              </a:rPr>
              <a:t>Gas, </a:t>
            </a:r>
            <a:r>
              <a:rPr dirty="0" sz="1800" spc="-5">
                <a:latin typeface="Dubai"/>
                <a:cs typeface="Dubai"/>
              </a:rPr>
              <a:t>chemical </a:t>
            </a:r>
            <a:r>
              <a:rPr dirty="0" sz="1800">
                <a:latin typeface="Dubai"/>
                <a:cs typeface="Dubai"/>
              </a:rPr>
              <a:t>Industries, </a:t>
            </a:r>
            <a:r>
              <a:rPr dirty="0" sz="1800" spc="-5">
                <a:latin typeface="Dubai"/>
                <a:cs typeface="Dubai"/>
              </a:rPr>
              <a:t>refinery </a:t>
            </a:r>
            <a:r>
              <a:rPr dirty="0" sz="1800">
                <a:latin typeface="Dubai"/>
                <a:cs typeface="Dubai"/>
              </a:rPr>
              <a:t>or </a:t>
            </a:r>
            <a:r>
              <a:rPr dirty="0" sz="1800" spc="-10">
                <a:latin typeface="Dubai"/>
                <a:cs typeface="Dubai"/>
              </a:rPr>
              <a:t>plants checked </a:t>
            </a:r>
            <a:r>
              <a:rPr dirty="0" sz="1800" spc="-5">
                <a:latin typeface="Dubai"/>
                <a:cs typeface="Dubai"/>
              </a:rPr>
              <a:t>regularly after </a:t>
            </a:r>
            <a:r>
              <a:rPr dirty="0" sz="1800">
                <a:latin typeface="Dubai"/>
                <a:cs typeface="Dubai"/>
              </a:rPr>
              <a:t>some </a:t>
            </a:r>
            <a:r>
              <a:rPr dirty="0" sz="1800" spc="-10">
                <a:latin typeface="Dubai"/>
                <a:cs typeface="Dubai"/>
              </a:rPr>
              <a:t>interval to </a:t>
            </a:r>
            <a:r>
              <a:rPr dirty="0" sz="1800" spc="-5">
                <a:latin typeface="Dubai"/>
                <a:cs typeface="Dubai"/>
              </a:rPr>
              <a:t>verify </a:t>
            </a:r>
            <a:r>
              <a:rPr dirty="0" sz="1800">
                <a:latin typeface="Dubai"/>
                <a:cs typeface="Dubai"/>
              </a:rPr>
              <a:t>its  </a:t>
            </a:r>
            <a:r>
              <a:rPr dirty="0" sz="1800" spc="-10">
                <a:latin typeface="Dubai"/>
                <a:cs typeface="Dubai"/>
              </a:rPr>
              <a:t>operation by </a:t>
            </a:r>
            <a:r>
              <a:rPr dirty="0" sz="1800" spc="-5">
                <a:latin typeface="Dubai"/>
                <a:cs typeface="Dubai"/>
              </a:rPr>
              <a:t>meeting compliance </a:t>
            </a:r>
            <a:r>
              <a:rPr dirty="0" sz="1800" spc="-10">
                <a:latin typeface="Dubai"/>
                <a:cs typeface="Dubai"/>
              </a:rPr>
              <a:t>standards, </a:t>
            </a:r>
            <a:r>
              <a:rPr dirty="0" sz="1800" spc="-5">
                <a:latin typeface="Dubai"/>
                <a:cs typeface="Dubai"/>
              </a:rPr>
              <a:t>specification and </a:t>
            </a:r>
            <a:r>
              <a:rPr dirty="0" sz="1800" spc="-15">
                <a:latin typeface="Dubai"/>
                <a:cs typeface="Dubai"/>
              </a:rPr>
              <a:t>regulatory </a:t>
            </a:r>
            <a:r>
              <a:rPr dirty="0" sz="1800" spc="-10">
                <a:latin typeface="Dubai"/>
                <a:cs typeface="Dubai"/>
              </a:rPr>
              <a:t>requirements </a:t>
            </a:r>
            <a:r>
              <a:rPr dirty="0" sz="1800">
                <a:latin typeface="Dubai"/>
                <a:cs typeface="Dubai"/>
              </a:rPr>
              <a:t>, </a:t>
            </a:r>
            <a:r>
              <a:rPr dirty="0" sz="1800" spc="-5">
                <a:latin typeface="Dubai"/>
                <a:cs typeface="Dubai"/>
              </a:rPr>
              <a:t>scope of which</a:t>
            </a:r>
            <a:r>
              <a:rPr dirty="0" sz="1800" spc="22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includes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521926" y="15706396"/>
            <a:ext cx="550545" cy="438784"/>
          </a:xfrm>
          <a:custGeom>
            <a:avLst/>
            <a:gdLst/>
            <a:ahLst/>
            <a:cxnLst/>
            <a:rect l="l" t="t" r="r" b="b"/>
            <a:pathLst>
              <a:path w="550545" h="438784">
                <a:moveTo>
                  <a:pt x="0" y="0"/>
                </a:moveTo>
                <a:lnTo>
                  <a:pt x="550151" y="0"/>
                </a:lnTo>
                <a:lnTo>
                  <a:pt x="550151" y="438582"/>
                </a:lnTo>
                <a:lnTo>
                  <a:pt x="0" y="43858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73730" y="111023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5" h="440055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16878" y="172211"/>
            <a:ext cx="331216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Dubai"/>
                <a:cs typeface="Dubai"/>
              </a:rPr>
              <a:t>DIMENSIONAL</a:t>
            </a:r>
            <a:r>
              <a:rPr dirty="0" sz="2000" spc="-65" b="1">
                <a:latin typeface="Dubai"/>
                <a:cs typeface="Dubai"/>
              </a:rPr>
              <a:t> </a:t>
            </a:r>
            <a:r>
              <a:rPr dirty="0" sz="2000" spc="-20" b="1">
                <a:latin typeface="Dubai"/>
                <a:cs typeface="Dubai"/>
              </a:rPr>
              <a:t>CALIBRATION</a:t>
            </a:r>
            <a:endParaRPr sz="2000">
              <a:latin typeface="Dubai"/>
              <a:cs typeface="Duba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218" y="1243076"/>
            <a:ext cx="7499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200</a:t>
            </a:r>
            <a:r>
              <a:rPr dirty="0" sz="1800" spc="-5">
                <a:latin typeface="Dubai"/>
                <a:cs typeface="Dubai"/>
              </a:rPr>
              <a:t>m</a:t>
            </a:r>
            <a:r>
              <a:rPr dirty="0" sz="1800">
                <a:latin typeface="Dubai"/>
                <a:cs typeface="Dubai"/>
              </a:rPr>
              <a:t>m</a:t>
            </a:r>
            <a:endParaRPr sz="18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2467" y="685291"/>
            <a:ext cx="2434590" cy="1125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Micrometers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 </a:t>
            </a:r>
            <a:r>
              <a:rPr dirty="0" sz="1800" spc="-20">
                <a:latin typeface="Dubai"/>
                <a:cs typeface="Dubai"/>
              </a:rPr>
              <a:t>Vernier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Caliper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16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Manual </a:t>
            </a:r>
            <a:r>
              <a:rPr dirty="0" sz="1800" spc="-20">
                <a:latin typeface="Dubai"/>
                <a:cs typeface="Dubai"/>
              </a:rPr>
              <a:t>Vernier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Caliper</a:t>
            </a:r>
            <a:endParaRPr sz="18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2467" y="1788667"/>
            <a:ext cx="18846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Measuring</a:t>
            </a:r>
            <a:r>
              <a:rPr dirty="0" sz="1800" spc="-30">
                <a:latin typeface="Dubai"/>
                <a:cs typeface="Dubai"/>
              </a:rPr>
              <a:t> </a:t>
            </a:r>
            <a:r>
              <a:rPr dirty="0" sz="1800" spc="-40">
                <a:latin typeface="Dubai"/>
                <a:cs typeface="Dubai"/>
              </a:rPr>
              <a:t>Tapes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2467" y="2056891"/>
            <a:ext cx="9683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M</a:t>
            </a:r>
            <a:r>
              <a:rPr dirty="0" sz="1800" spc="-20">
                <a:latin typeface="Dubai"/>
                <a:cs typeface="Dubai"/>
              </a:rPr>
              <a:t>et</a:t>
            </a:r>
            <a:r>
              <a:rPr dirty="0" sz="1800">
                <a:latin typeface="Dubai"/>
                <a:cs typeface="Dubai"/>
              </a:rPr>
              <a:t>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73727" y="2749791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5" h="440055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52465" y="2811780"/>
            <a:ext cx="4265930" cy="1090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835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latin typeface="Dubai"/>
                <a:cs typeface="Dubai"/>
              </a:rPr>
              <a:t>WELDING EQUIPMENT</a:t>
            </a:r>
            <a:r>
              <a:rPr dirty="0" sz="2000" spc="-25" b="1">
                <a:latin typeface="Dubai"/>
                <a:cs typeface="Dubai"/>
              </a:rPr>
              <a:t> </a:t>
            </a:r>
            <a:r>
              <a:rPr dirty="0" sz="2000" spc="-20" b="1">
                <a:latin typeface="Dubai"/>
                <a:cs typeface="Dubai"/>
              </a:rPr>
              <a:t>CALIBRATION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64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Welding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Machines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Reference </a:t>
            </a:r>
            <a:r>
              <a:rPr dirty="0" sz="1800">
                <a:latin typeface="Dubai"/>
                <a:cs typeface="Dubai"/>
              </a:rPr>
              <a:t>Clamps </a:t>
            </a:r>
            <a:r>
              <a:rPr dirty="0" sz="1800" spc="-10">
                <a:latin typeface="Dubai"/>
                <a:cs typeface="Dubai"/>
              </a:rPr>
              <a:t>for Welding</a:t>
            </a:r>
            <a:r>
              <a:rPr dirty="0" sz="1800" spc="4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Machine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2465" y="3882643"/>
            <a:ext cx="28346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Welding </a:t>
            </a:r>
            <a:r>
              <a:rPr dirty="0" sz="1800" spc="-5">
                <a:latin typeface="Dubai"/>
                <a:cs typeface="Dubai"/>
              </a:rPr>
              <a:t>Inspection 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2465" y="4147819"/>
            <a:ext cx="95694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O</a:t>
            </a:r>
            <a:r>
              <a:rPr dirty="0" sz="1800" spc="-5">
                <a:latin typeface="Dubai"/>
                <a:cs typeface="Dubai"/>
              </a:rPr>
              <a:t>t</a:t>
            </a:r>
            <a:r>
              <a:rPr dirty="0" sz="1800">
                <a:latin typeface="Dubai"/>
                <a:cs typeface="Dubai"/>
              </a:rPr>
              <a:t>hers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73727" y="4856599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5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252465" y="4917947"/>
            <a:ext cx="2439035" cy="1090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835">
              <a:lnSpc>
                <a:spcPct val="100000"/>
              </a:lnSpc>
              <a:spcBef>
                <a:spcPts val="100"/>
              </a:spcBef>
            </a:pPr>
            <a:r>
              <a:rPr dirty="0" sz="2000" spc="-20" b="1">
                <a:latin typeface="Dubai"/>
                <a:cs typeface="Dubai"/>
              </a:rPr>
              <a:t>PAINTING</a:t>
            </a:r>
            <a:r>
              <a:rPr dirty="0" sz="2000" spc="-15" b="1">
                <a:latin typeface="Dubai"/>
                <a:cs typeface="Dubai"/>
              </a:rPr>
              <a:t> GAUGES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639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 </a:t>
            </a:r>
            <a:r>
              <a:rPr dirty="0" sz="1800" spc="-10">
                <a:latin typeface="Dubai"/>
                <a:cs typeface="Dubai"/>
              </a:rPr>
              <a:t>Coating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Dial </a:t>
            </a:r>
            <a:r>
              <a:rPr dirty="0" sz="1800" spc="-10">
                <a:latin typeface="Dubai"/>
                <a:cs typeface="Dubai"/>
              </a:rPr>
              <a:t>Coating </a:t>
            </a: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2465" y="5988811"/>
            <a:ext cx="21520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</a:t>
            </a:r>
            <a:r>
              <a:rPr dirty="0" sz="1800" spc="-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Micrometers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2465" y="6257035"/>
            <a:ext cx="282829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Dew </a:t>
            </a:r>
            <a:r>
              <a:rPr dirty="0" sz="1800" spc="-15">
                <a:latin typeface="Dubai"/>
                <a:cs typeface="Dubai"/>
              </a:rPr>
              <a:t>Point </a:t>
            </a:r>
            <a:r>
              <a:rPr dirty="0" sz="1800" spc="-10">
                <a:latin typeface="Dubai"/>
                <a:cs typeface="Dubai"/>
              </a:rPr>
              <a:t>Painting</a:t>
            </a:r>
            <a:r>
              <a:rPr dirty="0" sz="1800" spc="-1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Surface profile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Gauges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2465" y="6802628"/>
            <a:ext cx="2069464" cy="857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Holiday</a:t>
            </a:r>
            <a:r>
              <a:rPr dirty="0" sz="1800" spc="-6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Detectors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Pin Hole</a:t>
            </a:r>
            <a:r>
              <a:rPr dirty="0" sz="1800" spc="-8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Detectors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Others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93234" y="3876547"/>
            <a:ext cx="15055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0">
                <a:latin typeface="Dubai"/>
                <a:cs typeface="Dubai"/>
              </a:rPr>
              <a:t>Total</a:t>
            </a:r>
            <a:r>
              <a:rPr dirty="0" sz="1800" spc="-5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Station</a:t>
            </a:r>
            <a:endParaRPr sz="1800">
              <a:latin typeface="Dubai"/>
              <a:cs typeface="Duba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182206" y="2749791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4" h="440055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6293234" y="2811780"/>
            <a:ext cx="3963670" cy="16300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450">
              <a:lnSpc>
                <a:spcPct val="100000"/>
              </a:lnSpc>
              <a:spcBef>
                <a:spcPts val="100"/>
              </a:spcBef>
            </a:pPr>
            <a:r>
              <a:rPr dirty="0" sz="2000" spc="-15" b="1">
                <a:latin typeface="Dubai"/>
                <a:cs typeface="Dubai"/>
              </a:rPr>
              <a:t>SURVEY</a:t>
            </a:r>
            <a:r>
              <a:rPr dirty="0" sz="2000" spc="-5" b="1">
                <a:latin typeface="Dubai"/>
                <a:cs typeface="Dubai"/>
              </a:rPr>
              <a:t> METER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59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Theodolite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Auto</a:t>
            </a:r>
            <a:r>
              <a:rPr dirty="0" sz="1800" spc="-8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Level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13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Other Surveying Equipment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Calibration</a:t>
            </a:r>
            <a:endParaRPr sz="1800">
              <a:latin typeface="Dubai"/>
              <a:cs typeface="Duba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93234" y="1236980"/>
            <a:ext cx="10509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B</a:t>
            </a:r>
            <a:r>
              <a:rPr dirty="0" sz="1800" spc="5">
                <a:latin typeface="Dubai"/>
                <a:cs typeface="Dubai"/>
              </a:rPr>
              <a:t>u</a:t>
            </a:r>
            <a:r>
              <a:rPr dirty="0" sz="1800">
                <a:latin typeface="Dubai"/>
                <a:cs typeface="Dubai"/>
              </a:rPr>
              <a:t>r</a:t>
            </a:r>
            <a:r>
              <a:rPr dirty="0" sz="1800" spc="-5">
                <a:latin typeface="Dubai"/>
                <a:cs typeface="Dubai"/>
              </a:rPr>
              <a:t>n</a:t>
            </a:r>
            <a:r>
              <a:rPr dirty="0" sz="1800">
                <a:latin typeface="Dubai"/>
                <a:cs typeface="Dubai"/>
              </a:rPr>
              <a:t>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93234" y="1505204"/>
            <a:ext cx="138557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Incubators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Desiccators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293234" y="2050795"/>
            <a:ext cx="95694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O</a:t>
            </a:r>
            <a:r>
              <a:rPr dirty="0" sz="1800" spc="-5">
                <a:latin typeface="Dubai"/>
                <a:cs typeface="Dubai"/>
              </a:rPr>
              <a:t>t</a:t>
            </a:r>
            <a:r>
              <a:rPr dirty="0" sz="1800">
                <a:latin typeface="Dubai"/>
                <a:cs typeface="Dubai"/>
              </a:rPr>
              <a:t>hers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182206" y="111023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4" h="440055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6293234" y="172211"/>
            <a:ext cx="1679575" cy="1087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450">
              <a:lnSpc>
                <a:spcPct val="100000"/>
              </a:lnSpc>
              <a:spcBef>
                <a:spcPts val="100"/>
              </a:spcBef>
            </a:pPr>
            <a:r>
              <a:rPr dirty="0" sz="2000" spc="-15" b="1">
                <a:latin typeface="Dubai"/>
                <a:cs typeface="Dubai"/>
              </a:rPr>
              <a:t>OVENS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59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Electric</a:t>
            </a:r>
            <a:r>
              <a:rPr dirty="0" sz="1800" spc="-8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Ovens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Holding</a:t>
            </a:r>
            <a:r>
              <a:rPr dirty="0" sz="1800" spc="-7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Ovens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293234" y="5988811"/>
            <a:ext cx="23634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Concrete Batch</a:t>
            </a:r>
            <a:r>
              <a:rPr dirty="0" sz="1800" spc="-10">
                <a:latin typeface="Dubai"/>
                <a:cs typeface="Dubai"/>
              </a:rPr>
              <a:t> Plants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293234" y="6257035"/>
            <a:ext cx="16637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Asphalt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Plants</a:t>
            </a:r>
            <a:endParaRPr sz="1800">
              <a:latin typeface="Dubai"/>
              <a:cs typeface="Duba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93234" y="6534404"/>
            <a:ext cx="36036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All </a:t>
            </a:r>
            <a:r>
              <a:rPr dirty="0" sz="1800" spc="-10">
                <a:latin typeface="Dubai"/>
                <a:cs typeface="Dubai"/>
              </a:rPr>
              <a:t>Laboratory </a:t>
            </a:r>
            <a:r>
              <a:rPr dirty="0" sz="1800" spc="-15">
                <a:latin typeface="Dubai"/>
                <a:cs typeface="Dubai"/>
              </a:rPr>
              <a:t>Standard </a:t>
            </a:r>
            <a:r>
              <a:rPr dirty="0" sz="1800" spc="-5">
                <a:latin typeface="Dubai"/>
                <a:cs typeface="Dubai"/>
              </a:rPr>
              <a:t>Equipment</a:t>
            </a:r>
            <a:endParaRPr sz="1800">
              <a:latin typeface="Dubai"/>
              <a:cs typeface="Duba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93234" y="6802628"/>
            <a:ext cx="5633720" cy="85788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298450" marR="5080" indent="-285750">
              <a:lnSpc>
                <a:spcPct val="101099"/>
              </a:lnSpc>
              <a:spcBef>
                <a:spcPts val="7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Chemical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>
                <a:latin typeface="Dubai"/>
                <a:cs typeface="Dubai"/>
              </a:rPr>
              <a:t>Equipment's </a:t>
            </a:r>
            <a:r>
              <a:rPr dirty="0" sz="1800" spc="-5">
                <a:latin typeface="Dubai"/>
                <a:cs typeface="Dubai"/>
              </a:rPr>
              <a:t>(PH Meters, TDS Meters,  </a:t>
            </a:r>
            <a:r>
              <a:rPr dirty="0" sz="1800" spc="-10">
                <a:latin typeface="Dubai"/>
                <a:cs typeface="Dubai"/>
              </a:rPr>
              <a:t>Hydrometers, spectrophotometers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5">
                <a:latin typeface="Dubai"/>
                <a:cs typeface="Dubai"/>
              </a:rPr>
              <a:t>Other</a:t>
            </a:r>
            <a:r>
              <a:rPr dirty="0" sz="1800" spc="6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Equipment's)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Civil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 spc="-10">
                <a:latin typeface="Dubai"/>
                <a:cs typeface="Dubai"/>
              </a:rPr>
              <a:t>Laboratory</a:t>
            </a:r>
            <a:r>
              <a:rPr dirty="0" sz="1800" spc="6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Equipment</a:t>
            </a:r>
            <a:endParaRPr sz="1800">
              <a:latin typeface="Dubai"/>
              <a:cs typeface="Duba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182206" y="4862266"/>
            <a:ext cx="5836285" cy="440055"/>
          </a:xfrm>
          <a:custGeom>
            <a:avLst/>
            <a:gdLst/>
            <a:ahLst/>
            <a:cxnLst/>
            <a:rect l="l" t="t" r="r" b="b"/>
            <a:pathLst>
              <a:path w="5836284" h="440054">
                <a:moveTo>
                  <a:pt x="219905" y="0"/>
                </a:moveTo>
                <a:lnTo>
                  <a:pt x="5836062" y="0"/>
                </a:lnTo>
                <a:lnTo>
                  <a:pt x="5836062" y="219907"/>
                </a:lnTo>
                <a:lnTo>
                  <a:pt x="5831594" y="264226"/>
                </a:lnTo>
                <a:lnTo>
                  <a:pt x="5818780" y="305505"/>
                </a:lnTo>
                <a:lnTo>
                  <a:pt x="5798505" y="342859"/>
                </a:lnTo>
                <a:lnTo>
                  <a:pt x="5771653" y="375405"/>
                </a:lnTo>
                <a:lnTo>
                  <a:pt x="5739107" y="402258"/>
                </a:lnTo>
                <a:lnTo>
                  <a:pt x="5701753" y="422533"/>
                </a:lnTo>
                <a:lnTo>
                  <a:pt x="5660474" y="435347"/>
                </a:lnTo>
                <a:lnTo>
                  <a:pt x="5616156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6" y="4467"/>
                </a:lnTo>
                <a:lnTo>
                  <a:pt x="21990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6293234" y="4924043"/>
            <a:ext cx="4706620" cy="1084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450">
              <a:lnSpc>
                <a:spcPct val="100000"/>
              </a:lnSpc>
              <a:spcBef>
                <a:spcPts val="100"/>
              </a:spcBef>
            </a:pPr>
            <a:r>
              <a:rPr dirty="0" sz="2000" spc="-40" b="1">
                <a:latin typeface="Dubai"/>
                <a:cs typeface="Dubai"/>
              </a:rPr>
              <a:t>LABORATORY </a:t>
            </a:r>
            <a:r>
              <a:rPr dirty="0" sz="2000" spc="-5" b="1">
                <a:latin typeface="Dubai"/>
                <a:cs typeface="Dubai"/>
              </a:rPr>
              <a:t>TESTING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55" b="1">
                <a:latin typeface="Dubai"/>
                <a:cs typeface="Dubai"/>
              </a:rPr>
              <a:t>BATCH</a:t>
            </a:r>
            <a:r>
              <a:rPr dirty="0" sz="2000" spc="35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PLANTS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59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Nuclear Density </a:t>
            </a:r>
            <a:r>
              <a:rPr dirty="0" sz="1800">
                <a:latin typeface="Dubai"/>
                <a:cs typeface="Dubai"/>
              </a:rPr>
              <a:t>Gauges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Compaction</a:t>
            </a:r>
            <a:r>
              <a:rPr dirty="0" sz="1800" spc="60">
                <a:latin typeface="Dubai"/>
                <a:cs typeface="Dubai"/>
              </a:rPr>
              <a:t> </a:t>
            </a:r>
            <a:r>
              <a:rPr dirty="0" sz="1800" spc="-55">
                <a:latin typeface="Dubai"/>
                <a:cs typeface="Dubai"/>
              </a:rPr>
              <a:t>Test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Electrical Density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Gauge</a:t>
            </a:r>
            <a:endParaRPr sz="1800">
              <a:latin typeface="Dubai"/>
              <a:cs typeface="Duba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170499" y="679195"/>
            <a:ext cx="202057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Digital</a:t>
            </a:r>
            <a:r>
              <a:rPr dirty="0" sz="1800" spc="-4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Millimeters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Angle</a:t>
            </a:r>
            <a:r>
              <a:rPr dirty="0" sz="1800" spc="-4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Protractors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70499" y="1236980"/>
            <a:ext cx="20675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Laser </a:t>
            </a:r>
            <a:r>
              <a:rPr dirty="0" sz="1800" spc="-10">
                <a:latin typeface="Dubai"/>
                <a:cs typeface="Dubai"/>
              </a:rPr>
              <a:t>Range</a:t>
            </a:r>
            <a:r>
              <a:rPr dirty="0" sz="1800" spc="-6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</a:t>
            </a:r>
            <a:endParaRPr sz="1800">
              <a:latin typeface="Dubai"/>
              <a:cs typeface="Duba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170499" y="1505204"/>
            <a:ext cx="15011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Master</a:t>
            </a:r>
            <a:r>
              <a:rPr dirty="0" sz="1800" spc="-5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Level</a:t>
            </a:r>
            <a:endParaRPr sz="1800">
              <a:latin typeface="Dubai"/>
              <a:cs typeface="Duba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170499" y="1782571"/>
            <a:ext cx="16478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Dial</a:t>
            </a:r>
            <a:r>
              <a:rPr dirty="0" sz="1800" spc="-3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Indicators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170499" y="2050795"/>
            <a:ext cx="1829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Distance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Meters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73725" y="8130667"/>
            <a:ext cx="11811000" cy="440055"/>
          </a:xfrm>
          <a:custGeom>
            <a:avLst/>
            <a:gdLst/>
            <a:ahLst/>
            <a:cxnLst/>
            <a:rect l="l" t="t" r="r" b="b"/>
            <a:pathLst>
              <a:path w="11811000" h="440054">
                <a:moveTo>
                  <a:pt x="219912" y="0"/>
                </a:moveTo>
                <a:lnTo>
                  <a:pt x="11810634" y="0"/>
                </a:lnTo>
                <a:lnTo>
                  <a:pt x="11810634" y="219914"/>
                </a:lnTo>
                <a:lnTo>
                  <a:pt x="11806166" y="264234"/>
                </a:lnTo>
                <a:lnTo>
                  <a:pt x="11793352" y="305514"/>
                </a:lnTo>
                <a:lnTo>
                  <a:pt x="11773076" y="342869"/>
                </a:lnTo>
                <a:lnTo>
                  <a:pt x="11746223" y="375416"/>
                </a:lnTo>
                <a:lnTo>
                  <a:pt x="11713677" y="402270"/>
                </a:lnTo>
                <a:lnTo>
                  <a:pt x="11676321" y="422545"/>
                </a:lnTo>
                <a:lnTo>
                  <a:pt x="11635042" y="435360"/>
                </a:lnTo>
                <a:lnTo>
                  <a:pt x="11590722" y="439827"/>
                </a:lnTo>
                <a:lnTo>
                  <a:pt x="0" y="439815"/>
                </a:lnTo>
                <a:lnTo>
                  <a:pt x="0" y="219914"/>
                </a:lnTo>
                <a:lnTo>
                  <a:pt x="4467" y="175593"/>
                </a:lnTo>
                <a:lnTo>
                  <a:pt x="17281" y="134313"/>
                </a:lnTo>
                <a:lnTo>
                  <a:pt x="37557" y="96957"/>
                </a:lnTo>
                <a:lnTo>
                  <a:pt x="64410" y="64411"/>
                </a:lnTo>
                <a:lnTo>
                  <a:pt x="96957" y="37557"/>
                </a:lnTo>
                <a:lnTo>
                  <a:pt x="134312" y="17281"/>
                </a:lnTo>
                <a:lnTo>
                  <a:pt x="175592" y="4467"/>
                </a:lnTo>
                <a:lnTo>
                  <a:pt x="21991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73725" y="10512832"/>
            <a:ext cx="11811000" cy="440055"/>
          </a:xfrm>
          <a:custGeom>
            <a:avLst/>
            <a:gdLst/>
            <a:ahLst/>
            <a:cxnLst/>
            <a:rect l="l" t="t" r="r" b="b"/>
            <a:pathLst>
              <a:path w="11811000" h="440054">
                <a:moveTo>
                  <a:pt x="219912" y="0"/>
                </a:moveTo>
                <a:lnTo>
                  <a:pt x="11810634" y="0"/>
                </a:lnTo>
                <a:lnTo>
                  <a:pt x="11810634" y="219914"/>
                </a:lnTo>
                <a:lnTo>
                  <a:pt x="11806166" y="264234"/>
                </a:lnTo>
                <a:lnTo>
                  <a:pt x="11793352" y="305514"/>
                </a:lnTo>
                <a:lnTo>
                  <a:pt x="11773076" y="342869"/>
                </a:lnTo>
                <a:lnTo>
                  <a:pt x="11746223" y="375416"/>
                </a:lnTo>
                <a:lnTo>
                  <a:pt x="11713677" y="402270"/>
                </a:lnTo>
                <a:lnTo>
                  <a:pt x="11676321" y="422545"/>
                </a:lnTo>
                <a:lnTo>
                  <a:pt x="11635042" y="435360"/>
                </a:lnTo>
                <a:lnTo>
                  <a:pt x="11590722" y="439827"/>
                </a:lnTo>
                <a:lnTo>
                  <a:pt x="0" y="439815"/>
                </a:lnTo>
                <a:lnTo>
                  <a:pt x="0" y="219914"/>
                </a:lnTo>
                <a:lnTo>
                  <a:pt x="4467" y="175593"/>
                </a:lnTo>
                <a:lnTo>
                  <a:pt x="17281" y="134313"/>
                </a:lnTo>
                <a:lnTo>
                  <a:pt x="37557" y="96957"/>
                </a:lnTo>
                <a:lnTo>
                  <a:pt x="64410" y="64411"/>
                </a:lnTo>
                <a:lnTo>
                  <a:pt x="96957" y="37557"/>
                </a:lnTo>
                <a:lnTo>
                  <a:pt x="134312" y="17281"/>
                </a:lnTo>
                <a:lnTo>
                  <a:pt x="175592" y="4467"/>
                </a:lnTo>
                <a:lnTo>
                  <a:pt x="21991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73725" y="12096112"/>
            <a:ext cx="11811000" cy="440055"/>
          </a:xfrm>
          <a:custGeom>
            <a:avLst/>
            <a:gdLst/>
            <a:ahLst/>
            <a:cxnLst/>
            <a:rect l="l" t="t" r="r" b="b"/>
            <a:pathLst>
              <a:path w="11811000" h="440054">
                <a:moveTo>
                  <a:pt x="219912" y="0"/>
                </a:moveTo>
                <a:lnTo>
                  <a:pt x="11810634" y="0"/>
                </a:lnTo>
                <a:lnTo>
                  <a:pt x="11810634" y="219914"/>
                </a:lnTo>
                <a:lnTo>
                  <a:pt x="11806166" y="264234"/>
                </a:lnTo>
                <a:lnTo>
                  <a:pt x="11793352" y="305514"/>
                </a:lnTo>
                <a:lnTo>
                  <a:pt x="11773076" y="342869"/>
                </a:lnTo>
                <a:lnTo>
                  <a:pt x="11746223" y="375416"/>
                </a:lnTo>
                <a:lnTo>
                  <a:pt x="11713677" y="402270"/>
                </a:lnTo>
                <a:lnTo>
                  <a:pt x="11676321" y="422545"/>
                </a:lnTo>
                <a:lnTo>
                  <a:pt x="11635042" y="435360"/>
                </a:lnTo>
                <a:lnTo>
                  <a:pt x="11590722" y="439827"/>
                </a:lnTo>
                <a:lnTo>
                  <a:pt x="0" y="439815"/>
                </a:lnTo>
                <a:lnTo>
                  <a:pt x="0" y="219914"/>
                </a:lnTo>
                <a:lnTo>
                  <a:pt x="4467" y="175593"/>
                </a:lnTo>
                <a:lnTo>
                  <a:pt x="17281" y="134313"/>
                </a:lnTo>
                <a:lnTo>
                  <a:pt x="37557" y="96957"/>
                </a:lnTo>
                <a:lnTo>
                  <a:pt x="64410" y="64411"/>
                </a:lnTo>
                <a:lnTo>
                  <a:pt x="96957" y="37557"/>
                </a:lnTo>
                <a:lnTo>
                  <a:pt x="134312" y="17281"/>
                </a:lnTo>
                <a:lnTo>
                  <a:pt x="175592" y="4467"/>
                </a:lnTo>
                <a:lnTo>
                  <a:pt x="21991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73725" y="13864096"/>
            <a:ext cx="11811000" cy="440055"/>
          </a:xfrm>
          <a:custGeom>
            <a:avLst/>
            <a:gdLst/>
            <a:ahLst/>
            <a:cxnLst/>
            <a:rect l="l" t="t" r="r" b="b"/>
            <a:pathLst>
              <a:path w="11811000" h="440055">
                <a:moveTo>
                  <a:pt x="219912" y="0"/>
                </a:moveTo>
                <a:lnTo>
                  <a:pt x="11810634" y="0"/>
                </a:lnTo>
                <a:lnTo>
                  <a:pt x="11810634" y="219914"/>
                </a:lnTo>
                <a:lnTo>
                  <a:pt x="11806166" y="264234"/>
                </a:lnTo>
                <a:lnTo>
                  <a:pt x="11793352" y="305514"/>
                </a:lnTo>
                <a:lnTo>
                  <a:pt x="11773076" y="342869"/>
                </a:lnTo>
                <a:lnTo>
                  <a:pt x="11746223" y="375416"/>
                </a:lnTo>
                <a:lnTo>
                  <a:pt x="11713677" y="402270"/>
                </a:lnTo>
                <a:lnTo>
                  <a:pt x="11676321" y="422545"/>
                </a:lnTo>
                <a:lnTo>
                  <a:pt x="11635042" y="435360"/>
                </a:lnTo>
                <a:lnTo>
                  <a:pt x="11590722" y="439827"/>
                </a:lnTo>
                <a:lnTo>
                  <a:pt x="0" y="439815"/>
                </a:lnTo>
                <a:lnTo>
                  <a:pt x="0" y="219914"/>
                </a:lnTo>
                <a:lnTo>
                  <a:pt x="4467" y="175593"/>
                </a:lnTo>
                <a:lnTo>
                  <a:pt x="17281" y="134313"/>
                </a:lnTo>
                <a:lnTo>
                  <a:pt x="37557" y="96957"/>
                </a:lnTo>
                <a:lnTo>
                  <a:pt x="64410" y="64411"/>
                </a:lnTo>
                <a:lnTo>
                  <a:pt x="96957" y="37557"/>
                </a:lnTo>
                <a:lnTo>
                  <a:pt x="134312" y="17281"/>
                </a:lnTo>
                <a:lnTo>
                  <a:pt x="175592" y="4467"/>
                </a:lnTo>
                <a:lnTo>
                  <a:pt x="21991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219894" y="8068451"/>
            <a:ext cx="11549380" cy="7400925"/>
          </a:xfrm>
          <a:prstGeom prst="rect">
            <a:avLst/>
          </a:prstGeom>
        </p:spPr>
        <p:txBody>
          <a:bodyPr wrap="square" lIns="0" tIns="135255" rIns="0" bIns="0" rtlCol="0" vert="horz">
            <a:spAutoFit/>
          </a:bodyPr>
          <a:lstStyle/>
          <a:p>
            <a:pPr marL="109220">
              <a:lnSpc>
                <a:spcPct val="100000"/>
              </a:lnSpc>
              <a:spcBef>
                <a:spcPts val="1065"/>
              </a:spcBef>
            </a:pPr>
            <a:r>
              <a:rPr dirty="0" sz="2000" spc="-5" b="1">
                <a:latin typeface="Dubai"/>
                <a:cs typeface="Dubai"/>
              </a:rPr>
              <a:t>ON </a:t>
            </a:r>
            <a:r>
              <a:rPr dirty="0" sz="2000" b="1">
                <a:latin typeface="Dubai"/>
                <a:cs typeface="Dubai"/>
              </a:rPr>
              <a:t>SITE </a:t>
            </a:r>
            <a:r>
              <a:rPr dirty="0" sz="2000" spc="-20" b="1">
                <a:latin typeface="Dubai"/>
                <a:cs typeface="Dubai"/>
              </a:rPr>
              <a:t>CALIBRATION </a:t>
            </a:r>
            <a:r>
              <a:rPr dirty="0" sz="2000" spc="-30" b="1">
                <a:latin typeface="Dubai"/>
                <a:cs typeface="Dubai"/>
              </a:rPr>
              <a:t>FACILITY </a:t>
            </a:r>
            <a:r>
              <a:rPr dirty="0" sz="2000" b="1">
                <a:latin typeface="Dubai"/>
                <a:cs typeface="Dubai"/>
              </a:rPr>
              <a:t>IN</a:t>
            </a:r>
            <a:r>
              <a:rPr dirty="0" sz="2000" spc="50" b="1">
                <a:latin typeface="Dubai"/>
                <a:cs typeface="Dubai"/>
              </a:rPr>
              <a:t> </a:t>
            </a:r>
            <a:r>
              <a:rPr dirty="0" sz="2000" spc="-30" b="1">
                <a:latin typeface="Dubai"/>
                <a:cs typeface="Dubai"/>
              </a:rPr>
              <a:t>CONTAINER</a:t>
            </a:r>
            <a:endParaRPr sz="2000">
              <a:latin typeface="Dubai"/>
              <a:cs typeface="Dubai"/>
            </a:endParaRPr>
          </a:p>
          <a:p>
            <a:pPr marL="56515" marR="12700">
              <a:lnSpc>
                <a:spcPct val="100600"/>
              </a:lnSpc>
              <a:spcBef>
                <a:spcPts val="860"/>
              </a:spcBef>
            </a:pPr>
            <a:r>
              <a:rPr dirty="0" sz="1800" spc="-45">
                <a:latin typeface="Dubai"/>
                <a:cs typeface="Dubai"/>
              </a:rPr>
              <a:t>INAT </a:t>
            </a:r>
            <a:r>
              <a:rPr dirty="0" sz="1800" spc="-5">
                <a:latin typeface="Dubai"/>
                <a:cs typeface="Dubai"/>
              </a:rPr>
              <a:t>capable </a:t>
            </a:r>
            <a:r>
              <a:rPr dirty="0" sz="1800" spc="-10">
                <a:latin typeface="Dubai"/>
                <a:cs typeface="Dubai"/>
              </a:rPr>
              <a:t>to provide </a:t>
            </a:r>
            <a:r>
              <a:rPr dirty="0" sz="1800" spc="-5">
                <a:latin typeface="Dubai"/>
                <a:cs typeface="Dubai"/>
              </a:rPr>
              <a:t>site </a:t>
            </a:r>
            <a:r>
              <a:rPr dirty="0" sz="1800">
                <a:latin typeface="Dubai"/>
                <a:cs typeface="Dubai"/>
              </a:rPr>
              <a:t>services </a:t>
            </a:r>
            <a:r>
              <a:rPr dirty="0" sz="1800" spc="-10">
                <a:latin typeface="Dubai"/>
                <a:cs typeface="Dubai"/>
              </a:rPr>
              <a:t>by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5">
                <a:latin typeface="Dubai"/>
                <a:cs typeface="Dubai"/>
              </a:rPr>
              <a:t>Mobile </a:t>
            </a:r>
            <a:r>
              <a:rPr dirty="0" sz="1800" spc="-10">
                <a:latin typeface="Dubai"/>
                <a:cs typeface="Dubai"/>
              </a:rPr>
              <a:t>Calibration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5">
                <a:latin typeface="Dubai"/>
                <a:cs typeface="Dubai"/>
              </a:rPr>
              <a:t>repairing on </a:t>
            </a:r>
            <a:r>
              <a:rPr dirty="0" sz="1800" spc="-10">
                <a:latin typeface="Dubai"/>
                <a:cs typeface="Dubai"/>
              </a:rPr>
              <a:t>project </a:t>
            </a:r>
            <a:r>
              <a:rPr dirty="0" sz="1800" spc="-5">
                <a:latin typeface="Dubai"/>
                <a:cs typeface="Dubai"/>
              </a:rPr>
              <a:t>sites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15">
                <a:latin typeface="Dubai"/>
                <a:cs typeface="Dubai"/>
              </a:rPr>
              <a:t>avoid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delay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process.  </a:t>
            </a:r>
            <a:r>
              <a:rPr dirty="0" sz="1800">
                <a:latin typeface="Dubai"/>
                <a:cs typeface="Dubai"/>
              </a:rPr>
              <a:t>Mobile </a:t>
            </a:r>
            <a:r>
              <a:rPr dirty="0" sz="1800" spc="-10">
                <a:latin typeface="Dubai"/>
                <a:cs typeface="Dubai"/>
              </a:rPr>
              <a:t>calibration </a:t>
            </a:r>
            <a:r>
              <a:rPr dirty="0" sz="1800">
                <a:latin typeface="Dubai"/>
                <a:cs typeface="Dubai"/>
              </a:rPr>
              <a:t>services </a:t>
            </a:r>
            <a:r>
              <a:rPr dirty="0" sz="1800" spc="-10">
                <a:latin typeface="Dubai"/>
                <a:cs typeface="Dubai"/>
              </a:rPr>
              <a:t>provide </a:t>
            </a:r>
            <a:r>
              <a:rPr dirty="0" sz="1800" spc="-5">
                <a:latin typeface="Dubai"/>
                <a:cs typeface="Dubai"/>
              </a:rPr>
              <a:t>premium </a:t>
            </a:r>
            <a:r>
              <a:rPr dirty="0" sz="1800">
                <a:latin typeface="Dubai"/>
                <a:cs typeface="Dubai"/>
              </a:rPr>
              <a:t>service </a:t>
            </a:r>
            <a:r>
              <a:rPr dirty="0" sz="1800" spc="-5">
                <a:latin typeface="Dubai"/>
                <a:cs typeface="Dubai"/>
              </a:rPr>
              <a:t>with maximum </a:t>
            </a:r>
            <a:r>
              <a:rPr dirty="0" sz="1800" spc="-10">
                <a:latin typeface="Dubai"/>
                <a:cs typeface="Dubai"/>
              </a:rPr>
              <a:t>convenience, </a:t>
            </a:r>
            <a:r>
              <a:rPr dirty="0" sz="1800" spc="-5">
                <a:latin typeface="Dubai"/>
                <a:cs typeface="Dubai"/>
              </a:rPr>
              <a:t>with </a:t>
            </a:r>
            <a:r>
              <a:rPr dirty="0" sz="1800">
                <a:latin typeface="Dubai"/>
                <a:cs typeface="Dubai"/>
              </a:rPr>
              <a:t>mobile labs </a:t>
            </a:r>
            <a:r>
              <a:rPr dirty="0" sz="1800" spc="-10">
                <a:latin typeface="Dubai"/>
                <a:cs typeface="Dubai"/>
              </a:rPr>
              <a:t>located </a:t>
            </a:r>
            <a:r>
              <a:rPr dirty="0" sz="1800" spc="-5">
                <a:latin typeface="Dubai"/>
                <a:cs typeface="Dubai"/>
              </a:rPr>
              <a:t>throughout the  </a:t>
            </a:r>
            <a:r>
              <a:rPr dirty="0" sz="1800" spc="-20">
                <a:latin typeface="Dubai"/>
                <a:cs typeface="Dubai"/>
              </a:rPr>
              <a:t>KSA </a:t>
            </a:r>
            <a:r>
              <a:rPr dirty="0" sz="1800">
                <a:latin typeface="Dubai"/>
                <a:cs typeface="Dubai"/>
              </a:rPr>
              <a:t>. Our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17025 </a:t>
            </a:r>
            <a:r>
              <a:rPr dirty="0" sz="1800" spc="-10">
                <a:latin typeface="Dubai"/>
                <a:cs typeface="Dubai"/>
              </a:rPr>
              <a:t>accredited </a:t>
            </a:r>
            <a:r>
              <a:rPr dirty="0" sz="1800">
                <a:latin typeface="Dubai"/>
                <a:cs typeface="Dubai"/>
              </a:rPr>
              <a:t>mobile </a:t>
            </a:r>
            <a:r>
              <a:rPr dirty="0" sz="1800" spc="-10">
                <a:latin typeface="Dubai"/>
                <a:cs typeface="Dubai"/>
              </a:rPr>
              <a:t>calibration laboratories </a:t>
            </a:r>
            <a:r>
              <a:rPr dirty="0" sz="1800" spc="-5">
                <a:latin typeface="Dubai"/>
                <a:cs typeface="Dubai"/>
              </a:rPr>
              <a:t>offer </a:t>
            </a:r>
            <a:r>
              <a:rPr dirty="0" sz="1800">
                <a:latin typeface="Dubai"/>
                <a:cs typeface="Dubai"/>
              </a:rPr>
              <a:t>a wide </a:t>
            </a:r>
            <a:r>
              <a:rPr dirty="0" sz="1800" spc="-10">
                <a:latin typeface="Dubai"/>
                <a:cs typeface="Dubai"/>
              </a:rPr>
              <a:t>range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calibration </a:t>
            </a:r>
            <a:r>
              <a:rPr dirty="0" sz="1800">
                <a:latin typeface="Dubai"/>
                <a:cs typeface="Dubai"/>
              </a:rPr>
              <a:t>capabilities including </a:t>
            </a:r>
            <a:r>
              <a:rPr dirty="0" sz="1800" spc="-5">
                <a:latin typeface="Dubai"/>
                <a:cs typeface="Dubai"/>
              </a:rPr>
              <a:t>the  </a:t>
            </a:r>
            <a:r>
              <a:rPr dirty="0" sz="1800" spc="-10">
                <a:latin typeface="Dubai"/>
                <a:cs typeface="Dubai"/>
              </a:rPr>
              <a:t>Pressure, </a:t>
            </a:r>
            <a:r>
              <a:rPr dirty="0" sz="1800" spc="-35">
                <a:latin typeface="Dubai"/>
                <a:cs typeface="Dubai"/>
              </a:rPr>
              <a:t>Torque, </a:t>
            </a:r>
            <a:r>
              <a:rPr dirty="0" sz="1800" spc="-25">
                <a:latin typeface="Dubai"/>
                <a:cs typeface="Dubai"/>
              </a:rPr>
              <a:t>Temperature, </a:t>
            </a:r>
            <a:r>
              <a:rPr dirty="0" sz="1800" spc="-5">
                <a:latin typeface="Dubai"/>
                <a:cs typeface="Dubai"/>
              </a:rPr>
              <a:t>Hydraulics, and Electrical </a:t>
            </a:r>
            <a:r>
              <a:rPr dirty="0" sz="1800" spc="-10">
                <a:latin typeface="Dubai"/>
                <a:cs typeface="Dubai"/>
              </a:rPr>
              <a:t>measurement </a:t>
            </a:r>
            <a:r>
              <a:rPr dirty="0" sz="1800">
                <a:latin typeface="Dubai"/>
                <a:cs typeface="Dubai"/>
              </a:rPr>
              <a:t>disciplines. </a:t>
            </a:r>
            <a:r>
              <a:rPr dirty="0" sz="1800" spc="-5">
                <a:latin typeface="Dubai"/>
                <a:cs typeface="Dubai"/>
              </a:rPr>
              <a:t>trailer comes </a:t>
            </a:r>
            <a:r>
              <a:rPr dirty="0" sz="1800">
                <a:latin typeface="Dubai"/>
                <a:cs typeface="Dubai"/>
              </a:rPr>
              <a:t>equipped </a:t>
            </a:r>
            <a:r>
              <a:rPr dirty="0" sz="1800" spc="-5">
                <a:latin typeface="Dubai"/>
                <a:cs typeface="Dubai"/>
              </a:rPr>
              <a:t>with an </a:t>
            </a:r>
            <a:r>
              <a:rPr dirty="0" sz="1800" spc="-15">
                <a:latin typeface="Dubai"/>
                <a:cs typeface="Dubai"/>
              </a:rPr>
              <a:t>inventory 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test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measurement </a:t>
            </a:r>
            <a:r>
              <a:rPr dirty="0" sz="1800" spc="-5">
                <a:latin typeface="Dubai"/>
                <a:cs typeface="Dubai"/>
              </a:rPr>
              <a:t>equipment</a:t>
            </a:r>
            <a:r>
              <a:rPr dirty="0" sz="1800" spc="3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available.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Dubai"/>
              <a:cs typeface="Dubai"/>
            </a:endParaRPr>
          </a:p>
          <a:p>
            <a:pPr marL="109220">
              <a:lnSpc>
                <a:spcPct val="100000"/>
              </a:lnSpc>
            </a:pPr>
            <a:r>
              <a:rPr dirty="0" sz="2000" spc="-5" b="1">
                <a:latin typeface="Dubai"/>
                <a:cs typeface="Dubai"/>
              </a:rPr>
              <a:t>PRESSURE </a:t>
            </a:r>
            <a:r>
              <a:rPr dirty="0" sz="2000" spc="-10" b="1">
                <a:latin typeface="Dubai"/>
                <a:cs typeface="Dubai"/>
              </a:rPr>
              <a:t>SAFETY </a:t>
            </a:r>
            <a:r>
              <a:rPr dirty="0" sz="2000" spc="-65" b="1">
                <a:latin typeface="Dubai"/>
                <a:cs typeface="Dubai"/>
              </a:rPr>
              <a:t>VALVE </a:t>
            </a:r>
            <a:r>
              <a:rPr dirty="0" sz="2000" spc="-20" b="1">
                <a:latin typeface="Dubai"/>
                <a:cs typeface="Dubai"/>
              </a:rPr>
              <a:t>CALIBRATION </a:t>
            </a:r>
            <a:r>
              <a:rPr dirty="0" sz="2000" spc="-15" b="1">
                <a:latin typeface="Dubai"/>
                <a:cs typeface="Dubai"/>
              </a:rPr>
              <a:t>BOTH </a:t>
            </a:r>
            <a:r>
              <a:rPr dirty="0" sz="2000" spc="-5" b="1">
                <a:latin typeface="Dubai"/>
                <a:cs typeface="Dubai"/>
              </a:rPr>
              <a:t>LAB </a:t>
            </a:r>
            <a:r>
              <a:rPr dirty="0" sz="2000" b="1">
                <a:latin typeface="Dubai"/>
                <a:cs typeface="Dubai"/>
              </a:rPr>
              <a:t>AND</a:t>
            </a:r>
            <a:r>
              <a:rPr dirty="0" sz="2000" spc="110" b="1">
                <a:latin typeface="Dubai"/>
                <a:cs typeface="Dubai"/>
              </a:rPr>
              <a:t> </a:t>
            </a:r>
            <a:r>
              <a:rPr dirty="0" sz="2000" b="1">
                <a:latin typeface="Dubai"/>
                <a:cs typeface="Dubai"/>
              </a:rPr>
              <a:t>ONSITE</a:t>
            </a:r>
            <a:endParaRPr sz="2000">
              <a:latin typeface="Dubai"/>
              <a:cs typeface="Dubai"/>
            </a:endParaRPr>
          </a:p>
          <a:p>
            <a:pPr marL="45085" marR="5080">
              <a:lnSpc>
                <a:spcPct val="102200"/>
              </a:lnSpc>
              <a:spcBef>
                <a:spcPts val="1045"/>
              </a:spcBef>
            </a:pPr>
            <a:r>
              <a:rPr dirty="0" sz="1800" spc="-5">
                <a:latin typeface="Dubai"/>
                <a:cs typeface="Dubai"/>
              </a:rPr>
              <a:t>Bellows </a:t>
            </a:r>
            <a:r>
              <a:rPr dirty="0" sz="1800" spc="-10">
                <a:latin typeface="Dubai"/>
                <a:cs typeface="Dubai"/>
              </a:rPr>
              <a:t>safety valve, </a:t>
            </a:r>
            <a:r>
              <a:rPr dirty="0" sz="1800" spc="-5">
                <a:latin typeface="Dubai"/>
                <a:cs typeface="Dubai"/>
              </a:rPr>
              <a:t>Diaphragm </a:t>
            </a:r>
            <a:r>
              <a:rPr dirty="0" sz="1800" spc="-10">
                <a:latin typeface="Dubai"/>
                <a:cs typeface="Dubai"/>
              </a:rPr>
              <a:t>safety valve, </a:t>
            </a:r>
            <a:r>
              <a:rPr dirty="0" sz="1800" spc="-5">
                <a:latin typeface="Dubai"/>
                <a:cs typeface="Dubai"/>
              </a:rPr>
              <a:t>Proportional </a:t>
            </a:r>
            <a:r>
              <a:rPr dirty="0" sz="1800" spc="-10">
                <a:latin typeface="Dubai"/>
                <a:cs typeface="Dubai"/>
              </a:rPr>
              <a:t>safety valve </a:t>
            </a:r>
            <a:r>
              <a:rPr dirty="0" sz="1800">
                <a:latin typeface="Dubai"/>
                <a:cs typeface="Dubai"/>
              </a:rPr>
              <a:t>, </a:t>
            </a:r>
            <a:r>
              <a:rPr dirty="0" sz="1800" spc="-5">
                <a:latin typeface="Dubai"/>
                <a:cs typeface="Dubai"/>
              </a:rPr>
              <a:t>Pilot </a:t>
            </a:r>
            <a:r>
              <a:rPr dirty="0" sz="1800" spc="-10">
                <a:latin typeface="Dubai"/>
                <a:cs typeface="Dubai"/>
              </a:rPr>
              <a:t>operated pressure </a:t>
            </a:r>
            <a:r>
              <a:rPr dirty="0" sz="1800" spc="-5">
                <a:latin typeface="Dubai"/>
                <a:cs typeface="Dubai"/>
              </a:rPr>
              <a:t>relief </a:t>
            </a:r>
            <a:r>
              <a:rPr dirty="0" sz="1800" spc="-10">
                <a:latin typeface="Dubai"/>
                <a:cs typeface="Dubai"/>
              </a:rPr>
              <a:t>valve </a:t>
            </a:r>
            <a:r>
              <a:rPr dirty="0" sz="1800">
                <a:latin typeface="Dubai"/>
                <a:cs typeface="Dubai"/>
              </a:rPr>
              <a:t>, </a:t>
            </a:r>
            <a:r>
              <a:rPr dirty="0" sz="1800" spc="-5">
                <a:latin typeface="Dubai"/>
                <a:cs typeface="Dubai"/>
              </a:rPr>
              <a:t>Balanced </a:t>
            </a:r>
            <a:r>
              <a:rPr dirty="0" sz="1800" spc="-10">
                <a:latin typeface="Dubai"/>
                <a:cs typeface="Dubai"/>
              </a:rPr>
              <a:t>safety  </a:t>
            </a:r>
            <a:r>
              <a:rPr dirty="0" sz="1800" spc="-5">
                <a:latin typeface="Dubai"/>
                <a:cs typeface="Dubai"/>
              </a:rPr>
              <a:t>relief </a:t>
            </a:r>
            <a:r>
              <a:rPr dirty="0" sz="1800" spc="-10">
                <a:latin typeface="Dubai"/>
                <a:cs typeface="Dubai"/>
              </a:rPr>
              <a:t>valve, Conventional safety </a:t>
            </a:r>
            <a:r>
              <a:rPr dirty="0" sz="1800" spc="-5">
                <a:latin typeface="Dubai"/>
                <a:cs typeface="Dubai"/>
              </a:rPr>
              <a:t>relief </a:t>
            </a:r>
            <a:r>
              <a:rPr dirty="0" sz="1800" spc="-15">
                <a:latin typeface="Dubai"/>
                <a:cs typeface="Dubai"/>
              </a:rPr>
              <a:t>valve </a:t>
            </a:r>
            <a:r>
              <a:rPr dirty="0" sz="1800" spc="-5">
                <a:latin typeface="Dubai"/>
                <a:cs typeface="Dubai"/>
              </a:rPr>
              <a:t>and other </a:t>
            </a:r>
            <a:r>
              <a:rPr dirty="0" sz="1800">
                <a:latin typeface="Dubai"/>
                <a:cs typeface="Dubai"/>
              </a:rPr>
              <a:t>type of</a:t>
            </a:r>
            <a:r>
              <a:rPr dirty="0" sz="1800" spc="13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valves,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00">
              <a:latin typeface="Dubai"/>
              <a:cs typeface="Dubai"/>
            </a:endParaRPr>
          </a:p>
          <a:p>
            <a:pPr marL="109220">
              <a:lnSpc>
                <a:spcPct val="100000"/>
              </a:lnSpc>
            </a:pPr>
            <a:r>
              <a:rPr dirty="0" sz="2000" spc="-5" b="1">
                <a:latin typeface="Dubai"/>
                <a:cs typeface="Dubai"/>
              </a:rPr>
              <a:t>ON </a:t>
            </a:r>
            <a:r>
              <a:rPr dirty="0" sz="2000" b="1">
                <a:latin typeface="Dubai"/>
                <a:cs typeface="Dubai"/>
              </a:rPr>
              <a:t>SITE </a:t>
            </a:r>
            <a:r>
              <a:rPr dirty="0" sz="2000" spc="-5" b="1">
                <a:latin typeface="Dubai"/>
                <a:cs typeface="Dubai"/>
              </a:rPr>
              <a:t>PRESSURE </a:t>
            </a:r>
            <a:r>
              <a:rPr dirty="0" sz="2000" spc="-10" b="1">
                <a:latin typeface="Dubai"/>
                <a:cs typeface="Dubai"/>
              </a:rPr>
              <a:t>SAFETY </a:t>
            </a:r>
            <a:r>
              <a:rPr dirty="0" sz="2000" spc="-65" b="1">
                <a:latin typeface="Dubai"/>
                <a:cs typeface="Dubai"/>
              </a:rPr>
              <a:t>VALVE </a:t>
            </a:r>
            <a:r>
              <a:rPr dirty="0" sz="2000" spc="-10" b="1">
                <a:latin typeface="Dubai"/>
                <a:cs typeface="Dubai"/>
              </a:rPr>
              <a:t>TEST </a:t>
            </a:r>
            <a:r>
              <a:rPr dirty="0" sz="2000" spc="-30" b="1">
                <a:latin typeface="Dubai"/>
                <a:cs typeface="Dubai"/>
              </a:rPr>
              <a:t>FACILITY </a:t>
            </a:r>
            <a:r>
              <a:rPr dirty="0" sz="2000" b="1">
                <a:latin typeface="Dubai"/>
                <a:cs typeface="Dubai"/>
              </a:rPr>
              <a:t>IN</a:t>
            </a:r>
            <a:r>
              <a:rPr dirty="0" sz="2000" spc="110" b="1">
                <a:latin typeface="Dubai"/>
                <a:cs typeface="Dubai"/>
              </a:rPr>
              <a:t> </a:t>
            </a:r>
            <a:r>
              <a:rPr dirty="0" sz="2000" spc="-30" b="1">
                <a:latin typeface="Dubai"/>
                <a:cs typeface="Dubai"/>
              </a:rPr>
              <a:t>CONTAINER</a:t>
            </a:r>
            <a:endParaRPr sz="2000">
              <a:latin typeface="Dubai"/>
              <a:cs typeface="Dubai"/>
            </a:endParaRPr>
          </a:p>
          <a:p>
            <a:pPr marL="12700" marR="6985">
              <a:lnSpc>
                <a:spcPct val="99400"/>
              </a:lnSpc>
              <a:spcBef>
                <a:spcPts val="2180"/>
              </a:spcBef>
            </a:pPr>
            <a:r>
              <a:rPr dirty="0" sz="1800" spc="-40">
                <a:latin typeface="Calibri"/>
                <a:cs typeface="Calibri"/>
              </a:rPr>
              <a:t>INAT </a:t>
            </a:r>
            <a:r>
              <a:rPr dirty="0" sz="1800" spc="-5">
                <a:latin typeface="Calibri"/>
                <a:cs typeface="Calibri"/>
              </a:rPr>
              <a:t>capable </a:t>
            </a:r>
            <a:r>
              <a:rPr dirty="0" sz="1800" spc="-10">
                <a:latin typeface="Calibri"/>
                <a:cs typeface="Calibri"/>
              </a:rPr>
              <a:t>to provide Remote </a:t>
            </a:r>
            <a:r>
              <a:rPr dirty="0" sz="1800">
                <a:latin typeface="Calibri"/>
                <a:cs typeface="Calibri"/>
              </a:rPr>
              <a:t>Lab </a:t>
            </a:r>
            <a:r>
              <a:rPr dirty="0" sz="1800" spc="-10">
                <a:latin typeface="Calibri"/>
                <a:cs typeface="Calibri"/>
              </a:rPr>
              <a:t>site </a:t>
            </a:r>
            <a:r>
              <a:rPr dirty="0" sz="1800" spc="-5">
                <a:latin typeface="Calibri"/>
                <a:cs typeface="Calibri"/>
              </a:rPr>
              <a:t>services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10">
                <a:latin typeface="Calibri"/>
                <a:cs typeface="Calibri"/>
              </a:rPr>
              <a:t>pressure </a:t>
            </a:r>
            <a:r>
              <a:rPr dirty="0" sz="1800" spc="-15">
                <a:latin typeface="Calibri"/>
                <a:cs typeface="Calibri"/>
              </a:rPr>
              <a:t>safety </a:t>
            </a:r>
            <a:r>
              <a:rPr dirty="0" sz="1800" spc="-10">
                <a:latin typeface="Calibri"/>
                <a:cs typeface="Calibri"/>
              </a:rPr>
              <a:t>Calibration </a:t>
            </a:r>
            <a:r>
              <a:rPr dirty="0" sz="1800">
                <a:latin typeface="Calibri"/>
                <a:cs typeface="Calibri"/>
              </a:rPr>
              <a:t>&amp; </a:t>
            </a:r>
            <a:r>
              <a:rPr dirty="0" sz="1800" spc="-5">
                <a:latin typeface="Calibri"/>
                <a:cs typeface="Calibri"/>
              </a:rPr>
              <a:t>repairing </a:t>
            </a:r>
            <a:r>
              <a:rPr dirty="0" sz="1800">
                <a:latin typeface="Calibri"/>
                <a:cs typeface="Calibri"/>
              </a:rPr>
              <a:t>on </a:t>
            </a:r>
            <a:r>
              <a:rPr dirty="0" sz="1800" spc="-10">
                <a:latin typeface="Calibri"/>
                <a:cs typeface="Calibri"/>
              </a:rPr>
              <a:t>project sites </a:t>
            </a:r>
            <a:r>
              <a:rPr dirty="0" sz="1800">
                <a:latin typeface="Calibri"/>
                <a:cs typeface="Calibri"/>
              </a:rPr>
              <a:t>or </a:t>
            </a:r>
            <a:r>
              <a:rPr dirty="0" sz="1800" spc="-40">
                <a:latin typeface="Calibri"/>
                <a:cs typeface="Calibri"/>
              </a:rPr>
              <a:t>INAT </a:t>
            </a:r>
            <a:r>
              <a:rPr dirty="0" sz="1800" spc="-5">
                <a:latin typeface="Calibri"/>
                <a:cs typeface="Calibri"/>
              </a:rPr>
              <a:t>can </a:t>
            </a:r>
            <a:r>
              <a:rPr dirty="0" sz="1800">
                <a:latin typeface="Calibri"/>
                <a:cs typeface="Calibri"/>
              </a:rPr>
              <a:t>shift  </a:t>
            </a:r>
            <a:r>
              <a:rPr dirty="0" sz="1800" spc="-5">
                <a:latin typeface="Calibri"/>
                <a:cs typeface="Calibri"/>
              </a:rPr>
              <a:t>Mobile </a:t>
            </a:r>
            <a:r>
              <a:rPr dirty="0" sz="1800" spc="-10">
                <a:latin typeface="Calibri"/>
                <a:cs typeface="Calibri"/>
              </a:rPr>
              <a:t>container </a:t>
            </a:r>
            <a:r>
              <a:rPr dirty="0" sz="1800" spc="-5">
                <a:latin typeface="Calibri"/>
                <a:cs typeface="Calibri"/>
              </a:rPr>
              <a:t>equipment with </a:t>
            </a:r>
            <a:r>
              <a:rPr dirty="0" sz="1800" spc="-15">
                <a:latin typeface="Calibri"/>
                <a:cs typeface="Calibri"/>
              </a:rPr>
              <a:t>safety </a:t>
            </a:r>
            <a:r>
              <a:rPr dirty="0" sz="1800" spc="-10">
                <a:latin typeface="Calibri"/>
                <a:cs typeface="Calibri"/>
              </a:rPr>
              <a:t>relief </a:t>
            </a:r>
            <a:r>
              <a:rPr dirty="0" sz="1800" spc="-15">
                <a:latin typeface="Calibri"/>
                <a:cs typeface="Calibri"/>
              </a:rPr>
              <a:t>valve </a:t>
            </a:r>
            <a:r>
              <a:rPr dirty="0" sz="1800" spc="-10">
                <a:latin typeface="Calibri"/>
                <a:cs typeface="Calibri"/>
              </a:rPr>
              <a:t>testing </a:t>
            </a:r>
            <a:r>
              <a:rPr dirty="0" sz="1800" spc="-15">
                <a:latin typeface="Calibri"/>
                <a:cs typeface="Calibri"/>
              </a:rPr>
              <a:t>to avoid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delay </a:t>
            </a:r>
            <a:r>
              <a:rPr dirty="0" sz="1800" spc="-5">
                <a:latin typeface="Calibri"/>
                <a:cs typeface="Calibri"/>
              </a:rPr>
              <a:t>in </a:t>
            </a:r>
            <a:r>
              <a:rPr dirty="0" sz="1800" spc="-10">
                <a:latin typeface="Calibri"/>
                <a:cs typeface="Calibri"/>
              </a:rPr>
              <a:t>process, saving cost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transportation </a:t>
            </a:r>
            <a:r>
              <a:rPr dirty="0" sz="1800" spc="-15">
                <a:latin typeface="Calibri"/>
                <a:cs typeface="Calibri"/>
              </a:rPr>
              <a:t>to  </a:t>
            </a:r>
            <a:r>
              <a:rPr dirty="0" sz="1800" spc="-10">
                <a:latin typeface="Calibri"/>
                <a:cs typeface="Calibri"/>
              </a:rPr>
              <a:t>laboratory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350">
              <a:latin typeface="Calibri"/>
              <a:cs typeface="Calibri"/>
            </a:endParaRPr>
          </a:p>
          <a:p>
            <a:pPr marL="109220">
              <a:lnSpc>
                <a:spcPct val="100000"/>
              </a:lnSpc>
            </a:pPr>
            <a:r>
              <a:rPr dirty="0" sz="2000" spc="-5" b="1">
                <a:latin typeface="Dubai"/>
                <a:cs typeface="Dubai"/>
              </a:rPr>
              <a:t>ON </a:t>
            </a:r>
            <a:r>
              <a:rPr dirty="0" sz="2000" b="1">
                <a:latin typeface="Dubai"/>
                <a:cs typeface="Dubai"/>
              </a:rPr>
              <a:t>SITE </a:t>
            </a:r>
            <a:r>
              <a:rPr dirty="0" sz="2000" spc="-25" b="1">
                <a:latin typeface="Dubai"/>
                <a:cs typeface="Dubai"/>
              </a:rPr>
              <a:t>FLOW </a:t>
            </a:r>
            <a:r>
              <a:rPr dirty="0" sz="2000" spc="-5" b="1">
                <a:latin typeface="Dubai"/>
                <a:cs typeface="Dubai"/>
              </a:rPr>
              <a:t>METER </a:t>
            </a:r>
            <a:r>
              <a:rPr dirty="0" sz="2000" spc="-30" b="1">
                <a:latin typeface="Dubai"/>
                <a:cs typeface="Dubai"/>
              </a:rPr>
              <a:t>FACILITY </a:t>
            </a:r>
            <a:r>
              <a:rPr dirty="0" sz="2000" b="1">
                <a:latin typeface="Dubai"/>
                <a:cs typeface="Dubai"/>
              </a:rPr>
              <a:t>IN</a:t>
            </a:r>
            <a:r>
              <a:rPr dirty="0" sz="2000" spc="50" b="1">
                <a:latin typeface="Dubai"/>
                <a:cs typeface="Dubai"/>
              </a:rPr>
              <a:t> </a:t>
            </a:r>
            <a:r>
              <a:rPr dirty="0" sz="2000" spc="-30" b="1">
                <a:latin typeface="Dubai"/>
                <a:cs typeface="Dubai"/>
              </a:rPr>
              <a:t>CONTAINER</a:t>
            </a:r>
            <a:endParaRPr sz="2000">
              <a:latin typeface="Dubai"/>
              <a:cs typeface="Dubai"/>
            </a:endParaRPr>
          </a:p>
          <a:p>
            <a:pPr marL="45085">
              <a:lnSpc>
                <a:spcPct val="100000"/>
              </a:lnSpc>
              <a:spcBef>
                <a:spcPts val="919"/>
              </a:spcBef>
            </a:pPr>
            <a:r>
              <a:rPr dirty="0" sz="1800" spc="-45">
                <a:latin typeface="Dubai"/>
                <a:cs typeface="Dubai"/>
              </a:rPr>
              <a:t>INAT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 spc="-5">
                <a:latin typeface="Dubai"/>
                <a:cs typeface="Dubai"/>
              </a:rPr>
              <a:t>flow </a:t>
            </a:r>
            <a:r>
              <a:rPr dirty="0" sz="1800" spc="-10">
                <a:latin typeface="Dubai"/>
                <a:cs typeface="Dubai"/>
              </a:rPr>
              <a:t>meter calibration</a:t>
            </a:r>
            <a:r>
              <a:rPr dirty="0" sz="1800" spc="8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services.</a:t>
            </a:r>
            <a:endParaRPr sz="1800">
              <a:latin typeface="Dubai"/>
              <a:cs typeface="Dubai"/>
            </a:endParaRPr>
          </a:p>
          <a:p>
            <a:pPr marL="45085">
              <a:lnSpc>
                <a:spcPct val="100000"/>
              </a:lnSpc>
              <a:spcBef>
                <a:spcPts val="25"/>
              </a:spcBef>
            </a:pPr>
            <a:r>
              <a:rPr dirty="0" sz="1800" spc="-5">
                <a:latin typeface="Dubai"/>
                <a:cs typeface="Dubai"/>
              </a:rPr>
              <a:t>flow </a:t>
            </a:r>
            <a:r>
              <a:rPr dirty="0" sz="1800" spc="-10">
                <a:latin typeface="Dubai"/>
                <a:cs typeface="Dubai"/>
              </a:rPr>
              <a:t>meter instruments ensure that </a:t>
            </a:r>
            <a:r>
              <a:rPr dirty="0" sz="1800" spc="-5">
                <a:latin typeface="Dubai"/>
                <a:cs typeface="Dubai"/>
              </a:rPr>
              <a:t>the flow </a:t>
            </a:r>
            <a:r>
              <a:rPr dirty="0" sz="1800">
                <a:latin typeface="Dubai"/>
                <a:cs typeface="Dubai"/>
              </a:rPr>
              <a:t>meter's </a:t>
            </a:r>
            <a:r>
              <a:rPr dirty="0" sz="1800" spc="-10">
                <a:latin typeface="Dubai"/>
                <a:cs typeface="Dubai"/>
              </a:rPr>
              <a:t>measurements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 spc="-15">
                <a:latin typeface="Dubai"/>
                <a:cs typeface="Dubai"/>
              </a:rPr>
              <a:t>accurate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>
                <a:latin typeface="Dubai"/>
                <a:cs typeface="Dubai"/>
              </a:rPr>
              <a:t>their</a:t>
            </a:r>
            <a:r>
              <a:rPr dirty="0" sz="1800" spc="229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specifications.</a:t>
            </a:r>
            <a:endParaRPr sz="1800">
              <a:latin typeface="Dubai"/>
              <a:cs typeface="Dubai"/>
            </a:endParaRPr>
          </a:p>
          <a:p>
            <a:pPr marL="45085" marR="29209">
              <a:lnSpc>
                <a:spcPts val="2090"/>
              </a:lnSpc>
              <a:spcBef>
                <a:spcPts val="175"/>
              </a:spcBef>
            </a:pP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10">
                <a:latin typeface="Dubai"/>
                <a:cs typeface="Dubai"/>
              </a:rPr>
              <a:t>comprehensive </a:t>
            </a:r>
            <a:r>
              <a:rPr dirty="0" sz="1800" spc="-5">
                <a:latin typeface="Dubai"/>
                <a:cs typeface="Dubai"/>
              </a:rPr>
              <a:t>flow </a:t>
            </a:r>
            <a:r>
              <a:rPr dirty="0" sz="1800" spc="-10">
                <a:latin typeface="Dubai"/>
                <a:cs typeface="Dubai"/>
              </a:rPr>
              <a:t>meter calibration </a:t>
            </a:r>
            <a:r>
              <a:rPr dirty="0" sz="1800">
                <a:latin typeface="Dubai"/>
                <a:cs typeface="Dubai"/>
              </a:rPr>
              <a:t>services </a:t>
            </a:r>
            <a:r>
              <a:rPr dirty="0" sz="1800" spc="-5">
                <a:latin typeface="Dubai"/>
                <a:cs typeface="Dubai"/>
              </a:rPr>
              <a:t>can </a:t>
            </a:r>
            <a:r>
              <a:rPr dirty="0" sz="1800">
                <a:latin typeface="Dubai"/>
                <a:cs typeface="Dubai"/>
              </a:rPr>
              <a:t>be </a:t>
            </a:r>
            <a:r>
              <a:rPr dirty="0" sz="1800" spc="-10">
                <a:latin typeface="Dubai"/>
                <a:cs typeface="Dubai"/>
              </a:rPr>
              <a:t>custom-tailored to </a:t>
            </a:r>
            <a:r>
              <a:rPr dirty="0" sz="1800" spc="-5">
                <a:latin typeface="Dubai"/>
                <a:cs typeface="Dubai"/>
              </a:rPr>
              <a:t>meet your </a:t>
            </a:r>
            <a:r>
              <a:rPr dirty="0" sz="1800">
                <a:latin typeface="Dubai"/>
                <a:cs typeface="Dubai"/>
              </a:rPr>
              <a:t>specific </a:t>
            </a:r>
            <a:r>
              <a:rPr dirty="0" sz="1800" spc="-10">
                <a:latin typeface="Dubai"/>
                <a:cs typeface="Dubai"/>
              </a:rPr>
              <a:t>requirements </a:t>
            </a:r>
            <a:r>
              <a:rPr dirty="0" sz="1800">
                <a:latin typeface="Dubai"/>
                <a:cs typeface="Dubai"/>
              </a:rPr>
              <a:t>either </a:t>
            </a:r>
            <a:r>
              <a:rPr dirty="0" sz="1800" spc="-20">
                <a:latin typeface="Dubai"/>
                <a:cs typeface="Dubai"/>
              </a:rPr>
              <a:t>at </a:t>
            </a:r>
            <a:r>
              <a:rPr dirty="0" sz="1800" spc="-5">
                <a:latin typeface="Dubai"/>
                <a:cs typeface="Dubai"/>
              </a:rPr>
              <a:t>your  site or </a:t>
            </a:r>
            <a:r>
              <a:rPr dirty="0" sz="1800" spc="-10">
                <a:latin typeface="Dubai"/>
                <a:cs typeface="Dubai"/>
              </a:rPr>
              <a:t>through </a:t>
            </a:r>
            <a:r>
              <a:rPr dirty="0" sz="1800" spc="-5">
                <a:latin typeface="Dubai"/>
                <a:cs typeface="Dubai"/>
              </a:rPr>
              <a:t>our </a:t>
            </a:r>
            <a:r>
              <a:rPr dirty="0" sz="1800">
                <a:latin typeface="Dubai"/>
                <a:cs typeface="Dubai"/>
              </a:rPr>
              <a:t>mobile</a:t>
            </a:r>
            <a:r>
              <a:rPr dirty="0" sz="1800" spc="4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lab.</a:t>
            </a:r>
            <a:endParaRPr sz="1800">
              <a:latin typeface="Dubai"/>
              <a:cs typeface="Dubai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19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dirty="0"/>
              <a:t>2</a:t>
            </a:fld>
            <a:r>
              <a:rPr dirty="0"/>
              <a:t>/3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2020-12-17T06:18:35Z</dcterms:created>
  <dcterms:modified xsi:type="dcterms:W3CDTF">2020-12-17T06:18:35Z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2020-06-22T00:00:00Z</vt:filetime>
  </property>
  <property fmtid="{D5CDD505-2E9C-101B-9397-08002B2CF9AE}" pid="3" name="LastSaved">
    <vt:filetime>2020-12-17T00:00:00Z</vt:filetime>
  </property>
</Properties>
</file>