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2192000" cy="16256000"/>
  <p:notesSz cx="12192000" cy="16256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5039360"/>
            <a:ext cx="10363200" cy="341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9103360"/>
            <a:ext cx="8534400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3738880"/>
            <a:ext cx="530352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3738880"/>
            <a:ext cx="530352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9924" y="131965"/>
            <a:ext cx="11898630" cy="714375"/>
          </a:xfrm>
          <a:custGeom>
            <a:avLst/>
            <a:gdLst/>
            <a:ahLst/>
            <a:cxnLst/>
            <a:rect l="l" t="t" r="r" b="b"/>
            <a:pathLst>
              <a:path w="11898630" h="714375">
                <a:moveTo>
                  <a:pt x="356872" y="0"/>
                </a:moveTo>
                <a:lnTo>
                  <a:pt x="11898346" y="0"/>
                </a:lnTo>
                <a:lnTo>
                  <a:pt x="11898346" y="356875"/>
                </a:lnTo>
                <a:lnTo>
                  <a:pt x="11895088" y="405301"/>
                </a:lnTo>
                <a:lnTo>
                  <a:pt x="11885598" y="451747"/>
                </a:lnTo>
                <a:lnTo>
                  <a:pt x="11870301" y="495787"/>
                </a:lnTo>
                <a:lnTo>
                  <a:pt x="11849622" y="536997"/>
                </a:lnTo>
                <a:lnTo>
                  <a:pt x="11823987" y="574951"/>
                </a:lnTo>
                <a:lnTo>
                  <a:pt x="11793820" y="609224"/>
                </a:lnTo>
                <a:lnTo>
                  <a:pt x="11759548" y="639391"/>
                </a:lnTo>
                <a:lnTo>
                  <a:pt x="11721594" y="665027"/>
                </a:lnTo>
                <a:lnTo>
                  <a:pt x="11680384" y="685705"/>
                </a:lnTo>
                <a:lnTo>
                  <a:pt x="11636344" y="701003"/>
                </a:lnTo>
                <a:lnTo>
                  <a:pt x="11589899" y="710493"/>
                </a:lnTo>
                <a:lnTo>
                  <a:pt x="11541474" y="713751"/>
                </a:lnTo>
                <a:lnTo>
                  <a:pt x="0" y="713751"/>
                </a:lnTo>
                <a:lnTo>
                  <a:pt x="0" y="356875"/>
                </a:lnTo>
                <a:lnTo>
                  <a:pt x="3257" y="308449"/>
                </a:lnTo>
                <a:lnTo>
                  <a:pt x="12747" y="262003"/>
                </a:lnTo>
                <a:lnTo>
                  <a:pt x="28044" y="217963"/>
                </a:lnTo>
                <a:lnTo>
                  <a:pt x="48723" y="176753"/>
                </a:lnTo>
                <a:lnTo>
                  <a:pt x="74358" y="138799"/>
                </a:lnTo>
                <a:lnTo>
                  <a:pt x="104525" y="104526"/>
                </a:lnTo>
                <a:lnTo>
                  <a:pt x="138798" y="74359"/>
                </a:lnTo>
                <a:lnTo>
                  <a:pt x="176752" y="48723"/>
                </a:lnTo>
                <a:lnTo>
                  <a:pt x="217961" y="28045"/>
                </a:lnTo>
                <a:lnTo>
                  <a:pt x="262001" y="12747"/>
                </a:lnTo>
                <a:lnTo>
                  <a:pt x="308446" y="3257"/>
                </a:lnTo>
                <a:lnTo>
                  <a:pt x="35687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650240"/>
            <a:ext cx="10972800" cy="260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3738880"/>
            <a:ext cx="1097280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15118080"/>
            <a:ext cx="390144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15118080"/>
            <a:ext cx="280416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15118080"/>
            <a:ext cx="280416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mailto:certification@inatt.com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hyperlink" Target="mailto:info@inatcorporateeurope.com" TargetMode="External"/><Relationship Id="rId12" Type="http://schemas.openxmlformats.org/officeDocument/2006/relationships/hyperlink" Target="mailto:info@inatukmultinational.com" TargetMode="External"/><Relationship Id="rId13" Type="http://schemas.openxmlformats.org/officeDocument/2006/relationships/hyperlink" Target="mailto:info@inatpakistan.com" TargetMode="External"/><Relationship Id="rId14" Type="http://schemas.openxmlformats.org/officeDocument/2006/relationships/hyperlink" Target="mailto:info@inatemirates.com" TargetMode="External"/><Relationship Id="rId15" Type="http://schemas.openxmlformats.org/officeDocument/2006/relationships/hyperlink" Target="mailto:info@inatt.com" TargetMode="External"/><Relationship Id="rId16" Type="http://schemas.openxmlformats.org/officeDocument/2006/relationships/hyperlink" Target="mailto:info@inatpacificasia.com" TargetMode="External"/><Relationship Id="rId17" Type="http://schemas.openxmlformats.org/officeDocument/2006/relationships/hyperlink" Target="mailto:info@inatoverseascompany.com" TargetMode="External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hyperlink" Target="http://www.inatgroupofcompanies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625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3602" y="6055135"/>
            <a:ext cx="4236085" cy="742950"/>
          </a:xfrm>
          <a:custGeom>
            <a:avLst/>
            <a:gdLst/>
            <a:ahLst/>
            <a:cxnLst/>
            <a:rect l="l" t="t" r="r" b="b"/>
            <a:pathLst>
              <a:path w="4236084" h="742950">
                <a:moveTo>
                  <a:pt x="4236077" y="0"/>
                </a:moveTo>
                <a:lnTo>
                  <a:pt x="371194" y="0"/>
                </a:lnTo>
                <a:lnTo>
                  <a:pt x="324632" y="2892"/>
                </a:lnTo>
                <a:lnTo>
                  <a:pt x="279796" y="11336"/>
                </a:lnTo>
                <a:lnTo>
                  <a:pt x="237034" y="24985"/>
                </a:lnTo>
                <a:lnTo>
                  <a:pt x="196694" y="43491"/>
                </a:lnTo>
                <a:lnTo>
                  <a:pt x="159123" y="66505"/>
                </a:lnTo>
                <a:lnTo>
                  <a:pt x="124669" y="93681"/>
                </a:lnTo>
                <a:lnTo>
                  <a:pt x="93681" y="124669"/>
                </a:lnTo>
                <a:lnTo>
                  <a:pt x="66505" y="159123"/>
                </a:lnTo>
                <a:lnTo>
                  <a:pt x="43491" y="196694"/>
                </a:lnTo>
                <a:lnTo>
                  <a:pt x="24985" y="237035"/>
                </a:lnTo>
                <a:lnTo>
                  <a:pt x="11336" y="279797"/>
                </a:lnTo>
                <a:lnTo>
                  <a:pt x="2892" y="324633"/>
                </a:lnTo>
                <a:lnTo>
                  <a:pt x="0" y="371195"/>
                </a:lnTo>
                <a:lnTo>
                  <a:pt x="0" y="742389"/>
                </a:lnTo>
                <a:lnTo>
                  <a:pt x="3864883" y="742389"/>
                </a:lnTo>
                <a:lnTo>
                  <a:pt x="3911444" y="739497"/>
                </a:lnTo>
                <a:lnTo>
                  <a:pt x="3956280" y="731053"/>
                </a:lnTo>
                <a:lnTo>
                  <a:pt x="3999042" y="717404"/>
                </a:lnTo>
                <a:lnTo>
                  <a:pt x="4039383" y="698898"/>
                </a:lnTo>
                <a:lnTo>
                  <a:pt x="4076954" y="675884"/>
                </a:lnTo>
                <a:lnTo>
                  <a:pt x="4111407" y="648708"/>
                </a:lnTo>
                <a:lnTo>
                  <a:pt x="4142396" y="617720"/>
                </a:lnTo>
                <a:lnTo>
                  <a:pt x="4169571" y="583266"/>
                </a:lnTo>
                <a:lnTo>
                  <a:pt x="4192586" y="545695"/>
                </a:lnTo>
                <a:lnTo>
                  <a:pt x="4211091" y="505355"/>
                </a:lnTo>
                <a:lnTo>
                  <a:pt x="4224740" y="462593"/>
                </a:lnTo>
                <a:lnTo>
                  <a:pt x="4233185" y="417757"/>
                </a:lnTo>
                <a:lnTo>
                  <a:pt x="4236077" y="371195"/>
                </a:lnTo>
                <a:lnTo>
                  <a:pt x="4236077" y="0"/>
                </a:lnTo>
                <a:close/>
              </a:path>
            </a:pathLst>
          </a:custGeom>
          <a:solidFill>
            <a:srgbClr val="000000">
              <a:alpha val="529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83602" y="6055135"/>
            <a:ext cx="4236085" cy="742950"/>
          </a:xfrm>
          <a:custGeom>
            <a:avLst/>
            <a:gdLst/>
            <a:ahLst/>
            <a:cxnLst/>
            <a:rect l="l" t="t" r="r" b="b"/>
            <a:pathLst>
              <a:path w="4236084" h="742950">
                <a:moveTo>
                  <a:pt x="371194" y="0"/>
                </a:moveTo>
                <a:lnTo>
                  <a:pt x="4236077" y="0"/>
                </a:lnTo>
                <a:lnTo>
                  <a:pt x="4236077" y="371195"/>
                </a:lnTo>
                <a:lnTo>
                  <a:pt x="4233184" y="417756"/>
                </a:lnTo>
                <a:lnTo>
                  <a:pt x="4224740" y="462592"/>
                </a:lnTo>
                <a:lnTo>
                  <a:pt x="4211091" y="505355"/>
                </a:lnTo>
                <a:lnTo>
                  <a:pt x="4192585" y="545695"/>
                </a:lnTo>
                <a:lnTo>
                  <a:pt x="4169571" y="583266"/>
                </a:lnTo>
                <a:lnTo>
                  <a:pt x="4142396" y="617720"/>
                </a:lnTo>
                <a:lnTo>
                  <a:pt x="4111407" y="648708"/>
                </a:lnTo>
                <a:lnTo>
                  <a:pt x="4076954" y="675884"/>
                </a:lnTo>
                <a:lnTo>
                  <a:pt x="4039383" y="698898"/>
                </a:lnTo>
                <a:lnTo>
                  <a:pt x="3999042" y="717404"/>
                </a:lnTo>
                <a:lnTo>
                  <a:pt x="3956280" y="731053"/>
                </a:lnTo>
                <a:lnTo>
                  <a:pt x="3911444" y="739497"/>
                </a:lnTo>
                <a:lnTo>
                  <a:pt x="3864883" y="742390"/>
                </a:lnTo>
                <a:lnTo>
                  <a:pt x="0" y="742390"/>
                </a:lnTo>
                <a:lnTo>
                  <a:pt x="0" y="371195"/>
                </a:lnTo>
                <a:lnTo>
                  <a:pt x="2892" y="324633"/>
                </a:lnTo>
                <a:lnTo>
                  <a:pt x="11336" y="279797"/>
                </a:lnTo>
                <a:lnTo>
                  <a:pt x="24985" y="237034"/>
                </a:lnTo>
                <a:lnTo>
                  <a:pt x="43491" y="196694"/>
                </a:lnTo>
                <a:lnTo>
                  <a:pt x="66505" y="159123"/>
                </a:lnTo>
                <a:lnTo>
                  <a:pt x="93680" y="124669"/>
                </a:lnTo>
                <a:lnTo>
                  <a:pt x="124669" y="93681"/>
                </a:lnTo>
                <a:lnTo>
                  <a:pt x="159122" y="66505"/>
                </a:lnTo>
                <a:lnTo>
                  <a:pt x="196693" y="43491"/>
                </a:lnTo>
                <a:lnTo>
                  <a:pt x="237034" y="24985"/>
                </a:lnTo>
                <a:lnTo>
                  <a:pt x="279796" y="11336"/>
                </a:lnTo>
                <a:lnTo>
                  <a:pt x="324632" y="2892"/>
                </a:lnTo>
                <a:lnTo>
                  <a:pt x="37119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60535" y="3813047"/>
            <a:ext cx="2987039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42247" y="4117847"/>
            <a:ext cx="1560576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82200" y="4117847"/>
            <a:ext cx="518159" cy="65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79735" y="4117847"/>
            <a:ext cx="1840992" cy="652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41080" y="4340352"/>
            <a:ext cx="3416808" cy="1008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54268" y="5167236"/>
            <a:ext cx="4236085" cy="742950"/>
          </a:xfrm>
          <a:custGeom>
            <a:avLst/>
            <a:gdLst/>
            <a:ahLst/>
            <a:cxnLst/>
            <a:rect l="l" t="t" r="r" b="b"/>
            <a:pathLst>
              <a:path w="4236084" h="742950">
                <a:moveTo>
                  <a:pt x="4236077" y="0"/>
                </a:moveTo>
                <a:lnTo>
                  <a:pt x="371194" y="0"/>
                </a:lnTo>
                <a:lnTo>
                  <a:pt x="324632" y="2892"/>
                </a:lnTo>
                <a:lnTo>
                  <a:pt x="279796" y="11336"/>
                </a:lnTo>
                <a:lnTo>
                  <a:pt x="237034" y="24985"/>
                </a:lnTo>
                <a:lnTo>
                  <a:pt x="196694" y="43491"/>
                </a:lnTo>
                <a:lnTo>
                  <a:pt x="159123" y="66505"/>
                </a:lnTo>
                <a:lnTo>
                  <a:pt x="124669" y="93681"/>
                </a:lnTo>
                <a:lnTo>
                  <a:pt x="93681" y="124669"/>
                </a:lnTo>
                <a:lnTo>
                  <a:pt x="66505" y="159123"/>
                </a:lnTo>
                <a:lnTo>
                  <a:pt x="43491" y="196694"/>
                </a:lnTo>
                <a:lnTo>
                  <a:pt x="24985" y="237035"/>
                </a:lnTo>
                <a:lnTo>
                  <a:pt x="11336" y="279797"/>
                </a:lnTo>
                <a:lnTo>
                  <a:pt x="2892" y="324633"/>
                </a:lnTo>
                <a:lnTo>
                  <a:pt x="0" y="371195"/>
                </a:lnTo>
                <a:lnTo>
                  <a:pt x="0" y="742391"/>
                </a:lnTo>
                <a:lnTo>
                  <a:pt x="3864883" y="742391"/>
                </a:lnTo>
                <a:lnTo>
                  <a:pt x="3911445" y="739499"/>
                </a:lnTo>
                <a:lnTo>
                  <a:pt x="3956281" y="731054"/>
                </a:lnTo>
                <a:lnTo>
                  <a:pt x="3999043" y="717405"/>
                </a:lnTo>
                <a:lnTo>
                  <a:pt x="4039383" y="698899"/>
                </a:lnTo>
                <a:lnTo>
                  <a:pt x="4076954" y="675885"/>
                </a:lnTo>
                <a:lnTo>
                  <a:pt x="4111408" y="648709"/>
                </a:lnTo>
                <a:lnTo>
                  <a:pt x="4142396" y="617720"/>
                </a:lnTo>
                <a:lnTo>
                  <a:pt x="4169571" y="583267"/>
                </a:lnTo>
                <a:lnTo>
                  <a:pt x="4192586" y="545696"/>
                </a:lnTo>
                <a:lnTo>
                  <a:pt x="4211091" y="505355"/>
                </a:lnTo>
                <a:lnTo>
                  <a:pt x="4224740" y="462593"/>
                </a:lnTo>
                <a:lnTo>
                  <a:pt x="4233185" y="417757"/>
                </a:lnTo>
                <a:lnTo>
                  <a:pt x="4236077" y="371195"/>
                </a:lnTo>
                <a:lnTo>
                  <a:pt x="4236077" y="0"/>
                </a:lnTo>
                <a:close/>
              </a:path>
            </a:pathLst>
          </a:custGeom>
          <a:solidFill>
            <a:srgbClr val="000000">
              <a:alpha val="529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54268" y="5167236"/>
            <a:ext cx="4236085" cy="742950"/>
          </a:xfrm>
          <a:custGeom>
            <a:avLst/>
            <a:gdLst/>
            <a:ahLst/>
            <a:cxnLst/>
            <a:rect l="l" t="t" r="r" b="b"/>
            <a:pathLst>
              <a:path w="4236084" h="742950">
                <a:moveTo>
                  <a:pt x="371194" y="0"/>
                </a:moveTo>
                <a:lnTo>
                  <a:pt x="4236077" y="0"/>
                </a:lnTo>
                <a:lnTo>
                  <a:pt x="4236077" y="371195"/>
                </a:lnTo>
                <a:lnTo>
                  <a:pt x="4233184" y="417756"/>
                </a:lnTo>
                <a:lnTo>
                  <a:pt x="4224740" y="462592"/>
                </a:lnTo>
                <a:lnTo>
                  <a:pt x="4211091" y="505355"/>
                </a:lnTo>
                <a:lnTo>
                  <a:pt x="4192585" y="545695"/>
                </a:lnTo>
                <a:lnTo>
                  <a:pt x="4169571" y="583266"/>
                </a:lnTo>
                <a:lnTo>
                  <a:pt x="4142396" y="617720"/>
                </a:lnTo>
                <a:lnTo>
                  <a:pt x="4111407" y="648708"/>
                </a:lnTo>
                <a:lnTo>
                  <a:pt x="4076954" y="675884"/>
                </a:lnTo>
                <a:lnTo>
                  <a:pt x="4039383" y="698898"/>
                </a:lnTo>
                <a:lnTo>
                  <a:pt x="3999042" y="717404"/>
                </a:lnTo>
                <a:lnTo>
                  <a:pt x="3956280" y="731053"/>
                </a:lnTo>
                <a:lnTo>
                  <a:pt x="3911444" y="739497"/>
                </a:lnTo>
                <a:lnTo>
                  <a:pt x="3864883" y="742390"/>
                </a:lnTo>
                <a:lnTo>
                  <a:pt x="0" y="742390"/>
                </a:lnTo>
                <a:lnTo>
                  <a:pt x="0" y="371195"/>
                </a:lnTo>
                <a:lnTo>
                  <a:pt x="2892" y="324633"/>
                </a:lnTo>
                <a:lnTo>
                  <a:pt x="11336" y="279797"/>
                </a:lnTo>
                <a:lnTo>
                  <a:pt x="24985" y="237034"/>
                </a:lnTo>
                <a:lnTo>
                  <a:pt x="43491" y="196694"/>
                </a:lnTo>
                <a:lnTo>
                  <a:pt x="66505" y="159123"/>
                </a:lnTo>
                <a:lnTo>
                  <a:pt x="93680" y="124669"/>
                </a:lnTo>
                <a:lnTo>
                  <a:pt x="124669" y="93681"/>
                </a:lnTo>
                <a:lnTo>
                  <a:pt x="159122" y="66505"/>
                </a:lnTo>
                <a:lnTo>
                  <a:pt x="196693" y="43491"/>
                </a:lnTo>
                <a:lnTo>
                  <a:pt x="237034" y="24985"/>
                </a:lnTo>
                <a:lnTo>
                  <a:pt x="279796" y="11336"/>
                </a:lnTo>
                <a:lnTo>
                  <a:pt x="324632" y="2892"/>
                </a:lnTo>
                <a:lnTo>
                  <a:pt x="37119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17246" y="3884676"/>
            <a:ext cx="3937635" cy="2656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5710" marR="94615" indent="1651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  <a:hlinkClick r:id="rId8"/>
              </a:rPr>
              <a:t>certification@inatt.com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 ISO 17021-1</a:t>
            </a:r>
            <a:r>
              <a:rPr dirty="0" sz="2000" spc="-7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Accredited</a:t>
            </a:r>
            <a:endParaRPr sz="2000">
              <a:latin typeface="Dubai"/>
              <a:cs typeface="Dubai"/>
            </a:endParaRPr>
          </a:p>
          <a:p>
            <a:pPr marL="1141095">
              <a:lnSpc>
                <a:spcPts val="3479"/>
              </a:lnSpc>
            </a:pPr>
            <a:r>
              <a:rPr dirty="0" sz="3200" b="1">
                <a:solidFill>
                  <a:srgbClr val="FFFFFF"/>
                </a:solidFill>
                <a:latin typeface="Dubai"/>
                <a:cs typeface="Dubai"/>
              </a:rPr>
              <a:t>CE</a:t>
            </a:r>
            <a:r>
              <a:rPr dirty="0" sz="3200" spc="-80" b="1">
                <a:solidFill>
                  <a:srgbClr val="FFFFFF"/>
                </a:solidFill>
                <a:latin typeface="Dubai"/>
                <a:cs typeface="Dubai"/>
              </a:rPr>
              <a:t>R</a:t>
            </a:r>
            <a:r>
              <a:rPr dirty="0" sz="3200" b="1">
                <a:solidFill>
                  <a:srgbClr val="FFFFFF"/>
                </a:solidFill>
                <a:latin typeface="Dubai"/>
                <a:cs typeface="Dubai"/>
              </a:rPr>
              <a:t>TIFIC</a:t>
            </a:r>
            <a:r>
              <a:rPr dirty="0" sz="3200" spc="-295" b="1">
                <a:solidFill>
                  <a:srgbClr val="FFFFFF"/>
                </a:solidFill>
                <a:latin typeface="Dubai"/>
                <a:cs typeface="Dubai"/>
              </a:rPr>
              <a:t>A</a:t>
            </a:r>
            <a:r>
              <a:rPr dirty="0" sz="3200" b="1">
                <a:solidFill>
                  <a:srgbClr val="FFFFFF"/>
                </a:solidFill>
                <a:latin typeface="Dubai"/>
                <a:cs typeface="Dubai"/>
              </a:rPr>
              <a:t>TION</a:t>
            </a:r>
            <a:endParaRPr sz="32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815"/>
              </a:spcBef>
            </a:pPr>
            <a:r>
              <a:rPr dirty="0" sz="2400" spc="-25" b="1">
                <a:solidFill>
                  <a:srgbClr val="FFFFFF"/>
                </a:solidFill>
                <a:latin typeface="Dubai"/>
                <a:cs typeface="Dubai"/>
              </a:rPr>
              <a:t>CERTIFICATION</a:t>
            </a:r>
            <a:r>
              <a:rPr dirty="0" sz="2400" spc="-1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Dubai"/>
                <a:cs typeface="Dubai"/>
              </a:rPr>
              <a:t>PROGRAMS</a:t>
            </a:r>
            <a:endParaRPr sz="24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127254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47759" y="155447"/>
            <a:ext cx="3349752" cy="3944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75678" y="285495"/>
            <a:ext cx="3092004" cy="36855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544604" y="15664440"/>
            <a:ext cx="550545" cy="4387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570"/>
              </a:spcBef>
            </a:pPr>
            <a:r>
              <a:rPr dirty="0" sz="1800">
                <a:latin typeface="Dubai"/>
                <a:cs typeface="Dubai"/>
              </a:rPr>
              <a:t>1/2</a:t>
            </a:r>
            <a:endParaRPr sz="1800">
              <a:latin typeface="Dubai"/>
              <a:cs typeface="Duba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21" y="15437127"/>
            <a:ext cx="11446510" cy="761365"/>
          </a:xfrm>
          <a:custGeom>
            <a:avLst/>
            <a:gdLst/>
            <a:ahLst/>
            <a:cxnLst/>
            <a:rect l="l" t="t" r="r" b="b"/>
            <a:pathLst>
              <a:path w="11446510" h="761365">
                <a:moveTo>
                  <a:pt x="11446404" y="0"/>
                </a:moveTo>
                <a:lnTo>
                  <a:pt x="126794" y="0"/>
                </a:lnTo>
                <a:lnTo>
                  <a:pt x="77440" y="9964"/>
                </a:lnTo>
                <a:lnTo>
                  <a:pt x="37137" y="37137"/>
                </a:lnTo>
                <a:lnTo>
                  <a:pt x="9964" y="77440"/>
                </a:lnTo>
                <a:lnTo>
                  <a:pt x="0" y="126794"/>
                </a:lnTo>
                <a:lnTo>
                  <a:pt x="0" y="760781"/>
                </a:lnTo>
                <a:lnTo>
                  <a:pt x="11319610" y="760781"/>
                </a:lnTo>
                <a:lnTo>
                  <a:pt x="11368964" y="750817"/>
                </a:lnTo>
                <a:lnTo>
                  <a:pt x="11409267" y="723644"/>
                </a:lnTo>
                <a:lnTo>
                  <a:pt x="11436440" y="683341"/>
                </a:lnTo>
                <a:lnTo>
                  <a:pt x="11446404" y="633987"/>
                </a:lnTo>
                <a:lnTo>
                  <a:pt x="11446404" y="0"/>
                </a:lnTo>
                <a:close/>
              </a:path>
            </a:pathLst>
          </a:custGeom>
          <a:solidFill>
            <a:srgbClr val="000000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863054" y="15473680"/>
            <a:ext cx="6432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10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BAHRAIN</a:t>
            </a:r>
            <a:endParaRPr sz="700">
              <a:latin typeface="Dubai"/>
              <a:cs typeface="Duba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4605" y="15574263"/>
            <a:ext cx="12388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Corporate Europe Co.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W.L.L</a:t>
            </a:r>
            <a:endParaRPr sz="700">
              <a:latin typeface="Dubai"/>
              <a:cs typeface="Duba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99518" y="15677895"/>
            <a:ext cx="13696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Office 1309, Sitra Mall, Bldg No.</a:t>
            </a:r>
            <a:r>
              <a:rPr dirty="0" sz="700" spc="-2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574,</a:t>
            </a:r>
            <a:endParaRPr sz="700">
              <a:latin typeface="Dubai"/>
              <a:cs typeface="Duba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4318" y="15790671"/>
            <a:ext cx="7391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Road 31, Block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611.</a:t>
            </a:r>
            <a:endParaRPr sz="700">
              <a:latin typeface="Dubai"/>
              <a:cs typeface="Duba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97943" y="15882112"/>
            <a:ext cx="115316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590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Kingdom of Bahrain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info@inatcorporateeurope.com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0926" y="15476728"/>
            <a:ext cx="6642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9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ENGLAND</a:t>
            </a:r>
            <a:endParaRPr sz="700">
              <a:latin typeface="Dubai"/>
              <a:cs typeface="Duba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17602" y="15577312"/>
            <a:ext cx="102996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UK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Multinational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LTD</a:t>
            </a:r>
            <a:endParaRPr sz="700">
              <a:latin typeface="Dubai"/>
              <a:cs typeface="Duba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7751" y="15680943"/>
            <a:ext cx="669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46 Cameron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Road</a:t>
            </a:r>
            <a:endParaRPr sz="700">
              <a:latin typeface="Dubai"/>
              <a:cs typeface="Duba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7777" y="15793719"/>
            <a:ext cx="7702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Ilford,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Essex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IG3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8LF</a:t>
            </a:r>
            <a:endParaRPr sz="700">
              <a:latin typeface="Dubai"/>
              <a:cs typeface="Duba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73152" y="15891256"/>
            <a:ext cx="1120140" cy="25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2255">
              <a:lnSpc>
                <a:spcPct val="1057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United Kingdom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2"/>
              </a:rPr>
              <a:t>info@inatukmultinational.com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17739" y="15491967"/>
            <a:ext cx="6610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5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PAKISTAN</a:t>
            </a:r>
            <a:endParaRPr sz="700">
              <a:latin typeface="Dubai"/>
              <a:cs typeface="Duba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37513" y="15592552"/>
            <a:ext cx="1220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International Agent Pvt.</a:t>
            </a:r>
            <a:r>
              <a:rPr dirty="0" sz="700" spc="-3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ltd</a:t>
            </a:r>
            <a:endParaRPr sz="700">
              <a:latin typeface="Dubai"/>
              <a:cs typeface="Duba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11389" y="15693136"/>
            <a:ext cx="67246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283 Zeenat</a:t>
            </a:r>
            <a:r>
              <a:rPr dirty="0" sz="700" spc="-6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Block,</a:t>
            </a:r>
            <a:endParaRPr sz="700">
              <a:latin typeface="Dubai"/>
              <a:cs typeface="Duba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59751" y="15808960"/>
            <a:ext cx="97599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Alama Iqbal Town,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Lahore,</a:t>
            </a:r>
            <a:endParaRPr sz="700">
              <a:latin typeface="Dubai"/>
              <a:cs typeface="Duba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33589" y="15900400"/>
            <a:ext cx="102870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155" marR="5080" indent="-8509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Islamic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Republic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 Pakistan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info@inatpakistan.com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36783" y="15479776"/>
            <a:ext cx="6273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10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EMIRATE</a:t>
            </a:r>
            <a:endParaRPr sz="700">
              <a:latin typeface="Dubai"/>
              <a:cs typeface="Duba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97844" y="15580360"/>
            <a:ext cx="9048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Business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Tower, Floor</a:t>
            </a:r>
            <a:r>
              <a:rPr dirty="0" sz="700" spc="-6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8,</a:t>
            </a:r>
            <a:endParaRPr sz="700">
              <a:latin typeface="Dubai"/>
              <a:cs typeface="Duba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23270" y="15683991"/>
            <a:ext cx="4749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Office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#</a:t>
            </a:r>
            <a:r>
              <a:rPr dirty="0" sz="700" spc="-8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811</a:t>
            </a:r>
            <a:endParaRPr sz="700">
              <a:latin typeface="Dubai"/>
              <a:cs typeface="Duba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66107" y="15796767"/>
            <a:ext cx="76771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Business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Bay,</a:t>
            </a:r>
            <a:r>
              <a:rPr dirty="0" sz="700" spc="-5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Dubai,</a:t>
            </a:r>
            <a:endParaRPr sz="700">
              <a:latin typeface="Dubai"/>
              <a:cs typeface="Duba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16894" y="15888208"/>
            <a:ext cx="86741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209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United Arab Emirates 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in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fo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@in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at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e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m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i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rat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s.</a:t>
            </a:r>
            <a:r>
              <a:rPr dirty="0" sz="700" spc="-10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c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o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m</a:t>
            </a:r>
            <a:endParaRPr sz="700">
              <a:latin typeface="Dubai"/>
              <a:cs typeface="Duba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3041" y="15491967"/>
            <a:ext cx="83311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 SAUDI</a:t>
            </a:r>
            <a:r>
              <a:rPr dirty="0" sz="700" spc="-4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ARABIA</a:t>
            </a:r>
            <a:endParaRPr sz="700">
              <a:latin typeface="Dubai"/>
              <a:cs typeface="Duba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9191" y="15592552"/>
            <a:ext cx="14801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International Agent</a:t>
            </a:r>
            <a:r>
              <a:rPr dirty="0" sz="700" spc="-1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Establishment</a:t>
            </a:r>
            <a:endParaRPr sz="700">
              <a:latin typeface="Dubai"/>
              <a:cs typeface="Duba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4128" y="15693136"/>
            <a:ext cx="12103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PO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Box 30060, Al Khobar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31952</a:t>
            </a:r>
            <a:endParaRPr sz="700">
              <a:latin typeface="Dubai"/>
              <a:cs typeface="Duba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703" y="15808960"/>
            <a:ext cx="65214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Eastern</a:t>
            </a:r>
            <a:r>
              <a:rPr dirty="0" sz="700" spc="-4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Province,</a:t>
            </a:r>
            <a:endParaRPr sz="700">
              <a:latin typeface="Dubai"/>
              <a:cs typeface="Duba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7765" y="15900400"/>
            <a:ext cx="92329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0" marR="5080" indent="-15875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Kingdom of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Saudi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Arabia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5"/>
              </a:rPr>
              <a:t>info@inatt.com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13026" y="15495015"/>
            <a:ext cx="7461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4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PHILIPPINES</a:t>
            </a:r>
            <a:endParaRPr sz="700">
              <a:latin typeface="Dubai"/>
              <a:cs typeface="Duba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48762" y="15595600"/>
            <a:ext cx="87439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Hanayap</a:t>
            </a:r>
            <a:r>
              <a:rPr dirty="0" sz="700" spc="-5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Services</a:t>
            </a:r>
            <a:endParaRPr sz="700">
              <a:latin typeface="Dubai"/>
              <a:cs typeface="Duba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11449" y="15699232"/>
            <a:ext cx="5486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Blk 30.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Lot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16,</a:t>
            </a:r>
            <a:endParaRPr sz="700">
              <a:latin typeface="Dubai"/>
              <a:cs typeface="Duba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08238" y="15812008"/>
            <a:ext cx="11569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Magdalene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Ville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2, Bacolod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City</a:t>
            </a:r>
            <a:endParaRPr sz="700">
              <a:latin typeface="Dubai"/>
              <a:cs typeface="Duba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24126" y="15909543"/>
            <a:ext cx="924560" cy="25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825">
              <a:lnSpc>
                <a:spcPct val="1057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Philippines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6"/>
              </a:rPr>
              <a:t>info@inatpacificasia.com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337706" y="15482823"/>
            <a:ext cx="8540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4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NETHERLANDS</a:t>
            </a:r>
            <a:endParaRPr sz="700">
              <a:latin typeface="Dubai"/>
              <a:cs typeface="Duba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219406" y="15583408"/>
            <a:ext cx="10896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Overseas Company</a:t>
            </a:r>
            <a:r>
              <a:rPr dirty="0" sz="700" spc="-5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B.V.</a:t>
            </a:r>
            <a:endParaRPr sz="700">
              <a:latin typeface="Dubai"/>
              <a:cs typeface="Duba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57518" y="15687039"/>
            <a:ext cx="8134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Gustav Mahlerplein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2,</a:t>
            </a:r>
            <a:endParaRPr sz="700">
              <a:latin typeface="Dubai"/>
              <a:cs typeface="Duba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351994" y="15799815"/>
            <a:ext cx="8261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1082 MA,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Amsterdam</a:t>
            </a:r>
            <a:endParaRPr sz="700">
              <a:latin typeface="Dubai"/>
              <a:cs typeface="Duba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69431" y="15891256"/>
            <a:ext cx="119126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0035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The Netherlands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7"/>
              </a:rPr>
              <a:t>info@inatoverseascompany.com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6809" y="14865170"/>
            <a:ext cx="449264" cy="4492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980747" y="14888013"/>
            <a:ext cx="449266" cy="4492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617903" y="14887809"/>
            <a:ext cx="449265" cy="4492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261455" y="14879262"/>
            <a:ext cx="449265" cy="4492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929450" y="14884776"/>
            <a:ext cx="449265" cy="4492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556777" y="14886418"/>
            <a:ext cx="449265" cy="44926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322582" y="14888015"/>
            <a:ext cx="449265" cy="4492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527663" y="11999403"/>
            <a:ext cx="2664336" cy="27999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942296" y="14201943"/>
            <a:ext cx="2007870" cy="506730"/>
          </a:xfrm>
          <a:custGeom>
            <a:avLst/>
            <a:gdLst/>
            <a:ahLst/>
            <a:cxnLst/>
            <a:rect l="l" t="t" r="r" b="b"/>
            <a:pathLst>
              <a:path w="2007870" h="506730">
                <a:moveTo>
                  <a:pt x="1923251" y="0"/>
                </a:moveTo>
                <a:lnTo>
                  <a:pt x="84364" y="0"/>
                </a:lnTo>
                <a:lnTo>
                  <a:pt x="51526" y="6629"/>
                </a:lnTo>
                <a:lnTo>
                  <a:pt x="24709" y="24709"/>
                </a:lnTo>
                <a:lnTo>
                  <a:pt x="6629" y="51526"/>
                </a:lnTo>
                <a:lnTo>
                  <a:pt x="0" y="84364"/>
                </a:lnTo>
                <a:lnTo>
                  <a:pt x="0" y="421813"/>
                </a:lnTo>
                <a:lnTo>
                  <a:pt x="6629" y="454652"/>
                </a:lnTo>
                <a:lnTo>
                  <a:pt x="24709" y="481469"/>
                </a:lnTo>
                <a:lnTo>
                  <a:pt x="51526" y="499549"/>
                </a:lnTo>
                <a:lnTo>
                  <a:pt x="84364" y="506178"/>
                </a:lnTo>
                <a:lnTo>
                  <a:pt x="1923251" y="506178"/>
                </a:lnTo>
                <a:lnTo>
                  <a:pt x="1956089" y="499549"/>
                </a:lnTo>
                <a:lnTo>
                  <a:pt x="1982905" y="481469"/>
                </a:lnTo>
                <a:lnTo>
                  <a:pt x="2000984" y="454652"/>
                </a:lnTo>
                <a:lnTo>
                  <a:pt x="2007614" y="421813"/>
                </a:lnTo>
                <a:lnTo>
                  <a:pt x="2007614" y="84364"/>
                </a:lnTo>
                <a:lnTo>
                  <a:pt x="2000984" y="51526"/>
                </a:lnTo>
                <a:lnTo>
                  <a:pt x="1982905" y="24709"/>
                </a:lnTo>
                <a:lnTo>
                  <a:pt x="1956089" y="6629"/>
                </a:lnTo>
                <a:lnTo>
                  <a:pt x="1923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9943413" y="14181835"/>
            <a:ext cx="1969135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solidFill>
                  <a:srgbClr val="FFFFFF"/>
                </a:solidFill>
                <a:latin typeface="Dubai"/>
                <a:cs typeface="Dubai"/>
              </a:rPr>
              <a:t>INAT </a:t>
            </a:r>
            <a:r>
              <a:rPr dirty="0" sz="1200" spc="-5" b="1">
                <a:solidFill>
                  <a:srgbClr val="FFFFFF"/>
                </a:solidFill>
                <a:latin typeface="Dubai"/>
                <a:cs typeface="Dubai"/>
              </a:rPr>
              <a:t>GROUP </a:t>
            </a:r>
            <a:r>
              <a:rPr dirty="0" sz="1200" b="1">
                <a:solidFill>
                  <a:srgbClr val="FFFFFF"/>
                </a:solidFill>
                <a:latin typeface="Dubai"/>
                <a:cs typeface="Dubai"/>
              </a:rPr>
              <a:t>OF</a:t>
            </a:r>
            <a:r>
              <a:rPr dirty="0" sz="1200" spc="-3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Dubai"/>
                <a:cs typeface="Dubai"/>
              </a:rPr>
              <a:t>COMPANIES</a:t>
            </a:r>
            <a:endParaRPr sz="1200">
              <a:latin typeface="Dubai"/>
              <a:cs typeface="Dubai"/>
            </a:endParaRPr>
          </a:p>
          <a:p>
            <a:pPr algn="ctr" marL="12700" marR="5080">
              <a:lnSpc>
                <a:spcPts val="1300"/>
              </a:lnSpc>
              <a:spcBef>
                <a:spcPts val="65"/>
              </a:spcBef>
            </a:pPr>
            <a:r>
              <a:rPr dirty="0" sz="1100" spc="-5" b="1">
                <a:solidFill>
                  <a:srgbClr val="FFFFFF"/>
                </a:solidFill>
                <a:latin typeface="Dubai"/>
                <a:cs typeface="Dubai"/>
                <a:hlinkClick r:id="rId26"/>
              </a:rPr>
              <a:t>www.inatgroupofcompanies.com </a:t>
            </a:r>
            <a:r>
              <a:rPr dirty="0" sz="1100" spc="-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Dubai"/>
                <a:cs typeface="Dubai"/>
              </a:rPr>
              <a:t>Since</a:t>
            </a:r>
            <a:r>
              <a:rPr dirty="0" sz="1100" spc="-1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Dubai"/>
                <a:cs typeface="Dubai"/>
              </a:rPr>
              <a:t>1974</a:t>
            </a:r>
            <a:endParaRPr sz="11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21926" y="15706396"/>
            <a:ext cx="550545" cy="43878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550"/>
              </a:spcBef>
            </a:pPr>
            <a:r>
              <a:rPr dirty="0" sz="1800">
                <a:latin typeface="Dubai"/>
                <a:cs typeface="Dubai"/>
              </a:rPr>
              <a:t>2/2</a:t>
            </a:r>
            <a:endParaRPr sz="1800">
              <a:latin typeface="Dubai"/>
              <a:cs typeface="Duba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921" y="6768575"/>
            <a:ext cx="11898630" cy="630555"/>
          </a:xfrm>
          <a:custGeom>
            <a:avLst/>
            <a:gdLst/>
            <a:ahLst/>
            <a:cxnLst/>
            <a:rect l="l" t="t" r="r" b="b"/>
            <a:pathLst>
              <a:path w="11898630" h="630554">
                <a:moveTo>
                  <a:pt x="314999" y="0"/>
                </a:moveTo>
                <a:lnTo>
                  <a:pt x="11898346" y="0"/>
                </a:lnTo>
                <a:lnTo>
                  <a:pt x="11898346" y="315001"/>
                </a:lnTo>
                <a:lnTo>
                  <a:pt x="11894930" y="361549"/>
                </a:lnTo>
                <a:lnTo>
                  <a:pt x="11885009" y="405977"/>
                </a:lnTo>
                <a:lnTo>
                  <a:pt x="11869069" y="447797"/>
                </a:lnTo>
                <a:lnTo>
                  <a:pt x="11847597" y="486522"/>
                </a:lnTo>
                <a:lnTo>
                  <a:pt x="11821082" y="521664"/>
                </a:lnTo>
                <a:lnTo>
                  <a:pt x="11790009" y="552737"/>
                </a:lnTo>
                <a:lnTo>
                  <a:pt x="11754867" y="579253"/>
                </a:lnTo>
                <a:lnTo>
                  <a:pt x="11716142" y="600725"/>
                </a:lnTo>
                <a:lnTo>
                  <a:pt x="11674322" y="616665"/>
                </a:lnTo>
                <a:lnTo>
                  <a:pt x="11629895" y="626586"/>
                </a:lnTo>
                <a:lnTo>
                  <a:pt x="11583347" y="630002"/>
                </a:lnTo>
                <a:lnTo>
                  <a:pt x="0" y="630002"/>
                </a:lnTo>
                <a:lnTo>
                  <a:pt x="0" y="315001"/>
                </a:lnTo>
                <a:lnTo>
                  <a:pt x="3415" y="268452"/>
                </a:lnTo>
                <a:lnTo>
                  <a:pt x="13336" y="224024"/>
                </a:lnTo>
                <a:lnTo>
                  <a:pt x="29276" y="182204"/>
                </a:lnTo>
                <a:lnTo>
                  <a:pt x="50748" y="143479"/>
                </a:lnTo>
                <a:lnTo>
                  <a:pt x="77263" y="108337"/>
                </a:lnTo>
                <a:lnTo>
                  <a:pt x="108336" y="77264"/>
                </a:lnTo>
                <a:lnTo>
                  <a:pt x="143478" y="50748"/>
                </a:lnTo>
                <a:lnTo>
                  <a:pt x="182203" y="29276"/>
                </a:lnTo>
                <a:lnTo>
                  <a:pt x="224023" y="13336"/>
                </a:lnTo>
                <a:lnTo>
                  <a:pt x="268450" y="3415"/>
                </a:lnTo>
                <a:lnTo>
                  <a:pt x="31499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8662" y="210819"/>
            <a:ext cx="11673840" cy="13902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dirty="0" sz="2800" spc="-30" b="1">
                <a:latin typeface="Dubai"/>
                <a:cs typeface="Dubai"/>
              </a:rPr>
              <a:t>CERTIFICATION</a:t>
            </a:r>
            <a:r>
              <a:rPr dirty="0" sz="2800" spc="-10" b="1">
                <a:latin typeface="Dubai"/>
                <a:cs typeface="Dubai"/>
              </a:rPr>
              <a:t> </a:t>
            </a:r>
            <a:r>
              <a:rPr dirty="0" sz="2800" spc="-5" b="1">
                <a:latin typeface="Dubai"/>
                <a:cs typeface="Dubai"/>
              </a:rPr>
              <a:t>PROGRAM</a:t>
            </a:r>
            <a:endParaRPr sz="2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345"/>
              </a:spcBef>
            </a:pPr>
            <a:r>
              <a:rPr dirty="0" sz="2400" spc="-60" b="1">
                <a:latin typeface="Dubai"/>
                <a:cs typeface="Dubai"/>
              </a:rPr>
              <a:t>INAT </a:t>
            </a:r>
            <a:r>
              <a:rPr dirty="0" sz="2400" spc="-15" b="1">
                <a:latin typeface="Dubai"/>
                <a:cs typeface="Dubai"/>
              </a:rPr>
              <a:t>Group provides </a:t>
            </a:r>
            <a:r>
              <a:rPr dirty="0" sz="2400" spc="-10" b="1">
                <a:latin typeface="Dubai"/>
                <a:cs typeface="Dubai"/>
              </a:rPr>
              <a:t>Certification</a:t>
            </a:r>
            <a:r>
              <a:rPr dirty="0" sz="2400" spc="80" b="1">
                <a:latin typeface="Dubai"/>
                <a:cs typeface="Dubai"/>
              </a:rPr>
              <a:t> </a:t>
            </a:r>
            <a:r>
              <a:rPr dirty="0" sz="2400" spc="-20" b="1">
                <a:latin typeface="Dubai"/>
                <a:cs typeface="Dubai"/>
              </a:rPr>
              <a:t>program.</a:t>
            </a:r>
            <a:endParaRPr sz="2400">
              <a:latin typeface="Dubai"/>
              <a:cs typeface="Dubai"/>
            </a:endParaRPr>
          </a:p>
          <a:p>
            <a:pPr marL="12700" marR="80010">
              <a:lnSpc>
                <a:spcPct val="98800"/>
              </a:lnSpc>
              <a:spcBef>
                <a:spcPts val="2960"/>
              </a:spcBef>
            </a:pPr>
            <a:r>
              <a:rPr dirty="0" sz="2400" spc="-5" b="1">
                <a:latin typeface="Dubai"/>
                <a:cs typeface="Dubai"/>
              </a:rPr>
              <a:t>Its main </a:t>
            </a:r>
            <a:r>
              <a:rPr dirty="0" sz="2400" spc="-15" b="1">
                <a:latin typeface="Dubai"/>
                <a:cs typeface="Dubai"/>
              </a:rPr>
              <a:t>operation </a:t>
            </a:r>
            <a:r>
              <a:rPr dirty="0" sz="2400" spc="-5" b="1">
                <a:latin typeface="Dubai"/>
                <a:cs typeface="Dubai"/>
              </a:rPr>
              <a:t>subject is </a:t>
            </a:r>
            <a:r>
              <a:rPr dirty="0" sz="2400" spc="-10" b="1">
                <a:latin typeface="Dubai"/>
                <a:cs typeface="Dubai"/>
              </a:rPr>
              <a:t>certification </a:t>
            </a:r>
            <a:r>
              <a:rPr dirty="0" sz="2400" spc="-5" b="1">
                <a:latin typeface="Dubai"/>
                <a:cs typeface="Dubai"/>
              </a:rPr>
              <a:t>of </a:t>
            </a:r>
            <a:r>
              <a:rPr dirty="0" sz="2400" spc="-10" b="1">
                <a:latin typeface="Dubai"/>
                <a:cs typeface="Dubai"/>
              </a:rPr>
              <a:t>management systems </a:t>
            </a:r>
            <a:r>
              <a:rPr dirty="0" sz="2400" spc="-15" b="1">
                <a:latin typeface="Dubai"/>
                <a:cs typeface="Dubai"/>
              </a:rPr>
              <a:t>(quality, </a:t>
            </a:r>
            <a:r>
              <a:rPr dirty="0" sz="2400" spc="-10" b="1">
                <a:latin typeface="Dubai"/>
                <a:cs typeface="Dubai"/>
              </a:rPr>
              <a:t>environment,  occupational </a:t>
            </a:r>
            <a:r>
              <a:rPr dirty="0" sz="2400" spc="-5" b="1">
                <a:latin typeface="Dubai"/>
                <a:cs typeface="Dubai"/>
              </a:rPr>
              <a:t>health and </a:t>
            </a:r>
            <a:r>
              <a:rPr dirty="0" sz="2400" spc="-15" b="1">
                <a:latin typeface="Dubai"/>
                <a:cs typeface="Dubai"/>
              </a:rPr>
              <a:t>safety protection, </a:t>
            </a:r>
            <a:r>
              <a:rPr dirty="0" sz="2400" spc="-10" b="1">
                <a:latin typeface="Dubai"/>
                <a:cs typeface="Dubai"/>
              </a:rPr>
              <a:t>information </a:t>
            </a:r>
            <a:r>
              <a:rPr dirty="0" sz="2400" spc="-15" b="1">
                <a:latin typeface="Dubai"/>
                <a:cs typeface="Dubai"/>
              </a:rPr>
              <a:t>security, food </a:t>
            </a:r>
            <a:r>
              <a:rPr dirty="0" sz="2400" spc="-25" b="1">
                <a:latin typeface="Dubai"/>
                <a:cs typeface="Dubai"/>
              </a:rPr>
              <a:t>safety, </a:t>
            </a:r>
            <a:r>
              <a:rPr dirty="0" sz="2400" spc="-30" b="1">
                <a:latin typeface="Dubai"/>
                <a:cs typeface="Dubai"/>
              </a:rPr>
              <a:t>supplier, </a:t>
            </a:r>
            <a:r>
              <a:rPr dirty="0" sz="2400" spc="-5" b="1">
                <a:latin typeface="Dubai"/>
                <a:cs typeface="Dubai"/>
              </a:rPr>
              <a:t>etc.)  and </a:t>
            </a:r>
            <a:r>
              <a:rPr dirty="0" sz="2400" spc="-15" b="1">
                <a:latin typeface="Dubai"/>
                <a:cs typeface="Dubai"/>
              </a:rPr>
              <a:t>provision </a:t>
            </a:r>
            <a:r>
              <a:rPr dirty="0" sz="2400" spc="-5" b="1">
                <a:latin typeface="Dubai"/>
                <a:cs typeface="Dubai"/>
              </a:rPr>
              <a:t>of other</a:t>
            </a:r>
            <a:r>
              <a:rPr dirty="0" sz="2400" b="1">
                <a:latin typeface="Dubai"/>
                <a:cs typeface="Dubai"/>
              </a:rPr>
              <a:t> </a:t>
            </a:r>
            <a:r>
              <a:rPr dirty="0" sz="2400" spc="-5" b="1">
                <a:latin typeface="Dubai"/>
                <a:cs typeface="Dubai"/>
              </a:rPr>
              <a:t>services.</a:t>
            </a:r>
            <a:endParaRPr sz="24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930"/>
              </a:spcBef>
            </a:pPr>
            <a:r>
              <a:rPr dirty="0" sz="2400">
                <a:latin typeface="Dubai"/>
                <a:cs typeface="Dubai"/>
              </a:rPr>
              <a:t>Our </a:t>
            </a:r>
            <a:r>
              <a:rPr dirty="0" sz="2400" spc="-10">
                <a:latin typeface="Dubai"/>
                <a:cs typeface="Dubai"/>
              </a:rPr>
              <a:t>certification </a:t>
            </a:r>
            <a:r>
              <a:rPr dirty="0" sz="2400" spc="-5">
                <a:latin typeface="Dubai"/>
                <a:cs typeface="Dubai"/>
              </a:rPr>
              <a:t>scope includes: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5">
                <a:latin typeface="Dubai"/>
                <a:cs typeface="Dubai"/>
              </a:rPr>
              <a:t>ISO </a:t>
            </a:r>
            <a:r>
              <a:rPr dirty="0" sz="2400">
                <a:latin typeface="Dubai"/>
                <a:cs typeface="Dubai"/>
              </a:rPr>
              <a:t>9001:2015 </a:t>
            </a:r>
            <a:r>
              <a:rPr dirty="0" sz="2400" spc="-5">
                <a:latin typeface="Dubai"/>
                <a:cs typeface="Dubai"/>
              </a:rPr>
              <a:t>Quality Management </a:t>
            </a:r>
            <a:r>
              <a:rPr dirty="0" sz="2400" spc="-10">
                <a:latin typeface="Dubai"/>
                <a:cs typeface="Dubai"/>
              </a:rPr>
              <a:t>system </a:t>
            </a:r>
            <a:r>
              <a:rPr dirty="0" sz="2400" spc="-5">
                <a:latin typeface="Dubai"/>
                <a:cs typeface="Dubai"/>
              </a:rPr>
              <a:t>(QMS)</a:t>
            </a:r>
            <a:r>
              <a:rPr dirty="0" sz="2400" spc="20">
                <a:latin typeface="Dubai"/>
                <a:cs typeface="Dubai"/>
              </a:rPr>
              <a:t> </a:t>
            </a:r>
            <a:r>
              <a:rPr dirty="0" sz="2400" spc="-5">
                <a:latin typeface="Dubai"/>
                <a:cs typeface="Dubai"/>
              </a:rPr>
              <a:t>Certification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ts val="2845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5">
                <a:latin typeface="Dubai"/>
                <a:cs typeface="Dubai"/>
              </a:rPr>
              <a:t>ISO </a:t>
            </a:r>
            <a:r>
              <a:rPr dirty="0" sz="2400">
                <a:latin typeface="Dubai"/>
                <a:cs typeface="Dubai"/>
              </a:rPr>
              <a:t>14001:2015 </a:t>
            </a:r>
            <a:r>
              <a:rPr dirty="0" sz="2400" spc="-15">
                <a:latin typeface="Dubai"/>
                <a:cs typeface="Dubai"/>
              </a:rPr>
              <a:t>Environment </a:t>
            </a:r>
            <a:r>
              <a:rPr dirty="0" sz="2400" spc="-5">
                <a:latin typeface="Dubai"/>
                <a:cs typeface="Dubai"/>
              </a:rPr>
              <a:t>Management </a:t>
            </a:r>
            <a:r>
              <a:rPr dirty="0" sz="2400" spc="-20">
                <a:latin typeface="Dubai"/>
                <a:cs typeface="Dubai"/>
              </a:rPr>
              <a:t>System </a:t>
            </a:r>
            <a:r>
              <a:rPr dirty="0" sz="2400" spc="-5">
                <a:latin typeface="Dubai"/>
                <a:cs typeface="Dubai"/>
              </a:rPr>
              <a:t>(EMS)</a:t>
            </a:r>
            <a:r>
              <a:rPr dirty="0" sz="2400" spc="45">
                <a:latin typeface="Dubai"/>
                <a:cs typeface="Dubai"/>
              </a:rPr>
              <a:t> </a:t>
            </a:r>
            <a:r>
              <a:rPr dirty="0" sz="2400" spc="-5">
                <a:latin typeface="Dubai"/>
                <a:cs typeface="Dubai"/>
              </a:rPr>
              <a:t>Certification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ts val="2845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5">
                <a:latin typeface="Dubai"/>
                <a:cs typeface="Dubai"/>
              </a:rPr>
              <a:t>ISO </a:t>
            </a:r>
            <a:r>
              <a:rPr dirty="0" sz="2400">
                <a:latin typeface="Dubai"/>
                <a:cs typeface="Dubai"/>
              </a:rPr>
              <a:t>4500:2018 </a:t>
            </a:r>
            <a:r>
              <a:rPr dirty="0" sz="2400" spc="-5">
                <a:latin typeface="Dubai"/>
                <a:cs typeface="Dubai"/>
              </a:rPr>
              <a:t>Occupational </a:t>
            </a:r>
            <a:r>
              <a:rPr dirty="0" sz="2400">
                <a:latin typeface="Dubai"/>
                <a:cs typeface="Dubai"/>
              </a:rPr>
              <a:t>Health and </a:t>
            </a:r>
            <a:r>
              <a:rPr dirty="0" sz="2400" spc="-15">
                <a:latin typeface="Dubai"/>
                <a:cs typeface="Dubai"/>
              </a:rPr>
              <a:t>Safety </a:t>
            </a:r>
            <a:r>
              <a:rPr dirty="0" sz="2400" spc="-5">
                <a:latin typeface="Dubai"/>
                <a:cs typeface="Dubai"/>
              </a:rPr>
              <a:t>Management </a:t>
            </a:r>
            <a:r>
              <a:rPr dirty="0" sz="2400" spc="-20">
                <a:latin typeface="Dubai"/>
                <a:cs typeface="Dubai"/>
              </a:rPr>
              <a:t>Systems</a:t>
            </a:r>
            <a:r>
              <a:rPr dirty="0" sz="2400">
                <a:latin typeface="Dubai"/>
                <a:cs typeface="Dubai"/>
              </a:rPr>
              <a:t> </a:t>
            </a:r>
            <a:r>
              <a:rPr dirty="0" sz="2400" spc="-5">
                <a:latin typeface="Dubai"/>
                <a:cs typeface="Dubai"/>
              </a:rPr>
              <a:t>Certification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5">
                <a:latin typeface="Dubai"/>
                <a:cs typeface="Dubai"/>
              </a:rPr>
              <a:t>ISO </a:t>
            </a:r>
            <a:r>
              <a:rPr dirty="0" sz="2400">
                <a:latin typeface="Dubai"/>
                <a:cs typeface="Dubai"/>
              </a:rPr>
              <a:t>22000: 2018 </a:t>
            </a:r>
            <a:r>
              <a:rPr dirty="0" sz="2400" spc="-25">
                <a:latin typeface="Dubai"/>
                <a:cs typeface="Dubai"/>
              </a:rPr>
              <a:t>Food </a:t>
            </a:r>
            <a:r>
              <a:rPr dirty="0" sz="2400" spc="-15">
                <a:latin typeface="Dubai"/>
                <a:cs typeface="Dubai"/>
              </a:rPr>
              <a:t>Safety </a:t>
            </a:r>
            <a:r>
              <a:rPr dirty="0" sz="2400" spc="-5">
                <a:latin typeface="Dubai"/>
                <a:cs typeface="Dubai"/>
              </a:rPr>
              <a:t>Management </a:t>
            </a:r>
            <a:r>
              <a:rPr dirty="0" sz="2400" spc="-20">
                <a:latin typeface="Dubai"/>
                <a:cs typeface="Dubai"/>
              </a:rPr>
              <a:t>Systems</a:t>
            </a:r>
            <a:r>
              <a:rPr dirty="0" sz="2400" spc="40">
                <a:latin typeface="Dubai"/>
                <a:cs typeface="Dubai"/>
              </a:rPr>
              <a:t> </a:t>
            </a:r>
            <a:r>
              <a:rPr dirty="0" sz="2400" spc="-5">
                <a:latin typeface="Dubai"/>
                <a:cs typeface="Dubai"/>
              </a:rPr>
              <a:t>Certification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5">
                <a:latin typeface="Dubai"/>
                <a:cs typeface="Dubai"/>
              </a:rPr>
              <a:t>ISO </a:t>
            </a:r>
            <a:r>
              <a:rPr dirty="0" sz="2400">
                <a:latin typeface="Dubai"/>
                <a:cs typeface="Dubai"/>
              </a:rPr>
              <a:t>27001:2013 </a:t>
            </a:r>
            <a:r>
              <a:rPr dirty="0" sz="2400" spc="-10">
                <a:latin typeface="Dubai"/>
                <a:cs typeface="Dubai"/>
              </a:rPr>
              <a:t>Information </a:t>
            </a:r>
            <a:r>
              <a:rPr dirty="0" sz="2400" spc="-5">
                <a:latin typeface="Dubai"/>
                <a:cs typeface="Dubai"/>
              </a:rPr>
              <a:t>Security Management </a:t>
            </a:r>
            <a:r>
              <a:rPr dirty="0" sz="2400" spc="-20">
                <a:latin typeface="Dubai"/>
                <a:cs typeface="Dubai"/>
              </a:rPr>
              <a:t>Systems </a:t>
            </a:r>
            <a:r>
              <a:rPr dirty="0" sz="2400" spc="-5">
                <a:latin typeface="Dubai"/>
                <a:cs typeface="Dubai"/>
              </a:rPr>
              <a:t>(ISMS)</a:t>
            </a:r>
            <a:r>
              <a:rPr dirty="0" sz="2400" spc="40">
                <a:latin typeface="Dubai"/>
                <a:cs typeface="Dubai"/>
              </a:rPr>
              <a:t> </a:t>
            </a:r>
            <a:r>
              <a:rPr dirty="0" sz="2400" spc="-5">
                <a:latin typeface="Dubai"/>
                <a:cs typeface="Dubai"/>
              </a:rPr>
              <a:t>Certification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5">
                <a:latin typeface="Dubai"/>
                <a:cs typeface="Dubai"/>
              </a:rPr>
              <a:t>ISO </a:t>
            </a:r>
            <a:r>
              <a:rPr dirty="0" sz="2400">
                <a:latin typeface="Dubai"/>
                <a:cs typeface="Dubai"/>
              </a:rPr>
              <a:t>50001:2018 </a:t>
            </a:r>
            <a:r>
              <a:rPr dirty="0" sz="2400" spc="-5">
                <a:latin typeface="Dubai"/>
                <a:cs typeface="Dubai"/>
              </a:rPr>
              <a:t>Energy Management </a:t>
            </a:r>
            <a:r>
              <a:rPr dirty="0" sz="2400" spc="-20">
                <a:latin typeface="Dubai"/>
                <a:cs typeface="Dubai"/>
              </a:rPr>
              <a:t>Systems</a:t>
            </a:r>
            <a:r>
              <a:rPr dirty="0" sz="2400" spc="20">
                <a:latin typeface="Dubai"/>
                <a:cs typeface="Dubai"/>
              </a:rPr>
              <a:t> </a:t>
            </a:r>
            <a:r>
              <a:rPr dirty="0" sz="2400" spc="-5">
                <a:latin typeface="Dubai"/>
                <a:cs typeface="Dubai"/>
              </a:rPr>
              <a:t>Certification,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ts val="2845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5">
                <a:latin typeface="Dubai"/>
                <a:cs typeface="Dubai"/>
              </a:rPr>
              <a:t>ISO </a:t>
            </a:r>
            <a:r>
              <a:rPr dirty="0" sz="2400">
                <a:latin typeface="Dubai"/>
                <a:cs typeface="Dubai"/>
              </a:rPr>
              <a:t>22301:2012 </a:t>
            </a:r>
            <a:r>
              <a:rPr dirty="0" sz="2400" spc="-5">
                <a:latin typeface="Dubai"/>
                <a:cs typeface="Dubai"/>
              </a:rPr>
              <a:t>Business Continuity Management</a:t>
            </a:r>
            <a:r>
              <a:rPr dirty="0" sz="2400" spc="15">
                <a:latin typeface="Dubai"/>
                <a:cs typeface="Dubai"/>
              </a:rPr>
              <a:t> </a:t>
            </a:r>
            <a:r>
              <a:rPr dirty="0" sz="2400" spc="-20">
                <a:latin typeface="Dubai"/>
                <a:cs typeface="Dubai"/>
              </a:rPr>
              <a:t>System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ts val="2845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5">
                <a:latin typeface="Dubai"/>
                <a:cs typeface="Dubai"/>
              </a:rPr>
              <a:t>ISO </a:t>
            </a:r>
            <a:r>
              <a:rPr dirty="0" sz="2400">
                <a:latin typeface="Dubai"/>
                <a:cs typeface="Dubai"/>
              </a:rPr>
              <a:t>37001: 2016 </a:t>
            </a:r>
            <a:r>
              <a:rPr dirty="0" sz="2400" spc="-5">
                <a:latin typeface="Dubai"/>
                <a:cs typeface="Dubai"/>
              </a:rPr>
              <a:t>Certification (Anti Bribery Management</a:t>
            </a:r>
            <a:r>
              <a:rPr dirty="0" sz="2400">
                <a:latin typeface="Dubai"/>
                <a:cs typeface="Dubai"/>
              </a:rPr>
              <a:t> </a:t>
            </a:r>
            <a:r>
              <a:rPr dirty="0" sz="2400" spc="-15">
                <a:latin typeface="Dubai"/>
                <a:cs typeface="Dubai"/>
              </a:rPr>
              <a:t>Systems)</a:t>
            </a:r>
            <a:endParaRPr sz="2400">
              <a:latin typeface="Dubai"/>
              <a:cs typeface="Dubai"/>
            </a:endParaRPr>
          </a:p>
          <a:p>
            <a:pPr marL="104775">
              <a:lnSpc>
                <a:spcPct val="100000"/>
              </a:lnSpc>
              <a:spcBef>
                <a:spcPts val="3030"/>
              </a:spcBef>
            </a:pPr>
            <a:r>
              <a:rPr dirty="0" sz="2800" spc="-20" b="1">
                <a:latin typeface="Dubai"/>
                <a:cs typeface="Dubai"/>
              </a:rPr>
              <a:t>AUDITS</a:t>
            </a:r>
            <a:endParaRPr sz="2800">
              <a:latin typeface="Dubai"/>
              <a:cs typeface="Dubai"/>
            </a:endParaRPr>
          </a:p>
          <a:p>
            <a:pPr marL="12700" marR="5080">
              <a:lnSpc>
                <a:spcPct val="99800"/>
              </a:lnSpc>
              <a:spcBef>
                <a:spcPts val="2805"/>
              </a:spcBef>
            </a:pPr>
            <a:r>
              <a:rPr dirty="0" sz="2400" spc="-60" b="1">
                <a:latin typeface="Dubai"/>
                <a:cs typeface="Dubai"/>
              </a:rPr>
              <a:t>INAT </a:t>
            </a:r>
            <a:r>
              <a:rPr dirty="0" sz="2400" spc="-5" b="1">
                <a:latin typeface="Dubai"/>
                <a:cs typeface="Dubai"/>
              </a:rPr>
              <a:t>is </a:t>
            </a:r>
            <a:r>
              <a:rPr dirty="0" sz="2400" spc="-10" b="1">
                <a:latin typeface="Dubai"/>
                <a:cs typeface="Dubai"/>
              </a:rPr>
              <a:t>specialize </a:t>
            </a:r>
            <a:r>
              <a:rPr dirty="0" sz="2400" spc="-5" b="1">
                <a:latin typeface="Dubai"/>
                <a:cs typeface="Dubai"/>
              </a:rPr>
              <a:t>in </a:t>
            </a:r>
            <a:r>
              <a:rPr dirty="0" sz="2400" spc="-10" b="1">
                <a:latin typeface="Dubai"/>
                <a:cs typeface="Dubai"/>
              </a:rPr>
              <a:t>Performing First </a:t>
            </a:r>
            <a:r>
              <a:rPr dirty="0" sz="2400" spc="-25" b="1">
                <a:latin typeface="Dubai"/>
                <a:cs typeface="Dubai"/>
              </a:rPr>
              <a:t>Party, </a:t>
            </a:r>
            <a:r>
              <a:rPr dirty="0" sz="2400" spc="-5" b="1">
                <a:latin typeface="Dubai"/>
                <a:cs typeface="Dubai"/>
              </a:rPr>
              <a:t>2nd </a:t>
            </a:r>
            <a:r>
              <a:rPr dirty="0" sz="2400" spc="-10" b="1">
                <a:latin typeface="Dubai"/>
                <a:cs typeface="Dubai"/>
              </a:rPr>
              <a:t>Party </a:t>
            </a:r>
            <a:r>
              <a:rPr dirty="0" sz="2400" spc="-5" b="1">
                <a:latin typeface="Dubai"/>
                <a:cs typeface="Dubai"/>
              </a:rPr>
              <a:t>and </a:t>
            </a:r>
            <a:r>
              <a:rPr dirty="0" sz="2400" spc="-10" b="1">
                <a:latin typeface="Dubai"/>
                <a:cs typeface="Dubai"/>
              </a:rPr>
              <a:t>Third-Party Audit </a:t>
            </a:r>
            <a:r>
              <a:rPr dirty="0" sz="2400" spc="-15" b="1">
                <a:latin typeface="Dubai"/>
                <a:cs typeface="Dubai"/>
              </a:rPr>
              <a:t>for </a:t>
            </a:r>
            <a:r>
              <a:rPr dirty="0" sz="2400" spc="-5" b="1">
                <a:latin typeface="Dubai"/>
                <a:cs typeface="Dubai"/>
              </a:rPr>
              <a:t>all </a:t>
            </a:r>
            <a:r>
              <a:rPr dirty="0" sz="2400" b="1">
                <a:latin typeface="Dubai"/>
                <a:cs typeface="Dubai"/>
              </a:rPr>
              <a:t>type of  </a:t>
            </a:r>
            <a:r>
              <a:rPr dirty="0" sz="2400" spc="-10" b="1">
                <a:latin typeface="Dubai"/>
                <a:cs typeface="Dubai"/>
              </a:rPr>
              <a:t>Industries </a:t>
            </a:r>
            <a:r>
              <a:rPr dirty="0" sz="2400" spc="-5" b="1">
                <a:latin typeface="Dubai"/>
                <a:cs typeface="Dubai"/>
              </a:rPr>
              <a:t>Especially Oil and Gas </a:t>
            </a:r>
            <a:r>
              <a:rPr dirty="0" sz="2400" spc="-15" b="1">
                <a:latin typeface="Dubai"/>
                <a:cs typeface="Dubai"/>
              </a:rPr>
              <a:t>Industry, </a:t>
            </a:r>
            <a:r>
              <a:rPr dirty="0" sz="2400" spc="-5" b="1">
                <a:latin typeface="Dubai"/>
                <a:cs typeface="Dubai"/>
              </a:rPr>
              <a:t>Chemical Industries, </a:t>
            </a:r>
            <a:r>
              <a:rPr dirty="0" sz="2400" spc="-10" b="1">
                <a:latin typeface="Dubai"/>
                <a:cs typeface="Dubai"/>
              </a:rPr>
              <a:t>Laboratories, </a:t>
            </a:r>
            <a:r>
              <a:rPr dirty="0" sz="2400" spc="-15" b="1">
                <a:latin typeface="Dubai"/>
                <a:cs typeface="Dubai"/>
              </a:rPr>
              <a:t>Aerospace,  </a:t>
            </a:r>
            <a:r>
              <a:rPr dirty="0" sz="2400" spc="-10" b="1">
                <a:latin typeface="Dubai"/>
                <a:cs typeface="Dubai"/>
              </a:rPr>
              <a:t>Agriculture, </a:t>
            </a:r>
            <a:r>
              <a:rPr dirty="0" sz="2400" spc="-15" b="1">
                <a:latin typeface="Dubai"/>
                <a:cs typeface="Dubai"/>
              </a:rPr>
              <a:t>Automotive Industry, </a:t>
            </a:r>
            <a:r>
              <a:rPr dirty="0" sz="2400" spc="-5" b="1">
                <a:latin typeface="Dubai"/>
                <a:cs typeface="Dubai"/>
              </a:rPr>
              <a:t>Energy </a:t>
            </a:r>
            <a:r>
              <a:rPr dirty="0" sz="2400" b="1">
                <a:latin typeface="Dubai"/>
                <a:cs typeface="Dubai"/>
              </a:rPr>
              <a:t>&amp; </a:t>
            </a:r>
            <a:r>
              <a:rPr dirty="0" sz="2400" spc="-5" b="1">
                <a:latin typeface="Dubai"/>
                <a:cs typeface="Dubai"/>
              </a:rPr>
              <a:t>Solar </a:t>
            </a:r>
            <a:r>
              <a:rPr dirty="0" sz="2400" spc="-15" b="1">
                <a:latin typeface="Dubai"/>
                <a:cs typeface="Dubai"/>
              </a:rPr>
              <a:t>Industry, </a:t>
            </a:r>
            <a:r>
              <a:rPr dirty="0" sz="2400" spc="-25" b="1">
                <a:latin typeface="Dubai"/>
                <a:cs typeface="Dubai"/>
              </a:rPr>
              <a:t>Food </a:t>
            </a:r>
            <a:r>
              <a:rPr dirty="0" sz="2400" spc="-15" b="1">
                <a:latin typeface="Dubai"/>
                <a:cs typeface="Dubai"/>
              </a:rPr>
              <a:t>Industry, </a:t>
            </a:r>
            <a:r>
              <a:rPr dirty="0" sz="2400" b="1">
                <a:latin typeface="Dubai"/>
                <a:cs typeface="Dubai"/>
              </a:rPr>
              <a:t>IT </a:t>
            </a:r>
            <a:r>
              <a:rPr dirty="0" sz="2400" spc="-5" b="1">
                <a:latin typeface="Dubai"/>
                <a:cs typeface="Dubai"/>
              </a:rPr>
              <a:t>and  Construction Industry </a:t>
            </a:r>
            <a:r>
              <a:rPr dirty="0" sz="2400" spc="-20" b="1">
                <a:latin typeface="Dubai"/>
                <a:cs typeface="Dubai"/>
              </a:rPr>
              <a:t>from </a:t>
            </a:r>
            <a:r>
              <a:rPr dirty="0" sz="2400" spc="-5" b="1">
                <a:latin typeface="Dubai"/>
                <a:cs typeface="Dubai"/>
              </a:rPr>
              <a:t>design </a:t>
            </a:r>
            <a:r>
              <a:rPr dirty="0" sz="2400" spc="-10" b="1">
                <a:latin typeface="Dubai"/>
                <a:cs typeface="Dubai"/>
              </a:rPr>
              <a:t>stage </a:t>
            </a:r>
            <a:r>
              <a:rPr dirty="0" sz="2400" spc="-15" b="1">
                <a:latin typeface="Dubai"/>
                <a:cs typeface="Dubai"/>
              </a:rPr>
              <a:t>to </a:t>
            </a:r>
            <a:r>
              <a:rPr dirty="0" sz="2400" spc="-10" b="1">
                <a:latin typeface="Dubai"/>
                <a:cs typeface="Dubai"/>
              </a:rPr>
              <a:t>project </a:t>
            </a:r>
            <a:r>
              <a:rPr dirty="0" sz="2400" spc="-5" b="1">
                <a:latin typeface="Dubai"/>
                <a:cs typeface="Dubai"/>
              </a:rPr>
              <a:t>construction till completion </a:t>
            </a:r>
            <a:r>
              <a:rPr dirty="0" sz="2400" b="1">
                <a:latin typeface="Dubai"/>
                <a:cs typeface="Dubai"/>
              </a:rPr>
              <a:t>or </a:t>
            </a:r>
            <a:r>
              <a:rPr dirty="0" sz="2400" spc="-10" b="1">
                <a:latin typeface="Dubai"/>
                <a:cs typeface="Dubai"/>
              </a:rPr>
              <a:t>plant </a:t>
            </a:r>
            <a:r>
              <a:rPr dirty="0" sz="2400" b="1">
                <a:latin typeface="Dubai"/>
                <a:cs typeface="Dubai"/>
              </a:rPr>
              <a:t>or  </a:t>
            </a:r>
            <a:r>
              <a:rPr dirty="0" sz="2400" spc="-15" b="1">
                <a:latin typeface="Dubai"/>
                <a:cs typeface="Dubai"/>
              </a:rPr>
              <a:t>warehouse </a:t>
            </a:r>
            <a:r>
              <a:rPr dirty="0" sz="2400" spc="-5" b="1">
                <a:latin typeface="Dubai"/>
                <a:cs typeface="Dubai"/>
              </a:rPr>
              <a:t>or</a:t>
            </a:r>
            <a:r>
              <a:rPr dirty="0" sz="2400" b="1">
                <a:latin typeface="Dubai"/>
                <a:cs typeface="Dubai"/>
              </a:rPr>
              <a:t> </a:t>
            </a:r>
            <a:r>
              <a:rPr dirty="0" sz="2400" spc="-10" b="1">
                <a:latin typeface="Dubai"/>
                <a:cs typeface="Dubai"/>
              </a:rPr>
              <a:t>facilities: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23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5">
                <a:latin typeface="Dubai"/>
                <a:cs typeface="Dubai"/>
              </a:rPr>
              <a:t>Design Phase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ts val="283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20">
                <a:latin typeface="Dubai"/>
                <a:cs typeface="Dubai"/>
              </a:rPr>
              <a:t>Procurement </a:t>
            </a:r>
            <a:r>
              <a:rPr dirty="0" sz="2400" spc="-5">
                <a:latin typeface="Dubai"/>
                <a:cs typeface="Dubai"/>
              </a:rPr>
              <a:t>Phase</a:t>
            </a:r>
            <a:r>
              <a:rPr dirty="0" sz="2400" spc="-25">
                <a:latin typeface="Dubai"/>
                <a:cs typeface="Dubai"/>
              </a:rPr>
              <a:t>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ts val="283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5">
                <a:latin typeface="Dubai"/>
                <a:cs typeface="Dubai"/>
              </a:rPr>
              <a:t>Construction Phase</a:t>
            </a:r>
            <a:r>
              <a:rPr dirty="0" sz="2400" spc="-65">
                <a:latin typeface="Dubai"/>
                <a:cs typeface="Dubai"/>
              </a:rPr>
              <a:t>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>
                <a:latin typeface="Dubai"/>
                <a:cs typeface="Dubai"/>
              </a:rPr>
              <a:t>Health and </a:t>
            </a:r>
            <a:r>
              <a:rPr dirty="0" sz="2400" spc="-15">
                <a:latin typeface="Dubai"/>
                <a:cs typeface="Dubai"/>
              </a:rPr>
              <a:t>Safety</a:t>
            </a:r>
            <a:r>
              <a:rPr dirty="0" sz="2400" spc="-30">
                <a:latin typeface="Dubai"/>
                <a:cs typeface="Dubai"/>
              </a:rPr>
              <a:t>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5">
                <a:latin typeface="Dubai"/>
                <a:cs typeface="Dubai"/>
              </a:rPr>
              <a:t>Civil, Mechanical, </a:t>
            </a:r>
            <a:r>
              <a:rPr dirty="0" sz="2400">
                <a:latin typeface="Dubai"/>
                <a:cs typeface="Dubai"/>
              </a:rPr>
              <a:t>E &amp; I </a:t>
            </a:r>
            <a:r>
              <a:rPr dirty="0" sz="2400" spc="-10">
                <a:latin typeface="Dubai"/>
                <a:cs typeface="Dubai"/>
              </a:rPr>
              <a:t>Laboratory</a:t>
            </a:r>
            <a:r>
              <a:rPr dirty="0" sz="2400" spc="-20">
                <a:latin typeface="Dubai"/>
                <a:cs typeface="Dubai"/>
              </a:rPr>
              <a:t>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70">
                <a:latin typeface="Dubai"/>
                <a:cs typeface="Dubai"/>
              </a:rPr>
              <a:t>NDT, </a:t>
            </a:r>
            <a:r>
              <a:rPr dirty="0" sz="2400" spc="-10">
                <a:latin typeface="Dubai"/>
                <a:cs typeface="Dubai"/>
              </a:rPr>
              <a:t>Calibration Laboratory</a:t>
            </a:r>
            <a:r>
              <a:rPr dirty="0" sz="2400" spc="65">
                <a:latin typeface="Dubai"/>
                <a:cs typeface="Dubai"/>
              </a:rPr>
              <a:t> </a:t>
            </a:r>
            <a:r>
              <a:rPr dirty="0" sz="2400">
                <a:latin typeface="Dubai"/>
                <a:cs typeface="Dubai"/>
              </a:rPr>
              <a:t>Audit,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ts val="283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5">
                <a:latin typeface="Dubai"/>
                <a:cs typeface="Dubai"/>
              </a:rPr>
              <a:t>Onsite </a:t>
            </a:r>
            <a:r>
              <a:rPr dirty="0" sz="2400" spc="-20">
                <a:latin typeface="Dubai"/>
                <a:cs typeface="Dubai"/>
              </a:rPr>
              <a:t>Fabrication Facility</a:t>
            </a:r>
            <a:r>
              <a:rPr dirty="0" sz="2400" spc="5">
                <a:latin typeface="Dubai"/>
                <a:cs typeface="Dubai"/>
              </a:rPr>
              <a:t>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ts val="283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0">
                <a:latin typeface="Dubai"/>
                <a:cs typeface="Dubai"/>
              </a:rPr>
              <a:t>Manufacturer </a:t>
            </a:r>
            <a:r>
              <a:rPr dirty="0" sz="2400" spc="-20">
                <a:latin typeface="Dubai"/>
                <a:cs typeface="Dubai"/>
              </a:rPr>
              <a:t>Facility</a:t>
            </a:r>
            <a:r>
              <a:rPr dirty="0" sz="2400" spc="-5">
                <a:latin typeface="Dubai"/>
                <a:cs typeface="Dubai"/>
              </a:rPr>
              <a:t>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15">
                <a:latin typeface="Dubai"/>
                <a:cs typeface="Dubai"/>
              </a:rPr>
              <a:t>Performance</a:t>
            </a:r>
            <a:r>
              <a:rPr dirty="0" sz="2400" spc="-10">
                <a:latin typeface="Dubai"/>
                <a:cs typeface="Dubai"/>
              </a:rPr>
              <a:t> 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30">
                <a:latin typeface="Dubai"/>
                <a:cs typeface="Dubai"/>
              </a:rPr>
              <a:t>Vendor </a:t>
            </a:r>
            <a:r>
              <a:rPr dirty="0" sz="2400" spc="-10">
                <a:latin typeface="Dubai"/>
                <a:cs typeface="Dubai"/>
              </a:rPr>
              <a:t>Surveillance </a:t>
            </a:r>
            <a:r>
              <a:rPr dirty="0" sz="2400" spc="-5">
                <a:latin typeface="Dubai"/>
                <a:cs typeface="Dubai"/>
              </a:rPr>
              <a:t>Assessment </a:t>
            </a:r>
            <a:r>
              <a:rPr dirty="0" sz="2400">
                <a:latin typeface="Dubai"/>
                <a:cs typeface="Dubai"/>
              </a:rPr>
              <a:t>and </a:t>
            </a:r>
            <a:r>
              <a:rPr dirty="0" sz="2400" spc="-35">
                <a:latin typeface="Dubai"/>
                <a:cs typeface="Dubai"/>
              </a:rPr>
              <a:t>Technical</a:t>
            </a:r>
            <a:r>
              <a:rPr dirty="0" sz="2400" spc="35">
                <a:latin typeface="Dubai"/>
                <a:cs typeface="Dubai"/>
              </a:rPr>
              <a:t>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>
                <a:latin typeface="Dubai"/>
                <a:cs typeface="Dubai"/>
              </a:rPr>
              <a:t>Risk </a:t>
            </a:r>
            <a:r>
              <a:rPr dirty="0" sz="2400" spc="-5">
                <a:latin typeface="Dubai"/>
                <a:cs typeface="Dubai"/>
              </a:rPr>
              <a:t>Assessment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>
                <a:latin typeface="Dubai"/>
                <a:cs typeface="Dubai"/>
              </a:rPr>
              <a:t>EMS</a:t>
            </a:r>
            <a:r>
              <a:rPr dirty="0" sz="2400" spc="-10">
                <a:latin typeface="Dubai"/>
                <a:cs typeface="Dubai"/>
              </a:rPr>
              <a:t> </a:t>
            </a:r>
            <a:r>
              <a:rPr dirty="0" sz="2400">
                <a:latin typeface="Dubai"/>
                <a:cs typeface="Dubai"/>
              </a:rPr>
              <a:t>Audit,</a:t>
            </a:r>
            <a:endParaRPr sz="2400">
              <a:latin typeface="Dubai"/>
              <a:cs typeface="Duba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662" y="14075156"/>
            <a:ext cx="10749280" cy="186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5">
                <a:latin typeface="Dubai"/>
                <a:cs typeface="Dubai"/>
              </a:rPr>
              <a:t>ISMS</a:t>
            </a:r>
            <a:r>
              <a:rPr dirty="0" sz="2400" spc="-10">
                <a:latin typeface="Dubai"/>
                <a:cs typeface="Dubai"/>
              </a:rPr>
              <a:t> 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5">
                <a:latin typeface="Dubai"/>
                <a:cs typeface="Dubai"/>
              </a:rPr>
              <a:t>Energy </a:t>
            </a:r>
            <a:r>
              <a:rPr dirty="0" sz="2400" spc="-10">
                <a:latin typeface="Dubai"/>
                <a:cs typeface="Dubai"/>
              </a:rPr>
              <a:t>Management </a:t>
            </a:r>
            <a:r>
              <a:rPr dirty="0" sz="2400" spc="-20">
                <a:latin typeface="Dubai"/>
                <a:cs typeface="Dubai"/>
              </a:rPr>
              <a:t>System</a:t>
            </a:r>
            <a:r>
              <a:rPr dirty="0" sz="2400" spc="5">
                <a:latin typeface="Dubai"/>
                <a:cs typeface="Dubai"/>
              </a:rPr>
              <a:t>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400" spc="-25">
                <a:latin typeface="Dubai"/>
                <a:cs typeface="Dubai"/>
              </a:rPr>
              <a:t>Food </a:t>
            </a:r>
            <a:r>
              <a:rPr dirty="0" sz="2400" spc="-15">
                <a:latin typeface="Dubai"/>
                <a:cs typeface="Dubai"/>
              </a:rPr>
              <a:t>Safety </a:t>
            </a:r>
            <a:r>
              <a:rPr dirty="0" sz="2400" spc="-10">
                <a:latin typeface="Dubai"/>
                <a:cs typeface="Dubai"/>
              </a:rPr>
              <a:t>Management </a:t>
            </a:r>
            <a:r>
              <a:rPr dirty="0" sz="2400" spc="-20">
                <a:latin typeface="Dubai"/>
                <a:cs typeface="Dubai"/>
              </a:rPr>
              <a:t>System</a:t>
            </a:r>
            <a:r>
              <a:rPr dirty="0" sz="2400" spc="35">
                <a:latin typeface="Dubai"/>
                <a:cs typeface="Dubai"/>
              </a:rPr>
              <a:t> </a:t>
            </a:r>
            <a:r>
              <a:rPr dirty="0" sz="2400" spc="-10">
                <a:latin typeface="Dubai"/>
                <a:cs typeface="Dubai"/>
              </a:rPr>
              <a:t>Audit</a:t>
            </a:r>
            <a:endParaRPr sz="2400">
              <a:latin typeface="Dubai"/>
              <a:cs typeface="Dubai"/>
            </a:endParaRPr>
          </a:p>
          <a:p>
            <a:pPr marL="297815" marR="5080" indent="-285750">
              <a:lnSpc>
                <a:spcPct val="100800"/>
              </a:lnSpc>
              <a:buFont typeface="Wingdings"/>
              <a:buChar char=""/>
              <a:tabLst>
                <a:tab pos="297815" algn="l"/>
                <a:tab pos="298450" algn="l"/>
                <a:tab pos="8850630" algn="l"/>
              </a:tabLst>
            </a:pPr>
            <a:r>
              <a:rPr dirty="0" sz="2400" spc="-5">
                <a:latin typeface="Dubai"/>
                <a:cs typeface="Dubai"/>
              </a:rPr>
              <a:t>Gap </a:t>
            </a:r>
            <a:r>
              <a:rPr dirty="0" sz="2400">
                <a:latin typeface="Dubai"/>
                <a:cs typeface="Dubai"/>
              </a:rPr>
              <a:t>Analysis, </a:t>
            </a:r>
            <a:r>
              <a:rPr dirty="0" sz="2400" spc="-25">
                <a:latin typeface="Dubai"/>
                <a:cs typeface="Dubai"/>
              </a:rPr>
              <a:t>Preventive </a:t>
            </a:r>
            <a:r>
              <a:rPr dirty="0" sz="2400" spc="-10">
                <a:latin typeface="Dubai"/>
                <a:cs typeface="Dubai"/>
              </a:rPr>
              <a:t>Measures </a:t>
            </a:r>
            <a:r>
              <a:rPr dirty="0" sz="2400">
                <a:latin typeface="Dubai"/>
                <a:cs typeface="Dubai"/>
              </a:rPr>
              <a:t>and </a:t>
            </a:r>
            <a:r>
              <a:rPr dirty="0" sz="2400" spc="-5">
                <a:latin typeface="Dubai"/>
                <a:cs typeface="Dubai"/>
              </a:rPr>
              <a:t>Suggestion</a:t>
            </a:r>
            <a:r>
              <a:rPr dirty="0" sz="2400" spc="75">
                <a:latin typeface="Dubai"/>
                <a:cs typeface="Dubai"/>
              </a:rPr>
              <a:t> </a:t>
            </a:r>
            <a:r>
              <a:rPr dirty="0" sz="2400" spc="-15">
                <a:latin typeface="Dubai"/>
                <a:cs typeface="Dubai"/>
              </a:rPr>
              <a:t>for</a:t>
            </a:r>
            <a:r>
              <a:rPr dirty="0" sz="2400">
                <a:latin typeface="Dubai"/>
                <a:cs typeface="Dubai"/>
              </a:rPr>
              <a:t> </a:t>
            </a:r>
            <a:r>
              <a:rPr dirty="0" sz="2400" spc="-20">
                <a:latin typeface="Dubai"/>
                <a:cs typeface="Dubai"/>
              </a:rPr>
              <a:t>Improvement	</a:t>
            </a:r>
            <a:r>
              <a:rPr dirty="0" sz="2400" spc="-5">
                <a:latin typeface="Dubai"/>
                <a:cs typeface="Dubai"/>
              </a:rPr>
              <a:t>in </a:t>
            </a:r>
            <a:r>
              <a:rPr dirty="0" sz="2400" spc="-60">
                <a:latin typeface="Dubai"/>
                <a:cs typeface="Dubai"/>
              </a:rPr>
              <a:t>Total </a:t>
            </a:r>
            <a:r>
              <a:rPr dirty="0" sz="2400" spc="-5">
                <a:latin typeface="Dubai"/>
                <a:cs typeface="Dubai"/>
              </a:rPr>
              <a:t>Quality  </a:t>
            </a:r>
            <a:r>
              <a:rPr dirty="0" sz="2400" spc="-10">
                <a:latin typeface="Dubai"/>
                <a:cs typeface="Dubai"/>
              </a:rPr>
              <a:t>Management</a:t>
            </a:r>
            <a:r>
              <a:rPr dirty="0" sz="2400">
                <a:latin typeface="Dubai"/>
                <a:cs typeface="Dubai"/>
              </a:rPr>
              <a:t> </a:t>
            </a:r>
            <a:r>
              <a:rPr dirty="0" sz="2400" spc="-20">
                <a:latin typeface="Dubai"/>
                <a:cs typeface="Dubai"/>
              </a:rPr>
              <a:t>System.</a:t>
            </a:r>
            <a:endParaRPr sz="24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2020-12-17T06:20:34Z</dcterms:created>
  <dcterms:modified xsi:type="dcterms:W3CDTF">2020-12-17T06:20:34Z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2020-06-22T00:00:00Z</vt:filetime>
  </property>
  <property fmtid="{D5CDD505-2E9C-101B-9397-08002B2CF9AE}" pid="3" name="LastSaved">
    <vt:filetime>2020-12-17T00:00:00Z</vt:filetime>
  </property>
</Properties>
</file>