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12192000" cy="16256000"/>
  <p:notesSz cx="12192000" cy="16256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5039360"/>
            <a:ext cx="10363200" cy="3413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9103360"/>
            <a:ext cx="8534400" cy="406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3738880"/>
            <a:ext cx="5303520" cy="1072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3738880"/>
            <a:ext cx="5303520" cy="1072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650240"/>
            <a:ext cx="10972800" cy="2600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3738880"/>
            <a:ext cx="10972800" cy="1072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15118080"/>
            <a:ext cx="3901440" cy="81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15118080"/>
            <a:ext cx="2804160" cy="81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15118080"/>
            <a:ext cx="2804160" cy="81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mailto:erEecRtiEonC@TinIaOtt.cNom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hyperlink" Target="mailto:info@inatcorporateeurope.com" TargetMode="External"/><Relationship Id="rId9" Type="http://schemas.openxmlformats.org/officeDocument/2006/relationships/hyperlink" Target="mailto:info@inatukmultinational.com" TargetMode="External"/><Relationship Id="rId10" Type="http://schemas.openxmlformats.org/officeDocument/2006/relationships/hyperlink" Target="mailto:info@inatpakistan.com" TargetMode="External"/><Relationship Id="rId11" Type="http://schemas.openxmlformats.org/officeDocument/2006/relationships/hyperlink" Target="mailto:info@inatemirates.com" TargetMode="External"/><Relationship Id="rId12" Type="http://schemas.openxmlformats.org/officeDocument/2006/relationships/hyperlink" Target="mailto:info@inatt.com" TargetMode="External"/><Relationship Id="rId13" Type="http://schemas.openxmlformats.org/officeDocument/2006/relationships/hyperlink" Target="mailto:info@inatpacificasia.com" TargetMode="External"/><Relationship Id="rId14" Type="http://schemas.openxmlformats.org/officeDocument/2006/relationships/hyperlink" Target="mailto:info@inatoverseascompany.com" TargetMode="External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hyperlink" Target="http://www.inatgroupofcompanies.com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6256000"/>
            <a:chOff x="0" y="0"/>
            <a:chExt cx="12192000" cy="16256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8" cy="16256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827397" y="5128746"/>
              <a:ext cx="4236085" cy="888365"/>
            </a:xfrm>
            <a:custGeom>
              <a:avLst/>
              <a:gdLst/>
              <a:ahLst/>
              <a:cxnLst/>
              <a:rect l="l" t="t" r="r" b="b"/>
              <a:pathLst>
                <a:path w="4236084" h="888364">
                  <a:moveTo>
                    <a:pt x="4236077" y="0"/>
                  </a:moveTo>
                  <a:lnTo>
                    <a:pt x="443939" y="0"/>
                  </a:lnTo>
                  <a:lnTo>
                    <a:pt x="395567" y="2604"/>
                  </a:lnTo>
                  <a:lnTo>
                    <a:pt x="348704" y="10239"/>
                  </a:lnTo>
                  <a:lnTo>
                    <a:pt x="303620" y="22632"/>
                  </a:lnTo>
                  <a:lnTo>
                    <a:pt x="260587" y="39513"/>
                  </a:lnTo>
                  <a:lnTo>
                    <a:pt x="219875" y="60611"/>
                  </a:lnTo>
                  <a:lnTo>
                    <a:pt x="181754" y="85655"/>
                  </a:lnTo>
                  <a:lnTo>
                    <a:pt x="146497" y="114374"/>
                  </a:lnTo>
                  <a:lnTo>
                    <a:pt x="114373" y="146498"/>
                  </a:lnTo>
                  <a:lnTo>
                    <a:pt x="85654" y="181755"/>
                  </a:lnTo>
                  <a:lnTo>
                    <a:pt x="60610" y="219876"/>
                  </a:lnTo>
                  <a:lnTo>
                    <a:pt x="39513" y="260588"/>
                  </a:lnTo>
                  <a:lnTo>
                    <a:pt x="22632" y="303622"/>
                  </a:lnTo>
                  <a:lnTo>
                    <a:pt x="10239" y="348706"/>
                  </a:lnTo>
                  <a:lnTo>
                    <a:pt x="2604" y="395570"/>
                  </a:lnTo>
                  <a:lnTo>
                    <a:pt x="0" y="443942"/>
                  </a:lnTo>
                  <a:lnTo>
                    <a:pt x="0" y="887883"/>
                  </a:lnTo>
                  <a:lnTo>
                    <a:pt x="3792136" y="887883"/>
                  </a:lnTo>
                  <a:lnTo>
                    <a:pt x="3840508" y="885278"/>
                  </a:lnTo>
                  <a:lnTo>
                    <a:pt x="3887371" y="877644"/>
                  </a:lnTo>
                  <a:lnTo>
                    <a:pt x="3932455" y="865251"/>
                  </a:lnTo>
                  <a:lnTo>
                    <a:pt x="3975489" y="848370"/>
                  </a:lnTo>
                  <a:lnTo>
                    <a:pt x="4016201" y="827272"/>
                  </a:lnTo>
                  <a:lnTo>
                    <a:pt x="4054321" y="802228"/>
                  </a:lnTo>
                  <a:lnTo>
                    <a:pt x="4089579" y="773509"/>
                  </a:lnTo>
                  <a:lnTo>
                    <a:pt x="4121702" y="741385"/>
                  </a:lnTo>
                  <a:lnTo>
                    <a:pt x="4150422" y="706128"/>
                  </a:lnTo>
                  <a:lnTo>
                    <a:pt x="4175466" y="668007"/>
                  </a:lnTo>
                  <a:lnTo>
                    <a:pt x="4196564" y="627295"/>
                  </a:lnTo>
                  <a:lnTo>
                    <a:pt x="4213444" y="584261"/>
                  </a:lnTo>
                  <a:lnTo>
                    <a:pt x="4225837" y="539178"/>
                  </a:lnTo>
                  <a:lnTo>
                    <a:pt x="4233472" y="492314"/>
                  </a:lnTo>
                  <a:lnTo>
                    <a:pt x="4236077" y="443942"/>
                  </a:lnTo>
                  <a:lnTo>
                    <a:pt x="4236077" y="0"/>
                  </a:lnTo>
                  <a:close/>
                </a:path>
              </a:pathLst>
            </a:custGeom>
            <a:solidFill>
              <a:srgbClr val="000000">
                <a:alpha val="529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827397" y="5128746"/>
              <a:ext cx="4236085" cy="888365"/>
            </a:xfrm>
            <a:custGeom>
              <a:avLst/>
              <a:gdLst/>
              <a:ahLst/>
              <a:cxnLst/>
              <a:rect l="l" t="t" r="r" b="b"/>
              <a:pathLst>
                <a:path w="4236084" h="888364">
                  <a:moveTo>
                    <a:pt x="443940" y="0"/>
                  </a:moveTo>
                  <a:lnTo>
                    <a:pt x="4236077" y="0"/>
                  </a:lnTo>
                  <a:lnTo>
                    <a:pt x="4236077" y="443941"/>
                  </a:lnTo>
                  <a:lnTo>
                    <a:pt x="4233472" y="492313"/>
                  </a:lnTo>
                  <a:lnTo>
                    <a:pt x="4225837" y="539177"/>
                  </a:lnTo>
                  <a:lnTo>
                    <a:pt x="4213444" y="584261"/>
                  </a:lnTo>
                  <a:lnTo>
                    <a:pt x="4196563" y="627294"/>
                  </a:lnTo>
                  <a:lnTo>
                    <a:pt x="4175466" y="668007"/>
                  </a:lnTo>
                  <a:lnTo>
                    <a:pt x="4150422" y="706127"/>
                  </a:lnTo>
                  <a:lnTo>
                    <a:pt x="4121703" y="741385"/>
                  </a:lnTo>
                  <a:lnTo>
                    <a:pt x="4089579" y="773508"/>
                  </a:lnTo>
                  <a:lnTo>
                    <a:pt x="4054322" y="802228"/>
                  </a:lnTo>
                  <a:lnTo>
                    <a:pt x="4016201" y="827271"/>
                  </a:lnTo>
                  <a:lnTo>
                    <a:pt x="3975489" y="848369"/>
                  </a:lnTo>
                  <a:lnTo>
                    <a:pt x="3932456" y="865250"/>
                  </a:lnTo>
                  <a:lnTo>
                    <a:pt x="3887372" y="877643"/>
                  </a:lnTo>
                  <a:lnTo>
                    <a:pt x="3840509" y="885278"/>
                  </a:lnTo>
                  <a:lnTo>
                    <a:pt x="3792137" y="887883"/>
                  </a:lnTo>
                  <a:lnTo>
                    <a:pt x="0" y="887883"/>
                  </a:lnTo>
                  <a:lnTo>
                    <a:pt x="0" y="443941"/>
                  </a:lnTo>
                  <a:lnTo>
                    <a:pt x="2604" y="395569"/>
                  </a:lnTo>
                  <a:lnTo>
                    <a:pt x="10239" y="348705"/>
                  </a:lnTo>
                  <a:lnTo>
                    <a:pt x="22632" y="303621"/>
                  </a:lnTo>
                  <a:lnTo>
                    <a:pt x="39513" y="260588"/>
                  </a:lnTo>
                  <a:lnTo>
                    <a:pt x="60610" y="219875"/>
                  </a:lnTo>
                  <a:lnTo>
                    <a:pt x="85654" y="181755"/>
                  </a:lnTo>
                  <a:lnTo>
                    <a:pt x="114373" y="146497"/>
                  </a:lnTo>
                  <a:lnTo>
                    <a:pt x="146497" y="114374"/>
                  </a:lnTo>
                  <a:lnTo>
                    <a:pt x="181754" y="85654"/>
                  </a:lnTo>
                  <a:lnTo>
                    <a:pt x="219875" y="60611"/>
                  </a:lnTo>
                  <a:lnTo>
                    <a:pt x="260587" y="39513"/>
                  </a:lnTo>
                  <a:lnTo>
                    <a:pt x="303620" y="22632"/>
                  </a:lnTo>
                  <a:lnTo>
                    <a:pt x="348704" y="10239"/>
                  </a:lnTo>
                  <a:lnTo>
                    <a:pt x="395568" y="2604"/>
                  </a:lnTo>
                  <a:lnTo>
                    <a:pt x="44394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827397" y="6290454"/>
              <a:ext cx="4236085" cy="888365"/>
            </a:xfrm>
            <a:custGeom>
              <a:avLst/>
              <a:gdLst/>
              <a:ahLst/>
              <a:cxnLst/>
              <a:rect l="l" t="t" r="r" b="b"/>
              <a:pathLst>
                <a:path w="4236084" h="888365">
                  <a:moveTo>
                    <a:pt x="4236077" y="0"/>
                  </a:moveTo>
                  <a:lnTo>
                    <a:pt x="443939" y="0"/>
                  </a:lnTo>
                  <a:lnTo>
                    <a:pt x="395567" y="2604"/>
                  </a:lnTo>
                  <a:lnTo>
                    <a:pt x="348704" y="10239"/>
                  </a:lnTo>
                  <a:lnTo>
                    <a:pt x="303620" y="22632"/>
                  </a:lnTo>
                  <a:lnTo>
                    <a:pt x="260587" y="39513"/>
                  </a:lnTo>
                  <a:lnTo>
                    <a:pt x="219875" y="60611"/>
                  </a:lnTo>
                  <a:lnTo>
                    <a:pt x="181754" y="85655"/>
                  </a:lnTo>
                  <a:lnTo>
                    <a:pt x="146497" y="114374"/>
                  </a:lnTo>
                  <a:lnTo>
                    <a:pt x="114373" y="146498"/>
                  </a:lnTo>
                  <a:lnTo>
                    <a:pt x="85654" y="181755"/>
                  </a:lnTo>
                  <a:lnTo>
                    <a:pt x="60610" y="219875"/>
                  </a:lnTo>
                  <a:lnTo>
                    <a:pt x="39513" y="260588"/>
                  </a:lnTo>
                  <a:lnTo>
                    <a:pt x="22632" y="303621"/>
                  </a:lnTo>
                  <a:lnTo>
                    <a:pt x="10239" y="348705"/>
                  </a:lnTo>
                  <a:lnTo>
                    <a:pt x="2604" y="395569"/>
                  </a:lnTo>
                  <a:lnTo>
                    <a:pt x="0" y="443941"/>
                  </a:lnTo>
                  <a:lnTo>
                    <a:pt x="0" y="887883"/>
                  </a:lnTo>
                  <a:lnTo>
                    <a:pt x="3792136" y="887883"/>
                  </a:lnTo>
                  <a:lnTo>
                    <a:pt x="3840508" y="885278"/>
                  </a:lnTo>
                  <a:lnTo>
                    <a:pt x="3887371" y="877644"/>
                  </a:lnTo>
                  <a:lnTo>
                    <a:pt x="3932455" y="865251"/>
                  </a:lnTo>
                  <a:lnTo>
                    <a:pt x="3975489" y="848370"/>
                  </a:lnTo>
                  <a:lnTo>
                    <a:pt x="4016201" y="827272"/>
                  </a:lnTo>
                  <a:lnTo>
                    <a:pt x="4054321" y="802228"/>
                  </a:lnTo>
                  <a:lnTo>
                    <a:pt x="4089579" y="773509"/>
                  </a:lnTo>
                  <a:lnTo>
                    <a:pt x="4121702" y="741385"/>
                  </a:lnTo>
                  <a:lnTo>
                    <a:pt x="4150422" y="706127"/>
                  </a:lnTo>
                  <a:lnTo>
                    <a:pt x="4175466" y="668007"/>
                  </a:lnTo>
                  <a:lnTo>
                    <a:pt x="4196564" y="627294"/>
                  </a:lnTo>
                  <a:lnTo>
                    <a:pt x="4213444" y="584261"/>
                  </a:lnTo>
                  <a:lnTo>
                    <a:pt x="4225837" y="539177"/>
                  </a:lnTo>
                  <a:lnTo>
                    <a:pt x="4233472" y="492313"/>
                  </a:lnTo>
                  <a:lnTo>
                    <a:pt x="4236077" y="443941"/>
                  </a:lnTo>
                  <a:lnTo>
                    <a:pt x="4236077" y="0"/>
                  </a:lnTo>
                  <a:close/>
                </a:path>
              </a:pathLst>
            </a:custGeom>
            <a:solidFill>
              <a:srgbClr val="000000">
                <a:alpha val="529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827397" y="6290454"/>
              <a:ext cx="4236085" cy="888365"/>
            </a:xfrm>
            <a:custGeom>
              <a:avLst/>
              <a:gdLst/>
              <a:ahLst/>
              <a:cxnLst/>
              <a:rect l="l" t="t" r="r" b="b"/>
              <a:pathLst>
                <a:path w="4236084" h="888365">
                  <a:moveTo>
                    <a:pt x="443940" y="0"/>
                  </a:moveTo>
                  <a:lnTo>
                    <a:pt x="4236077" y="0"/>
                  </a:lnTo>
                  <a:lnTo>
                    <a:pt x="4236077" y="443941"/>
                  </a:lnTo>
                  <a:lnTo>
                    <a:pt x="4233472" y="492313"/>
                  </a:lnTo>
                  <a:lnTo>
                    <a:pt x="4225837" y="539177"/>
                  </a:lnTo>
                  <a:lnTo>
                    <a:pt x="4213444" y="584261"/>
                  </a:lnTo>
                  <a:lnTo>
                    <a:pt x="4196563" y="627294"/>
                  </a:lnTo>
                  <a:lnTo>
                    <a:pt x="4175466" y="668007"/>
                  </a:lnTo>
                  <a:lnTo>
                    <a:pt x="4150422" y="706127"/>
                  </a:lnTo>
                  <a:lnTo>
                    <a:pt x="4121703" y="741385"/>
                  </a:lnTo>
                  <a:lnTo>
                    <a:pt x="4089579" y="773508"/>
                  </a:lnTo>
                  <a:lnTo>
                    <a:pt x="4054322" y="802228"/>
                  </a:lnTo>
                  <a:lnTo>
                    <a:pt x="4016201" y="827271"/>
                  </a:lnTo>
                  <a:lnTo>
                    <a:pt x="3975489" y="848369"/>
                  </a:lnTo>
                  <a:lnTo>
                    <a:pt x="3932456" y="865250"/>
                  </a:lnTo>
                  <a:lnTo>
                    <a:pt x="3887372" y="877643"/>
                  </a:lnTo>
                  <a:lnTo>
                    <a:pt x="3840509" y="885278"/>
                  </a:lnTo>
                  <a:lnTo>
                    <a:pt x="3792137" y="887883"/>
                  </a:lnTo>
                  <a:lnTo>
                    <a:pt x="0" y="887883"/>
                  </a:lnTo>
                  <a:lnTo>
                    <a:pt x="0" y="443941"/>
                  </a:lnTo>
                  <a:lnTo>
                    <a:pt x="2604" y="395569"/>
                  </a:lnTo>
                  <a:lnTo>
                    <a:pt x="10239" y="348705"/>
                  </a:lnTo>
                  <a:lnTo>
                    <a:pt x="22632" y="303621"/>
                  </a:lnTo>
                  <a:lnTo>
                    <a:pt x="39513" y="260588"/>
                  </a:lnTo>
                  <a:lnTo>
                    <a:pt x="60610" y="219875"/>
                  </a:lnTo>
                  <a:lnTo>
                    <a:pt x="85654" y="181755"/>
                  </a:lnTo>
                  <a:lnTo>
                    <a:pt x="114373" y="146497"/>
                  </a:lnTo>
                  <a:lnTo>
                    <a:pt x="146497" y="114374"/>
                  </a:lnTo>
                  <a:lnTo>
                    <a:pt x="181754" y="85654"/>
                  </a:lnTo>
                  <a:lnTo>
                    <a:pt x="219875" y="60611"/>
                  </a:lnTo>
                  <a:lnTo>
                    <a:pt x="260587" y="39513"/>
                  </a:lnTo>
                  <a:lnTo>
                    <a:pt x="303620" y="22632"/>
                  </a:lnTo>
                  <a:lnTo>
                    <a:pt x="348704" y="10239"/>
                  </a:lnTo>
                  <a:lnTo>
                    <a:pt x="395568" y="2604"/>
                  </a:lnTo>
                  <a:lnTo>
                    <a:pt x="44394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827397" y="7452162"/>
              <a:ext cx="4236085" cy="888365"/>
            </a:xfrm>
            <a:custGeom>
              <a:avLst/>
              <a:gdLst/>
              <a:ahLst/>
              <a:cxnLst/>
              <a:rect l="l" t="t" r="r" b="b"/>
              <a:pathLst>
                <a:path w="4236084" h="888365">
                  <a:moveTo>
                    <a:pt x="4236077" y="0"/>
                  </a:moveTo>
                  <a:lnTo>
                    <a:pt x="443939" y="0"/>
                  </a:lnTo>
                  <a:lnTo>
                    <a:pt x="395567" y="2604"/>
                  </a:lnTo>
                  <a:lnTo>
                    <a:pt x="348704" y="10239"/>
                  </a:lnTo>
                  <a:lnTo>
                    <a:pt x="303620" y="22632"/>
                  </a:lnTo>
                  <a:lnTo>
                    <a:pt x="260587" y="39513"/>
                  </a:lnTo>
                  <a:lnTo>
                    <a:pt x="219875" y="60610"/>
                  </a:lnTo>
                  <a:lnTo>
                    <a:pt x="181754" y="85654"/>
                  </a:lnTo>
                  <a:lnTo>
                    <a:pt x="146497" y="114373"/>
                  </a:lnTo>
                  <a:lnTo>
                    <a:pt x="114373" y="146497"/>
                  </a:lnTo>
                  <a:lnTo>
                    <a:pt x="85654" y="181755"/>
                  </a:lnTo>
                  <a:lnTo>
                    <a:pt x="60610" y="219875"/>
                  </a:lnTo>
                  <a:lnTo>
                    <a:pt x="39513" y="260587"/>
                  </a:lnTo>
                  <a:lnTo>
                    <a:pt x="22632" y="303621"/>
                  </a:lnTo>
                  <a:lnTo>
                    <a:pt x="10239" y="348705"/>
                  </a:lnTo>
                  <a:lnTo>
                    <a:pt x="2604" y="395568"/>
                  </a:lnTo>
                  <a:lnTo>
                    <a:pt x="0" y="443941"/>
                  </a:lnTo>
                  <a:lnTo>
                    <a:pt x="0" y="887882"/>
                  </a:lnTo>
                  <a:lnTo>
                    <a:pt x="3792136" y="887882"/>
                  </a:lnTo>
                  <a:lnTo>
                    <a:pt x="3840508" y="885277"/>
                  </a:lnTo>
                  <a:lnTo>
                    <a:pt x="3887371" y="877643"/>
                  </a:lnTo>
                  <a:lnTo>
                    <a:pt x="3932455" y="865250"/>
                  </a:lnTo>
                  <a:lnTo>
                    <a:pt x="3975489" y="848369"/>
                  </a:lnTo>
                  <a:lnTo>
                    <a:pt x="4016201" y="827271"/>
                  </a:lnTo>
                  <a:lnTo>
                    <a:pt x="4054321" y="802227"/>
                  </a:lnTo>
                  <a:lnTo>
                    <a:pt x="4089579" y="773508"/>
                  </a:lnTo>
                  <a:lnTo>
                    <a:pt x="4121702" y="741384"/>
                  </a:lnTo>
                  <a:lnTo>
                    <a:pt x="4150422" y="706127"/>
                  </a:lnTo>
                  <a:lnTo>
                    <a:pt x="4175466" y="668007"/>
                  </a:lnTo>
                  <a:lnTo>
                    <a:pt x="4196564" y="627294"/>
                  </a:lnTo>
                  <a:lnTo>
                    <a:pt x="4213444" y="584261"/>
                  </a:lnTo>
                  <a:lnTo>
                    <a:pt x="4225837" y="539177"/>
                  </a:lnTo>
                  <a:lnTo>
                    <a:pt x="4233472" y="492313"/>
                  </a:lnTo>
                  <a:lnTo>
                    <a:pt x="4236077" y="443941"/>
                  </a:lnTo>
                  <a:lnTo>
                    <a:pt x="4236077" y="0"/>
                  </a:lnTo>
                  <a:close/>
                </a:path>
              </a:pathLst>
            </a:custGeom>
            <a:solidFill>
              <a:srgbClr val="000000">
                <a:alpha val="529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827397" y="7452162"/>
              <a:ext cx="4236085" cy="888365"/>
            </a:xfrm>
            <a:custGeom>
              <a:avLst/>
              <a:gdLst/>
              <a:ahLst/>
              <a:cxnLst/>
              <a:rect l="l" t="t" r="r" b="b"/>
              <a:pathLst>
                <a:path w="4236084" h="888365">
                  <a:moveTo>
                    <a:pt x="443940" y="0"/>
                  </a:moveTo>
                  <a:lnTo>
                    <a:pt x="4236077" y="0"/>
                  </a:lnTo>
                  <a:lnTo>
                    <a:pt x="4236077" y="443941"/>
                  </a:lnTo>
                  <a:lnTo>
                    <a:pt x="4233472" y="492313"/>
                  </a:lnTo>
                  <a:lnTo>
                    <a:pt x="4225837" y="539177"/>
                  </a:lnTo>
                  <a:lnTo>
                    <a:pt x="4213444" y="584261"/>
                  </a:lnTo>
                  <a:lnTo>
                    <a:pt x="4196563" y="627294"/>
                  </a:lnTo>
                  <a:lnTo>
                    <a:pt x="4175466" y="668007"/>
                  </a:lnTo>
                  <a:lnTo>
                    <a:pt x="4150422" y="706127"/>
                  </a:lnTo>
                  <a:lnTo>
                    <a:pt x="4121703" y="741385"/>
                  </a:lnTo>
                  <a:lnTo>
                    <a:pt x="4089579" y="773508"/>
                  </a:lnTo>
                  <a:lnTo>
                    <a:pt x="4054322" y="802228"/>
                  </a:lnTo>
                  <a:lnTo>
                    <a:pt x="4016201" y="827271"/>
                  </a:lnTo>
                  <a:lnTo>
                    <a:pt x="3975489" y="848369"/>
                  </a:lnTo>
                  <a:lnTo>
                    <a:pt x="3932456" y="865250"/>
                  </a:lnTo>
                  <a:lnTo>
                    <a:pt x="3887372" y="877643"/>
                  </a:lnTo>
                  <a:lnTo>
                    <a:pt x="3840509" y="885278"/>
                  </a:lnTo>
                  <a:lnTo>
                    <a:pt x="3792137" y="887883"/>
                  </a:lnTo>
                  <a:lnTo>
                    <a:pt x="0" y="887883"/>
                  </a:lnTo>
                  <a:lnTo>
                    <a:pt x="0" y="443941"/>
                  </a:lnTo>
                  <a:lnTo>
                    <a:pt x="2604" y="395569"/>
                  </a:lnTo>
                  <a:lnTo>
                    <a:pt x="10239" y="348705"/>
                  </a:lnTo>
                  <a:lnTo>
                    <a:pt x="22632" y="303621"/>
                  </a:lnTo>
                  <a:lnTo>
                    <a:pt x="39513" y="260588"/>
                  </a:lnTo>
                  <a:lnTo>
                    <a:pt x="60610" y="219875"/>
                  </a:lnTo>
                  <a:lnTo>
                    <a:pt x="85654" y="181755"/>
                  </a:lnTo>
                  <a:lnTo>
                    <a:pt x="114373" y="146497"/>
                  </a:lnTo>
                  <a:lnTo>
                    <a:pt x="146497" y="114374"/>
                  </a:lnTo>
                  <a:lnTo>
                    <a:pt x="181754" y="85654"/>
                  </a:lnTo>
                  <a:lnTo>
                    <a:pt x="219875" y="60611"/>
                  </a:lnTo>
                  <a:lnTo>
                    <a:pt x="260587" y="39513"/>
                  </a:lnTo>
                  <a:lnTo>
                    <a:pt x="303620" y="22632"/>
                  </a:lnTo>
                  <a:lnTo>
                    <a:pt x="348704" y="10239"/>
                  </a:lnTo>
                  <a:lnTo>
                    <a:pt x="395568" y="2604"/>
                  </a:lnTo>
                  <a:lnTo>
                    <a:pt x="44394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827397" y="8613868"/>
              <a:ext cx="4236085" cy="888365"/>
            </a:xfrm>
            <a:custGeom>
              <a:avLst/>
              <a:gdLst/>
              <a:ahLst/>
              <a:cxnLst/>
              <a:rect l="l" t="t" r="r" b="b"/>
              <a:pathLst>
                <a:path w="4236084" h="888365">
                  <a:moveTo>
                    <a:pt x="4236077" y="0"/>
                  </a:moveTo>
                  <a:lnTo>
                    <a:pt x="443939" y="0"/>
                  </a:lnTo>
                  <a:lnTo>
                    <a:pt x="395567" y="2604"/>
                  </a:lnTo>
                  <a:lnTo>
                    <a:pt x="348704" y="10239"/>
                  </a:lnTo>
                  <a:lnTo>
                    <a:pt x="303620" y="22632"/>
                  </a:lnTo>
                  <a:lnTo>
                    <a:pt x="260587" y="39513"/>
                  </a:lnTo>
                  <a:lnTo>
                    <a:pt x="219875" y="60611"/>
                  </a:lnTo>
                  <a:lnTo>
                    <a:pt x="181754" y="85655"/>
                  </a:lnTo>
                  <a:lnTo>
                    <a:pt x="146497" y="114374"/>
                  </a:lnTo>
                  <a:lnTo>
                    <a:pt x="114373" y="146498"/>
                  </a:lnTo>
                  <a:lnTo>
                    <a:pt x="85654" y="181755"/>
                  </a:lnTo>
                  <a:lnTo>
                    <a:pt x="60610" y="219876"/>
                  </a:lnTo>
                  <a:lnTo>
                    <a:pt x="39513" y="260588"/>
                  </a:lnTo>
                  <a:lnTo>
                    <a:pt x="22632" y="303622"/>
                  </a:lnTo>
                  <a:lnTo>
                    <a:pt x="10239" y="348706"/>
                  </a:lnTo>
                  <a:lnTo>
                    <a:pt x="2604" y="395570"/>
                  </a:lnTo>
                  <a:lnTo>
                    <a:pt x="0" y="443942"/>
                  </a:lnTo>
                  <a:lnTo>
                    <a:pt x="0" y="887883"/>
                  </a:lnTo>
                  <a:lnTo>
                    <a:pt x="3792136" y="887883"/>
                  </a:lnTo>
                  <a:lnTo>
                    <a:pt x="3840508" y="885278"/>
                  </a:lnTo>
                  <a:lnTo>
                    <a:pt x="3887371" y="877644"/>
                  </a:lnTo>
                  <a:lnTo>
                    <a:pt x="3932455" y="865251"/>
                  </a:lnTo>
                  <a:lnTo>
                    <a:pt x="3975489" y="848370"/>
                  </a:lnTo>
                  <a:lnTo>
                    <a:pt x="4016201" y="827272"/>
                  </a:lnTo>
                  <a:lnTo>
                    <a:pt x="4054321" y="802228"/>
                  </a:lnTo>
                  <a:lnTo>
                    <a:pt x="4089579" y="773509"/>
                  </a:lnTo>
                  <a:lnTo>
                    <a:pt x="4121702" y="741385"/>
                  </a:lnTo>
                  <a:lnTo>
                    <a:pt x="4150422" y="706128"/>
                  </a:lnTo>
                  <a:lnTo>
                    <a:pt x="4175466" y="668007"/>
                  </a:lnTo>
                  <a:lnTo>
                    <a:pt x="4196564" y="627295"/>
                  </a:lnTo>
                  <a:lnTo>
                    <a:pt x="4213444" y="584261"/>
                  </a:lnTo>
                  <a:lnTo>
                    <a:pt x="4225837" y="539178"/>
                  </a:lnTo>
                  <a:lnTo>
                    <a:pt x="4233472" y="492314"/>
                  </a:lnTo>
                  <a:lnTo>
                    <a:pt x="4236077" y="443942"/>
                  </a:lnTo>
                  <a:lnTo>
                    <a:pt x="4236077" y="0"/>
                  </a:lnTo>
                  <a:close/>
                </a:path>
              </a:pathLst>
            </a:custGeom>
            <a:solidFill>
              <a:srgbClr val="000000">
                <a:alpha val="529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827397" y="8613868"/>
              <a:ext cx="4236085" cy="888365"/>
            </a:xfrm>
            <a:custGeom>
              <a:avLst/>
              <a:gdLst/>
              <a:ahLst/>
              <a:cxnLst/>
              <a:rect l="l" t="t" r="r" b="b"/>
              <a:pathLst>
                <a:path w="4236084" h="888365">
                  <a:moveTo>
                    <a:pt x="443940" y="0"/>
                  </a:moveTo>
                  <a:lnTo>
                    <a:pt x="4236077" y="0"/>
                  </a:lnTo>
                  <a:lnTo>
                    <a:pt x="4236077" y="443941"/>
                  </a:lnTo>
                  <a:lnTo>
                    <a:pt x="4233472" y="492313"/>
                  </a:lnTo>
                  <a:lnTo>
                    <a:pt x="4225837" y="539177"/>
                  </a:lnTo>
                  <a:lnTo>
                    <a:pt x="4213444" y="584261"/>
                  </a:lnTo>
                  <a:lnTo>
                    <a:pt x="4196563" y="627294"/>
                  </a:lnTo>
                  <a:lnTo>
                    <a:pt x="4175466" y="668007"/>
                  </a:lnTo>
                  <a:lnTo>
                    <a:pt x="4150422" y="706127"/>
                  </a:lnTo>
                  <a:lnTo>
                    <a:pt x="4121703" y="741385"/>
                  </a:lnTo>
                  <a:lnTo>
                    <a:pt x="4089579" y="773508"/>
                  </a:lnTo>
                  <a:lnTo>
                    <a:pt x="4054322" y="802228"/>
                  </a:lnTo>
                  <a:lnTo>
                    <a:pt x="4016201" y="827271"/>
                  </a:lnTo>
                  <a:lnTo>
                    <a:pt x="3975489" y="848369"/>
                  </a:lnTo>
                  <a:lnTo>
                    <a:pt x="3932456" y="865250"/>
                  </a:lnTo>
                  <a:lnTo>
                    <a:pt x="3887372" y="877643"/>
                  </a:lnTo>
                  <a:lnTo>
                    <a:pt x="3840509" y="885278"/>
                  </a:lnTo>
                  <a:lnTo>
                    <a:pt x="3792137" y="887883"/>
                  </a:lnTo>
                  <a:lnTo>
                    <a:pt x="0" y="887883"/>
                  </a:lnTo>
                  <a:lnTo>
                    <a:pt x="0" y="443941"/>
                  </a:lnTo>
                  <a:lnTo>
                    <a:pt x="2604" y="395569"/>
                  </a:lnTo>
                  <a:lnTo>
                    <a:pt x="10239" y="348705"/>
                  </a:lnTo>
                  <a:lnTo>
                    <a:pt x="22632" y="303621"/>
                  </a:lnTo>
                  <a:lnTo>
                    <a:pt x="39513" y="260588"/>
                  </a:lnTo>
                  <a:lnTo>
                    <a:pt x="60610" y="219875"/>
                  </a:lnTo>
                  <a:lnTo>
                    <a:pt x="85654" y="181755"/>
                  </a:lnTo>
                  <a:lnTo>
                    <a:pt x="114373" y="146497"/>
                  </a:lnTo>
                  <a:lnTo>
                    <a:pt x="146497" y="114374"/>
                  </a:lnTo>
                  <a:lnTo>
                    <a:pt x="181754" y="85654"/>
                  </a:lnTo>
                  <a:lnTo>
                    <a:pt x="219875" y="60611"/>
                  </a:lnTo>
                  <a:lnTo>
                    <a:pt x="260587" y="39513"/>
                  </a:lnTo>
                  <a:lnTo>
                    <a:pt x="303620" y="22632"/>
                  </a:lnTo>
                  <a:lnTo>
                    <a:pt x="348704" y="10239"/>
                  </a:lnTo>
                  <a:lnTo>
                    <a:pt x="395568" y="2604"/>
                  </a:lnTo>
                  <a:lnTo>
                    <a:pt x="44394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086088" y="3773423"/>
              <a:ext cx="2563368" cy="6522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119616" y="3959352"/>
              <a:ext cx="2499360" cy="10058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8348440" y="3692652"/>
            <a:ext cx="3305810" cy="5729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49325">
              <a:lnSpc>
                <a:spcPct val="100000"/>
              </a:lnSpc>
              <a:spcBef>
                <a:spcPts val="100"/>
              </a:spcBef>
            </a:pPr>
            <a:r>
              <a:rPr dirty="0" sz="2000" spc="-570" b="1">
                <a:solidFill>
                  <a:srgbClr val="FFFFFF"/>
                </a:solidFill>
                <a:latin typeface="Dubai"/>
                <a:cs typeface="Dubai"/>
                <a:hlinkClick r:id="rId5"/>
              </a:rPr>
              <a:t>er</a:t>
            </a:r>
            <a:r>
              <a:rPr dirty="0" baseline="-51215" sz="4800" spc="-855" b="1">
                <a:solidFill>
                  <a:srgbClr val="FFFFFF"/>
                </a:solidFill>
                <a:latin typeface="Dubai"/>
                <a:cs typeface="Dubai"/>
                <a:hlinkClick r:id="rId5"/>
              </a:rPr>
              <a:t>E</a:t>
            </a:r>
            <a:r>
              <a:rPr dirty="0" sz="2000" spc="-570" b="1">
                <a:solidFill>
                  <a:srgbClr val="FFFFFF"/>
                </a:solidFill>
                <a:latin typeface="Dubai"/>
                <a:cs typeface="Dubai"/>
                <a:hlinkClick r:id="rId5"/>
              </a:rPr>
              <a:t>ec</a:t>
            </a:r>
            <a:r>
              <a:rPr dirty="0" baseline="-51215" sz="4800" spc="-855" b="1">
                <a:solidFill>
                  <a:srgbClr val="FFFFFF"/>
                </a:solidFill>
                <a:latin typeface="Dubai"/>
                <a:cs typeface="Dubai"/>
                <a:hlinkClick r:id="rId5"/>
              </a:rPr>
              <a:t>R</a:t>
            </a:r>
            <a:r>
              <a:rPr dirty="0" sz="2000" spc="-570" b="1">
                <a:solidFill>
                  <a:srgbClr val="FFFFFF"/>
                </a:solidFill>
                <a:latin typeface="Dubai"/>
                <a:cs typeface="Dubai"/>
                <a:hlinkClick r:id="rId5"/>
              </a:rPr>
              <a:t>ti</a:t>
            </a:r>
            <a:r>
              <a:rPr dirty="0" baseline="-51215" sz="4800" spc="-855" b="1">
                <a:solidFill>
                  <a:srgbClr val="FFFFFF"/>
                </a:solidFill>
                <a:latin typeface="Dubai"/>
                <a:cs typeface="Dubai"/>
                <a:hlinkClick r:id="rId5"/>
              </a:rPr>
              <a:t>E</a:t>
            </a:r>
            <a:r>
              <a:rPr dirty="0" sz="2000" spc="-570" b="1">
                <a:solidFill>
                  <a:srgbClr val="FFFFFF"/>
                </a:solidFill>
                <a:latin typeface="Dubai"/>
                <a:cs typeface="Dubai"/>
                <a:hlinkClick r:id="rId5"/>
              </a:rPr>
              <a:t>on</a:t>
            </a:r>
            <a:r>
              <a:rPr dirty="0" baseline="-51215" sz="4800" spc="-855" b="1">
                <a:solidFill>
                  <a:srgbClr val="FFFFFF"/>
                </a:solidFill>
                <a:latin typeface="Dubai"/>
                <a:cs typeface="Dubai"/>
                <a:hlinkClick r:id="rId5"/>
              </a:rPr>
              <a:t>C</a:t>
            </a:r>
            <a:r>
              <a:rPr dirty="0" sz="2000" spc="-570" b="1">
                <a:solidFill>
                  <a:srgbClr val="FFFFFF"/>
                </a:solidFill>
                <a:latin typeface="Dubai"/>
                <a:cs typeface="Dubai"/>
                <a:hlinkClick r:id="rId5"/>
              </a:rPr>
              <a:t>@</a:t>
            </a:r>
            <a:r>
              <a:rPr dirty="0" baseline="-51215" sz="4800" spc="-855" b="1">
                <a:solidFill>
                  <a:srgbClr val="FFFFFF"/>
                </a:solidFill>
                <a:latin typeface="Dubai"/>
                <a:cs typeface="Dubai"/>
                <a:hlinkClick r:id="rId5"/>
              </a:rPr>
              <a:t>T</a:t>
            </a:r>
            <a:r>
              <a:rPr dirty="0" sz="2000" spc="-570" b="1">
                <a:solidFill>
                  <a:srgbClr val="FFFFFF"/>
                </a:solidFill>
                <a:latin typeface="Dubai"/>
                <a:cs typeface="Dubai"/>
                <a:hlinkClick r:id="rId5"/>
              </a:rPr>
              <a:t>in</a:t>
            </a:r>
            <a:r>
              <a:rPr dirty="0" baseline="-51215" sz="4800" spc="-855" b="1">
                <a:solidFill>
                  <a:srgbClr val="FFFFFF"/>
                </a:solidFill>
                <a:latin typeface="Dubai"/>
                <a:cs typeface="Dubai"/>
                <a:hlinkClick r:id="rId5"/>
              </a:rPr>
              <a:t>I</a:t>
            </a:r>
            <a:r>
              <a:rPr dirty="0" sz="2000" spc="-570" b="1">
                <a:solidFill>
                  <a:srgbClr val="FFFFFF"/>
                </a:solidFill>
                <a:latin typeface="Dubai"/>
                <a:cs typeface="Dubai"/>
                <a:hlinkClick r:id="rId5"/>
              </a:rPr>
              <a:t>a</a:t>
            </a:r>
            <a:r>
              <a:rPr dirty="0" baseline="-51215" sz="4800" spc="-855" b="1">
                <a:solidFill>
                  <a:srgbClr val="FFFFFF"/>
                </a:solidFill>
                <a:latin typeface="Dubai"/>
                <a:cs typeface="Dubai"/>
                <a:hlinkClick r:id="rId5"/>
              </a:rPr>
              <a:t>O</a:t>
            </a:r>
            <a:r>
              <a:rPr dirty="0" sz="2000" spc="-570" b="1">
                <a:solidFill>
                  <a:srgbClr val="FFFFFF"/>
                </a:solidFill>
                <a:latin typeface="Dubai"/>
                <a:cs typeface="Dubai"/>
                <a:hlinkClick r:id="rId5"/>
              </a:rPr>
              <a:t>tt.c</a:t>
            </a:r>
            <a:r>
              <a:rPr dirty="0" baseline="-51215" sz="4800" spc="-855" b="1">
                <a:solidFill>
                  <a:srgbClr val="FFFFFF"/>
                </a:solidFill>
                <a:latin typeface="Dubai"/>
                <a:cs typeface="Dubai"/>
                <a:hlinkClick r:id="rId5"/>
              </a:rPr>
              <a:t>N</a:t>
            </a:r>
            <a:r>
              <a:rPr dirty="0" sz="2000" spc="-570" b="1">
                <a:solidFill>
                  <a:srgbClr val="FFFFFF"/>
                </a:solidFill>
                <a:latin typeface="Dubai"/>
                <a:cs typeface="Dubai"/>
                <a:hlinkClick r:id="rId5"/>
              </a:rPr>
              <a:t>om</a:t>
            </a:r>
            <a:endParaRPr sz="2000">
              <a:latin typeface="Dubai"/>
              <a:cs typeface="Duba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400">
              <a:latin typeface="Dubai"/>
              <a:cs typeface="Dubai"/>
            </a:endParaRPr>
          </a:p>
          <a:p>
            <a:pPr algn="ctr" marR="103505">
              <a:lnSpc>
                <a:spcPct val="100000"/>
              </a:lnSpc>
            </a:pPr>
            <a:r>
              <a:rPr dirty="0" sz="2400" spc="-15" b="1">
                <a:solidFill>
                  <a:srgbClr val="FFFFFF"/>
                </a:solidFill>
                <a:latin typeface="Dubai"/>
                <a:cs typeface="Dubai"/>
              </a:rPr>
              <a:t>PROJECT </a:t>
            </a:r>
            <a:r>
              <a:rPr dirty="0" sz="2400" b="1">
                <a:solidFill>
                  <a:srgbClr val="FFFFFF"/>
                </a:solidFill>
                <a:latin typeface="Dubai"/>
                <a:cs typeface="Dubai"/>
              </a:rPr>
              <a:t>SITE</a:t>
            </a:r>
            <a:r>
              <a:rPr dirty="0" sz="2400" spc="-7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Dubai"/>
                <a:cs typeface="Dubai"/>
              </a:rPr>
              <a:t>SURVEY</a:t>
            </a:r>
            <a:endParaRPr sz="2400">
              <a:latin typeface="Dubai"/>
              <a:cs typeface="Duba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900">
              <a:latin typeface="Dubai"/>
              <a:cs typeface="Dubai"/>
            </a:endParaRPr>
          </a:p>
          <a:p>
            <a:pPr algn="ctr" marL="189230" marR="175260">
              <a:lnSpc>
                <a:spcPct val="100800"/>
              </a:lnSpc>
            </a:pPr>
            <a:r>
              <a:rPr dirty="0" sz="2400" spc="-5" b="1">
                <a:solidFill>
                  <a:srgbClr val="FFFFFF"/>
                </a:solidFill>
                <a:latin typeface="Dubai"/>
                <a:cs typeface="Dubai"/>
              </a:rPr>
              <a:t>ERECTION </a:t>
            </a:r>
            <a:r>
              <a:rPr dirty="0" sz="2400" spc="-15" b="1">
                <a:solidFill>
                  <a:srgbClr val="FFFFFF"/>
                </a:solidFill>
                <a:latin typeface="Dubai"/>
                <a:cs typeface="Dubai"/>
              </a:rPr>
              <a:t>PROJECT  </a:t>
            </a:r>
            <a:r>
              <a:rPr dirty="0" sz="2400" spc="-10" b="1">
                <a:solidFill>
                  <a:srgbClr val="FFFFFF"/>
                </a:solidFill>
                <a:latin typeface="Dubai"/>
                <a:cs typeface="Dubai"/>
              </a:rPr>
              <a:t>MANAGEMENT</a:t>
            </a:r>
            <a:r>
              <a:rPr dirty="0" sz="2400" spc="-8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Dubai"/>
                <a:cs typeface="Dubai"/>
              </a:rPr>
              <a:t>TEAM</a:t>
            </a:r>
            <a:endParaRPr sz="2400">
              <a:latin typeface="Dubai"/>
              <a:cs typeface="Dubai"/>
            </a:endParaRPr>
          </a:p>
          <a:p>
            <a:pPr marL="548640" marR="17780" indent="-352425">
              <a:lnSpc>
                <a:spcPct val="100800"/>
              </a:lnSpc>
              <a:spcBef>
                <a:spcPts val="3504"/>
              </a:spcBef>
            </a:pPr>
            <a:r>
              <a:rPr dirty="0" sz="2400" spc="-5" b="1">
                <a:solidFill>
                  <a:srgbClr val="FFFFFF"/>
                </a:solidFill>
                <a:latin typeface="Dubai"/>
                <a:cs typeface="Dubai"/>
              </a:rPr>
              <a:t>ERECETION</a:t>
            </a:r>
            <a:r>
              <a:rPr dirty="0" sz="2400" spc="-6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Dubai"/>
                <a:cs typeface="Dubai"/>
              </a:rPr>
              <a:t>FACILITIES  </a:t>
            </a:r>
            <a:r>
              <a:rPr dirty="0" sz="2400" spc="-5" b="1">
                <a:solidFill>
                  <a:srgbClr val="FFFFFF"/>
                </a:solidFill>
                <a:latin typeface="Dubai"/>
                <a:cs typeface="Dubai"/>
              </a:rPr>
              <a:t>AND</a:t>
            </a:r>
            <a:r>
              <a:rPr dirty="0" sz="2400" spc="-2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Dubai"/>
                <a:cs typeface="Dubai"/>
              </a:rPr>
              <a:t>EQUIPMENT</a:t>
            </a:r>
            <a:endParaRPr sz="2400">
              <a:latin typeface="Dubai"/>
              <a:cs typeface="Dubai"/>
            </a:endParaRPr>
          </a:p>
          <a:p>
            <a:pPr algn="ctr" marL="466090" marR="570230">
              <a:lnSpc>
                <a:spcPct val="100800"/>
              </a:lnSpc>
              <a:spcBef>
                <a:spcPts val="3170"/>
              </a:spcBef>
            </a:pPr>
            <a:r>
              <a:rPr dirty="0" sz="2400" spc="-50" b="1">
                <a:solidFill>
                  <a:srgbClr val="FFFFFF"/>
                </a:solidFill>
                <a:latin typeface="Dubai"/>
                <a:cs typeface="Dubai"/>
              </a:rPr>
              <a:t>HIGHLY </a:t>
            </a:r>
            <a:r>
              <a:rPr dirty="0" sz="2400" spc="-5" b="1">
                <a:solidFill>
                  <a:srgbClr val="FFFFFF"/>
                </a:solidFill>
                <a:latin typeface="Dubai"/>
                <a:cs typeface="Dubai"/>
              </a:rPr>
              <a:t>SKILLED  </a:t>
            </a:r>
            <a:r>
              <a:rPr dirty="0" sz="2400" spc="-10" b="1">
                <a:solidFill>
                  <a:srgbClr val="FFFFFF"/>
                </a:solidFill>
                <a:latin typeface="Dubai"/>
                <a:cs typeface="Dubai"/>
              </a:rPr>
              <a:t>MANPPOWER</a:t>
            </a:r>
            <a:endParaRPr sz="2400">
              <a:latin typeface="Dubai"/>
              <a:cs typeface="Duba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747759" y="155447"/>
            <a:ext cx="3352165" cy="15952469"/>
            <a:chOff x="8747759" y="155447"/>
            <a:chExt cx="3352165" cy="15952469"/>
          </a:xfrm>
        </p:grpSpPr>
        <p:sp>
          <p:nvSpPr>
            <p:cNvPr id="16" name="object 16"/>
            <p:cNvSpPr/>
            <p:nvPr/>
          </p:nvSpPr>
          <p:spPr>
            <a:xfrm>
              <a:off x="8747759" y="155447"/>
              <a:ext cx="3349752" cy="39441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875678" y="285495"/>
              <a:ext cx="3092004" cy="36855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544604" y="15664440"/>
              <a:ext cx="550545" cy="438784"/>
            </a:xfrm>
            <a:custGeom>
              <a:avLst/>
              <a:gdLst/>
              <a:ahLst/>
              <a:cxnLst/>
              <a:rect l="l" t="t" r="r" b="b"/>
              <a:pathLst>
                <a:path w="550545" h="438784">
                  <a:moveTo>
                    <a:pt x="550151" y="0"/>
                  </a:moveTo>
                  <a:lnTo>
                    <a:pt x="0" y="0"/>
                  </a:lnTo>
                  <a:lnTo>
                    <a:pt x="0" y="438581"/>
                  </a:lnTo>
                  <a:lnTo>
                    <a:pt x="550151" y="438581"/>
                  </a:lnTo>
                  <a:lnTo>
                    <a:pt x="5501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1544604" y="15664440"/>
              <a:ext cx="550545" cy="438784"/>
            </a:xfrm>
            <a:custGeom>
              <a:avLst/>
              <a:gdLst/>
              <a:ahLst/>
              <a:cxnLst/>
              <a:rect l="l" t="t" r="r" b="b"/>
              <a:pathLst>
                <a:path w="550545" h="438784">
                  <a:moveTo>
                    <a:pt x="0" y="0"/>
                  </a:moveTo>
                  <a:lnTo>
                    <a:pt x="550151" y="0"/>
                  </a:lnTo>
                  <a:lnTo>
                    <a:pt x="550151" y="438582"/>
                  </a:lnTo>
                  <a:lnTo>
                    <a:pt x="0" y="4385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1623344" y="15724123"/>
            <a:ext cx="387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Dubai"/>
                <a:cs typeface="Dubai"/>
              </a:rPr>
              <a:t>1/2</a:t>
            </a:r>
            <a:endParaRPr sz="1800">
              <a:latin typeface="Dubai"/>
              <a:cs typeface="Duba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521" y="15437127"/>
            <a:ext cx="11446510" cy="761365"/>
          </a:xfrm>
          <a:custGeom>
            <a:avLst/>
            <a:gdLst/>
            <a:ahLst/>
            <a:cxnLst/>
            <a:rect l="l" t="t" r="r" b="b"/>
            <a:pathLst>
              <a:path w="11446510" h="761365">
                <a:moveTo>
                  <a:pt x="11446404" y="0"/>
                </a:moveTo>
                <a:lnTo>
                  <a:pt x="126794" y="0"/>
                </a:lnTo>
                <a:lnTo>
                  <a:pt x="77440" y="9964"/>
                </a:lnTo>
                <a:lnTo>
                  <a:pt x="37137" y="37137"/>
                </a:lnTo>
                <a:lnTo>
                  <a:pt x="9964" y="77440"/>
                </a:lnTo>
                <a:lnTo>
                  <a:pt x="0" y="126794"/>
                </a:lnTo>
                <a:lnTo>
                  <a:pt x="0" y="760781"/>
                </a:lnTo>
                <a:lnTo>
                  <a:pt x="11319610" y="760781"/>
                </a:lnTo>
                <a:lnTo>
                  <a:pt x="11368964" y="750817"/>
                </a:lnTo>
                <a:lnTo>
                  <a:pt x="11409267" y="723644"/>
                </a:lnTo>
                <a:lnTo>
                  <a:pt x="11436440" y="683341"/>
                </a:lnTo>
                <a:lnTo>
                  <a:pt x="11446404" y="633987"/>
                </a:lnTo>
                <a:lnTo>
                  <a:pt x="11446404" y="0"/>
                </a:lnTo>
                <a:close/>
              </a:path>
            </a:pathLst>
          </a:custGeom>
          <a:solidFill>
            <a:srgbClr val="000000">
              <a:alpha val="5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863054" y="15473680"/>
            <a:ext cx="64325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10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BAHRAIN</a:t>
            </a:r>
            <a:endParaRPr sz="700">
              <a:latin typeface="Dubai"/>
              <a:cs typeface="Duba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64605" y="15574263"/>
            <a:ext cx="123888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Corporate Europe Co.</a:t>
            </a:r>
            <a:r>
              <a:rPr dirty="0" sz="700" spc="-6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W.L.L</a:t>
            </a:r>
            <a:endParaRPr sz="700">
              <a:latin typeface="Dubai"/>
              <a:cs typeface="Duba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99518" y="15677895"/>
            <a:ext cx="136969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Office 1309, Sitra Mall, Bldg No.</a:t>
            </a:r>
            <a:r>
              <a:rPr dirty="0" sz="700" spc="-2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574,</a:t>
            </a:r>
            <a:endParaRPr sz="700">
              <a:latin typeface="Dubai"/>
              <a:cs typeface="Duba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04318" y="15790671"/>
            <a:ext cx="73914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Road 31, Block</a:t>
            </a:r>
            <a:r>
              <a:rPr dirty="0" sz="700" spc="-6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611.</a:t>
            </a:r>
            <a:endParaRPr sz="700">
              <a:latin typeface="Dubai"/>
              <a:cs typeface="Duba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97943" y="15882112"/>
            <a:ext cx="115316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15900">
              <a:lnSpc>
                <a:spcPct val="1086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Kingdom of Bahrain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8"/>
              </a:rPr>
              <a:t>info@inatcorporateeurope.com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00926" y="15476728"/>
            <a:ext cx="66421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9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ENGLAND</a:t>
            </a:r>
            <a:endParaRPr sz="700">
              <a:latin typeface="Dubai"/>
              <a:cs typeface="Duba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17602" y="15577312"/>
            <a:ext cx="1029969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UK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Multinational</a:t>
            </a:r>
            <a:r>
              <a:rPr dirty="0" sz="700" spc="-6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LTD</a:t>
            </a:r>
            <a:endParaRPr sz="700">
              <a:latin typeface="Dubai"/>
              <a:cs typeface="Duba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97751" y="15680943"/>
            <a:ext cx="6699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46 Cameron</a:t>
            </a:r>
            <a:r>
              <a:rPr dirty="0" sz="700" spc="-7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Road</a:t>
            </a:r>
            <a:endParaRPr sz="700">
              <a:latin typeface="Dubai"/>
              <a:cs typeface="Duba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47777" y="15793719"/>
            <a:ext cx="77025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Ilford,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Essex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IG3</a:t>
            </a:r>
            <a:r>
              <a:rPr dirty="0" sz="700" spc="-7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8LF</a:t>
            </a:r>
            <a:endParaRPr sz="700">
              <a:latin typeface="Dubai"/>
              <a:cs typeface="Duba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73152" y="15891256"/>
            <a:ext cx="1120140" cy="251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62255">
              <a:lnSpc>
                <a:spcPct val="1057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United Kingdom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9"/>
              </a:rPr>
              <a:t>info@inatukmultinational.com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17739" y="15491967"/>
            <a:ext cx="6610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-5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PAKISTAN</a:t>
            </a:r>
            <a:endParaRPr sz="700">
              <a:latin typeface="Dubai"/>
              <a:cs typeface="Duba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37513" y="15592552"/>
            <a:ext cx="1220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International Agent Pvt.</a:t>
            </a:r>
            <a:r>
              <a:rPr dirty="0" sz="700" spc="-3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ltd</a:t>
            </a:r>
            <a:endParaRPr sz="700">
              <a:latin typeface="Dubai"/>
              <a:cs typeface="Duba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11389" y="15693136"/>
            <a:ext cx="67246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283 Zeenat</a:t>
            </a:r>
            <a:r>
              <a:rPr dirty="0" sz="700" spc="-6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Block,</a:t>
            </a:r>
            <a:endParaRPr sz="700">
              <a:latin typeface="Dubai"/>
              <a:cs typeface="Duba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659751" y="15808960"/>
            <a:ext cx="975994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Alama Iqbal Town,</a:t>
            </a:r>
            <a:r>
              <a:rPr dirty="0" sz="700" spc="-4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Lahore,</a:t>
            </a:r>
            <a:endParaRPr sz="700">
              <a:latin typeface="Dubai"/>
              <a:cs typeface="Duba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633589" y="15900400"/>
            <a:ext cx="102870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7155" marR="5080" indent="-85090">
              <a:lnSpc>
                <a:spcPct val="1086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Islamic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Republic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of Pakistan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0"/>
              </a:rPr>
              <a:t>info@inatpakistan.com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36783" y="15479776"/>
            <a:ext cx="6273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10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EMIRATE</a:t>
            </a:r>
            <a:endParaRPr sz="700">
              <a:latin typeface="Dubai"/>
              <a:cs typeface="Duba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97844" y="15580360"/>
            <a:ext cx="90487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Business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Tower, Floor</a:t>
            </a:r>
            <a:r>
              <a:rPr dirty="0" sz="700" spc="-6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8,</a:t>
            </a:r>
            <a:endParaRPr sz="700">
              <a:latin typeface="Dubai"/>
              <a:cs typeface="Duba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23270" y="15683991"/>
            <a:ext cx="4749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Office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#</a:t>
            </a:r>
            <a:r>
              <a:rPr dirty="0" sz="700" spc="-8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811</a:t>
            </a:r>
            <a:endParaRPr sz="700">
              <a:latin typeface="Dubai"/>
              <a:cs typeface="Duba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66107" y="15796767"/>
            <a:ext cx="76771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Business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Bay,</a:t>
            </a:r>
            <a:r>
              <a:rPr dirty="0" sz="700" spc="-5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Dubai,</a:t>
            </a:r>
            <a:endParaRPr sz="700">
              <a:latin typeface="Dubai"/>
              <a:cs typeface="Duba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16894" y="15888208"/>
            <a:ext cx="86741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9209">
              <a:lnSpc>
                <a:spcPct val="1086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United Arab Emirates 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1"/>
              </a:rPr>
              <a:t>in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1"/>
              </a:rPr>
              <a:t>fo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1"/>
              </a:rPr>
              <a:t>@in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1"/>
              </a:rPr>
              <a:t>at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1"/>
              </a:rPr>
              <a:t>e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1"/>
              </a:rPr>
              <a:t>m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1"/>
              </a:rPr>
              <a:t>i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1"/>
              </a:rPr>
              <a:t>rat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1"/>
              </a:rPr>
              <a:t>e</a:t>
            </a:r>
            <a:r>
              <a:rPr dirty="0" sz="700" spc="5">
                <a:solidFill>
                  <a:srgbClr val="FFFFFF"/>
                </a:solidFill>
                <a:latin typeface="Dubai"/>
                <a:cs typeface="Dubai"/>
                <a:hlinkClick r:id="rId11"/>
              </a:rPr>
              <a:t>s.</a:t>
            </a:r>
            <a:r>
              <a:rPr dirty="0" sz="700" spc="-10">
                <a:solidFill>
                  <a:srgbClr val="FFFFFF"/>
                </a:solidFill>
                <a:latin typeface="Dubai"/>
                <a:cs typeface="Dubai"/>
                <a:hlinkClick r:id="rId11"/>
              </a:rPr>
              <a:t>c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1"/>
              </a:rPr>
              <a:t>o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1"/>
              </a:rPr>
              <a:t>m</a:t>
            </a:r>
            <a:endParaRPr sz="700">
              <a:latin typeface="Dubai"/>
              <a:cs typeface="Duba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3041" y="15491967"/>
            <a:ext cx="833119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 SAUDI</a:t>
            </a:r>
            <a:r>
              <a:rPr dirty="0" sz="700" spc="-4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ARABIA</a:t>
            </a:r>
            <a:endParaRPr sz="700">
              <a:latin typeface="Dubai"/>
              <a:cs typeface="Duba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9191" y="15592552"/>
            <a:ext cx="148018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International Agent</a:t>
            </a:r>
            <a:r>
              <a:rPr dirty="0" sz="700" spc="-1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Establishment</a:t>
            </a:r>
            <a:endParaRPr sz="700">
              <a:latin typeface="Dubai"/>
              <a:cs typeface="Duba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04128" y="15693136"/>
            <a:ext cx="121031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PO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Box 30060, Al Khobar</a:t>
            </a:r>
            <a:r>
              <a:rPr dirty="0" sz="700" spc="-7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31952</a:t>
            </a:r>
            <a:endParaRPr sz="700">
              <a:latin typeface="Dubai"/>
              <a:cs typeface="Duba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2703" y="15808960"/>
            <a:ext cx="65214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Eastern</a:t>
            </a:r>
            <a:r>
              <a:rPr dirty="0" sz="700" spc="-4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Province,</a:t>
            </a:r>
            <a:endParaRPr sz="700">
              <a:latin typeface="Dubai"/>
              <a:cs typeface="Duba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47765" y="15900400"/>
            <a:ext cx="92329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0" marR="5080" indent="-158750">
              <a:lnSpc>
                <a:spcPct val="1086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Kingdom of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Saudi</a:t>
            </a:r>
            <a:r>
              <a:rPr dirty="0" sz="700" spc="-7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Arabia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2"/>
              </a:rPr>
              <a:t>info@inatt.com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113026" y="15495015"/>
            <a:ext cx="7461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-4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PHILIPPINES</a:t>
            </a:r>
            <a:endParaRPr sz="700">
              <a:latin typeface="Dubai"/>
              <a:cs typeface="Duba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48762" y="15595600"/>
            <a:ext cx="874394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Hanayap</a:t>
            </a:r>
            <a:r>
              <a:rPr dirty="0" sz="700" spc="-5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Services</a:t>
            </a:r>
            <a:endParaRPr sz="700">
              <a:latin typeface="Dubai"/>
              <a:cs typeface="Duba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11449" y="15699232"/>
            <a:ext cx="54864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Blk 30.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Lot</a:t>
            </a:r>
            <a:r>
              <a:rPr dirty="0" sz="700" spc="-7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16,</a:t>
            </a:r>
            <a:endParaRPr sz="700">
              <a:latin typeface="Dubai"/>
              <a:cs typeface="Duba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908238" y="15812008"/>
            <a:ext cx="11569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Magdalene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Ville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2, Bacolod</a:t>
            </a:r>
            <a:r>
              <a:rPr dirty="0" sz="700" spc="-4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City</a:t>
            </a:r>
            <a:endParaRPr sz="700">
              <a:latin typeface="Dubai"/>
              <a:cs typeface="Duba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024126" y="15909543"/>
            <a:ext cx="924560" cy="251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825">
              <a:lnSpc>
                <a:spcPct val="105700"/>
              </a:lnSpc>
              <a:spcBef>
                <a:spcPts val="100"/>
              </a:spcBef>
            </a:pP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Philippines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3"/>
              </a:rPr>
              <a:t>info@inatpacificasia.com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337706" y="15482823"/>
            <a:ext cx="85407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-4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NETHERLANDS</a:t>
            </a:r>
            <a:endParaRPr sz="700">
              <a:latin typeface="Dubai"/>
              <a:cs typeface="Duba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219406" y="15583408"/>
            <a:ext cx="108966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Overseas Company</a:t>
            </a:r>
            <a:r>
              <a:rPr dirty="0" sz="700" spc="-5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B.V.</a:t>
            </a:r>
            <a:endParaRPr sz="700">
              <a:latin typeface="Dubai"/>
              <a:cs typeface="Duba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357518" y="15687039"/>
            <a:ext cx="8134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Gustav Mahlerplein</a:t>
            </a:r>
            <a:r>
              <a:rPr dirty="0" sz="700" spc="-4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2,</a:t>
            </a:r>
            <a:endParaRPr sz="700">
              <a:latin typeface="Dubai"/>
              <a:cs typeface="Duba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351994" y="15799815"/>
            <a:ext cx="8261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1082 MA,</a:t>
            </a:r>
            <a:r>
              <a:rPr dirty="0" sz="700" spc="-6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Amsterdam</a:t>
            </a:r>
            <a:endParaRPr sz="700">
              <a:latin typeface="Dubai"/>
              <a:cs typeface="Duba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169431" y="15891256"/>
            <a:ext cx="119126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80035">
              <a:lnSpc>
                <a:spcPct val="1086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The Netherlands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4"/>
              </a:rPr>
              <a:t>info@inatoverseascompany.com</a:t>
            </a:r>
            <a:endParaRPr sz="700">
              <a:latin typeface="Dubai"/>
              <a:cs typeface="Duba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666809" y="11999403"/>
            <a:ext cx="11525250" cy="3338195"/>
            <a:chOff x="666809" y="11999403"/>
            <a:chExt cx="11525250" cy="3338195"/>
          </a:xfrm>
        </p:grpSpPr>
        <p:sp>
          <p:nvSpPr>
            <p:cNvPr id="58" name="object 58"/>
            <p:cNvSpPr/>
            <p:nvPr/>
          </p:nvSpPr>
          <p:spPr>
            <a:xfrm>
              <a:off x="666809" y="14865169"/>
              <a:ext cx="449264" cy="44926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3980747" y="14888013"/>
              <a:ext cx="449266" cy="44926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5617903" y="14887808"/>
              <a:ext cx="449265" cy="44926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7261456" y="14879261"/>
              <a:ext cx="449265" cy="44926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8929449" y="14884777"/>
              <a:ext cx="449265" cy="44926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0556777" y="14886418"/>
              <a:ext cx="449265" cy="44926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2322582" y="14888015"/>
              <a:ext cx="449265" cy="44926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9527663" y="11999403"/>
              <a:ext cx="2664336" cy="279999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9942296" y="14201943"/>
              <a:ext cx="2007870" cy="506730"/>
            </a:xfrm>
            <a:custGeom>
              <a:avLst/>
              <a:gdLst/>
              <a:ahLst/>
              <a:cxnLst/>
              <a:rect l="l" t="t" r="r" b="b"/>
              <a:pathLst>
                <a:path w="2007870" h="506730">
                  <a:moveTo>
                    <a:pt x="1923251" y="0"/>
                  </a:moveTo>
                  <a:lnTo>
                    <a:pt x="84364" y="0"/>
                  </a:lnTo>
                  <a:lnTo>
                    <a:pt x="51526" y="6629"/>
                  </a:lnTo>
                  <a:lnTo>
                    <a:pt x="24709" y="24709"/>
                  </a:lnTo>
                  <a:lnTo>
                    <a:pt x="6629" y="51526"/>
                  </a:lnTo>
                  <a:lnTo>
                    <a:pt x="0" y="84364"/>
                  </a:lnTo>
                  <a:lnTo>
                    <a:pt x="0" y="421813"/>
                  </a:lnTo>
                  <a:lnTo>
                    <a:pt x="6629" y="454652"/>
                  </a:lnTo>
                  <a:lnTo>
                    <a:pt x="24709" y="481469"/>
                  </a:lnTo>
                  <a:lnTo>
                    <a:pt x="51526" y="499549"/>
                  </a:lnTo>
                  <a:lnTo>
                    <a:pt x="84364" y="506178"/>
                  </a:lnTo>
                  <a:lnTo>
                    <a:pt x="1923251" y="506178"/>
                  </a:lnTo>
                  <a:lnTo>
                    <a:pt x="1956089" y="499549"/>
                  </a:lnTo>
                  <a:lnTo>
                    <a:pt x="1982905" y="481469"/>
                  </a:lnTo>
                  <a:lnTo>
                    <a:pt x="2000984" y="454652"/>
                  </a:lnTo>
                  <a:lnTo>
                    <a:pt x="2007614" y="421813"/>
                  </a:lnTo>
                  <a:lnTo>
                    <a:pt x="2007614" y="84364"/>
                  </a:lnTo>
                  <a:lnTo>
                    <a:pt x="2000984" y="51526"/>
                  </a:lnTo>
                  <a:lnTo>
                    <a:pt x="1982905" y="24709"/>
                  </a:lnTo>
                  <a:lnTo>
                    <a:pt x="1956089" y="6629"/>
                  </a:lnTo>
                  <a:lnTo>
                    <a:pt x="19232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/>
          <p:cNvSpPr txBox="1"/>
          <p:nvPr/>
        </p:nvSpPr>
        <p:spPr>
          <a:xfrm>
            <a:off x="9943413" y="14181835"/>
            <a:ext cx="1969135" cy="541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30" b="1">
                <a:solidFill>
                  <a:srgbClr val="FFFFFF"/>
                </a:solidFill>
                <a:latin typeface="Dubai"/>
                <a:cs typeface="Dubai"/>
              </a:rPr>
              <a:t>INAT </a:t>
            </a:r>
            <a:r>
              <a:rPr dirty="0" sz="1200" spc="-5" b="1">
                <a:solidFill>
                  <a:srgbClr val="FFFFFF"/>
                </a:solidFill>
                <a:latin typeface="Dubai"/>
                <a:cs typeface="Dubai"/>
              </a:rPr>
              <a:t>GROUP </a:t>
            </a:r>
            <a:r>
              <a:rPr dirty="0" sz="1200" b="1">
                <a:solidFill>
                  <a:srgbClr val="FFFFFF"/>
                </a:solidFill>
                <a:latin typeface="Dubai"/>
                <a:cs typeface="Dubai"/>
              </a:rPr>
              <a:t>OF</a:t>
            </a:r>
            <a:r>
              <a:rPr dirty="0" sz="1200" spc="-3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1200" spc="-15" b="1">
                <a:solidFill>
                  <a:srgbClr val="FFFFFF"/>
                </a:solidFill>
                <a:latin typeface="Dubai"/>
                <a:cs typeface="Dubai"/>
              </a:rPr>
              <a:t>COMPANIES</a:t>
            </a:r>
            <a:endParaRPr sz="1200">
              <a:latin typeface="Dubai"/>
              <a:cs typeface="Dubai"/>
            </a:endParaRPr>
          </a:p>
          <a:p>
            <a:pPr algn="ctr" marL="12700" marR="5080">
              <a:lnSpc>
                <a:spcPts val="1300"/>
              </a:lnSpc>
              <a:spcBef>
                <a:spcPts val="65"/>
              </a:spcBef>
            </a:pPr>
            <a:r>
              <a:rPr dirty="0" sz="1100" spc="-5" b="1">
                <a:solidFill>
                  <a:srgbClr val="FFFFFF"/>
                </a:solidFill>
                <a:latin typeface="Dubai"/>
                <a:cs typeface="Dubai"/>
                <a:hlinkClick r:id="rId23"/>
              </a:rPr>
              <a:t>www.inatgroupofcompanies.com </a:t>
            </a:r>
            <a:r>
              <a:rPr dirty="0" sz="1100" spc="-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Dubai"/>
                <a:cs typeface="Dubai"/>
              </a:rPr>
              <a:t>Since</a:t>
            </a:r>
            <a:r>
              <a:rPr dirty="0" sz="1100" spc="-1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Dubai"/>
                <a:cs typeface="Dubai"/>
              </a:rPr>
              <a:t>1974</a:t>
            </a:r>
            <a:endParaRPr sz="1100">
              <a:latin typeface="Dubai"/>
              <a:cs typeface="Duba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21926" y="15706396"/>
            <a:ext cx="550545" cy="43878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6985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550"/>
              </a:spcBef>
            </a:pPr>
            <a:r>
              <a:rPr dirty="0" sz="1800">
                <a:latin typeface="Dubai"/>
                <a:cs typeface="Dubai"/>
              </a:rPr>
              <a:t>2/2</a:t>
            </a:r>
            <a:endParaRPr sz="1800">
              <a:latin typeface="Dubai"/>
              <a:cs typeface="Duba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662" y="195580"/>
            <a:ext cx="11900535" cy="1549717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dirty="0" sz="2800" spc="-70">
                <a:latin typeface="Dubai"/>
                <a:cs typeface="Dubai"/>
              </a:rPr>
              <a:t>INAT </a:t>
            </a:r>
            <a:r>
              <a:rPr dirty="0" sz="2800" spc="-15">
                <a:latin typeface="Dubai"/>
                <a:cs typeface="Dubai"/>
              </a:rPr>
              <a:t>Group develop </a:t>
            </a:r>
            <a:r>
              <a:rPr dirty="0" sz="2800">
                <a:latin typeface="Dubai"/>
                <a:cs typeface="Dubai"/>
              </a:rPr>
              <a:t>a highly </a:t>
            </a:r>
            <a:r>
              <a:rPr dirty="0" sz="2800" spc="-5">
                <a:latin typeface="Dubai"/>
                <a:cs typeface="Dubai"/>
              </a:rPr>
              <a:t>qualified and </a:t>
            </a:r>
            <a:r>
              <a:rPr dirty="0" sz="2800" spc="-10">
                <a:latin typeface="Dubai"/>
                <a:cs typeface="Dubai"/>
              </a:rPr>
              <a:t>reliable </a:t>
            </a:r>
            <a:r>
              <a:rPr dirty="0" sz="2800" spc="-5">
                <a:latin typeface="Dubai"/>
                <a:cs typeface="Dubai"/>
              </a:rPr>
              <a:t>experience </a:t>
            </a:r>
            <a:r>
              <a:rPr dirty="0" sz="2800" spc="-10">
                <a:latin typeface="Dubai"/>
                <a:cs typeface="Dubai"/>
              </a:rPr>
              <a:t>team </a:t>
            </a:r>
            <a:r>
              <a:rPr dirty="0" sz="2800" spc="-20">
                <a:latin typeface="Dubai"/>
                <a:cs typeface="Dubai"/>
              </a:rPr>
              <a:t>for </a:t>
            </a:r>
            <a:r>
              <a:rPr dirty="0" sz="2800" spc="-45">
                <a:latin typeface="Dubai"/>
                <a:cs typeface="Dubai"/>
              </a:rPr>
              <a:t>ASSEMBLY  </a:t>
            </a:r>
            <a:r>
              <a:rPr dirty="0" sz="2800">
                <a:latin typeface="Dubai"/>
                <a:cs typeface="Dubai"/>
              </a:rPr>
              <a:t>&amp; </a:t>
            </a:r>
            <a:r>
              <a:rPr dirty="0" sz="2800" spc="-5">
                <a:latin typeface="Dubai"/>
                <a:cs typeface="Dubai"/>
              </a:rPr>
              <a:t>ERECTION </a:t>
            </a:r>
            <a:r>
              <a:rPr dirty="0" sz="2800">
                <a:latin typeface="Dubai"/>
                <a:cs typeface="Dubai"/>
              </a:rPr>
              <a:t>of </a:t>
            </a:r>
            <a:r>
              <a:rPr dirty="0" sz="2800" spc="-5">
                <a:latin typeface="Dubai"/>
                <a:cs typeface="Dubai"/>
              </a:rPr>
              <a:t>the</a:t>
            </a:r>
            <a:r>
              <a:rPr dirty="0" sz="2800">
                <a:latin typeface="Dubai"/>
                <a:cs typeface="Dubai"/>
              </a:rPr>
              <a:t> </a:t>
            </a:r>
            <a:r>
              <a:rPr dirty="0" sz="2800" spc="-5">
                <a:latin typeface="Dubai"/>
                <a:cs typeface="Dubai"/>
              </a:rPr>
              <a:t>following:</a:t>
            </a:r>
            <a:endParaRPr sz="2800">
              <a:latin typeface="Dubai"/>
              <a:cs typeface="Dubai"/>
            </a:endParaRPr>
          </a:p>
          <a:p>
            <a:pPr marL="469900" indent="-457200">
              <a:lnSpc>
                <a:spcPts val="3335"/>
              </a:lnSpc>
              <a:spcBef>
                <a:spcPts val="5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2800">
                <a:latin typeface="Dubai"/>
                <a:cs typeface="Dubai"/>
              </a:rPr>
              <a:t>Support</a:t>
            </a:r>
            <a:r>
              <a:rPr dirty="0" sz="2800" spc="-5">
                <a:latin typeface="Dubai"/>
                <a:cs typeface="Dubai"/>
              </a:rPr>
              <a:t> </a:t>
            </a:r>
            <a:r>
              <a:rPr dirty="0" sz="2800" spc="-15">
                <a:latin typeface="Dubai"/>
                <a:cs typeface="Dubai"/>
              </a:rPr>
              <a:t>Structure</a:t>
            </a:r>
            <a:endParaRPr sz="2800">
              <a:latin typeface="Dubai"/>
              <a:cs typeface="Dubai"/>
            </a:endParaRPr>
          </a:p>
          <a:p>
            <a:pPr marL="469900" indent="-457200">
              <a:lnSpc>
                <a:spcPts val="3335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2800" spc="-5">
                <a:latin typeface="Dubai"/>
                <a:cs typeface="Dubai"/>
              </a:rPr>
              <a:t>Mechanical</a:t>
            </a:r>
            <a:r>
              <a:rPr dirty="0" sz="2800">
                <a:latin typeface="Dubai"/>
                <a:cs typeface="Dubai"/>
              </a:rPr>
              <a:t> </a:t>
            </a:r>
            <a:r>
              <a:rPr dirty="0" sz="2800" spc="-15">
                <a:latin typeface="Dubai"/>
                <a:cs typeface="Dubai"/>
              </a:rPr>
              <a:t>Structures</a:t>
            </a:r>
            <a:endParaRPr sz="2800">
              <a:latin typeface="Dubai"/>
              <a:cs typeface="Dubai"/>
            </a:endParaRPr>
          </a:p>
          <a:p>
            <a:pPr marL="469900" indent="-457200">
              <a:lnSpc>
                <a:spcPts val="3335"/>
              </a:lnSpc>
              <a:spcBef>
                <a:spcPts val="2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2800" spc="-40">
                <a:latin typeface="Dubai"/>
                <a:cs typeface="Dubai"/>
              </a:rPr>
              <a:t>T-BOX/</a:t>
            </a:r>
            <a:r>
              <a:rPr dirty="0" sz="2800" spc="-5">
                <a:latin typeface="Dubai"/>
                <a:cs typeface="Dubai"/>
              </a:rPr>
              <a:t> </a:t>
            </a:r>
            <a:r>
              <a:rPr dirty="0" sz="2800" spc="-10">
                <a:latin typeface="Dubai"/>
                <a:cs typeface="Dubai"/>
              </a:rPr>
              <a:t>Elbow</a:t>
            </a:r>
            <a:endParaRPr sz="2800">
              <a:latin typeface="Dubai"/>
              <a:cs typeface="Dubai"/>
            </a:endParaRPr>
          </a:p>
          <a:p>
            <a:pPr marL="469900" indent="-457200">
              <a:lnSpc>
                <a:spcPts val="3335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2800" spc="-5">
                <a:latin typeface="Dubai"/>
                <a:cs typeface="Dubai"/>
              </a:rPr>
              <a:t>Expansion</a:t>
            </a:r>
            <a:r>
              <a:rPr dirty="0" sz="2800" spc="-10">
                <a:latin typeface="Dubai"/>
                <a:cs typeface="Dubai"/>
              </a:rPr>
              <a:t> Joints</a:t>
            </a:r>
            <a:endParaRPr sz="2800">
              <a:latin typeface="Dubai"/>
              <a:cs typeface="Dubai"/>
            </a:endParaRPr>
          </a:p>
          <a:p>
            <a:pPr marL="469900" indent="-45720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2800" spc="-30">
                <a:latin typeface="Dubai"/>
                <a:cs typeface="Dubai"/>
              </a:rPr>
              <a:t>Transition</a:t>
            </a:r>
            <a:r>
              <a:rPr dirty="0" sz="2800" spc="-10">
                <a:latin typeface="Dubai"/>
                <a:cs typeface="Dubai"/>
              </a:rPr>
              <a:t> </a:t>
            </a:r>
            <a:r>
              <a:rPr dirty="0" sz="2800" spc="-5">
                <a:latin typeface="Dubai"/>
                <a:cs typeface="Dubai"/>
              </a:rPr>
              <a:t>Ducts</a:t>
            </a:r>
            <a:endParaRPr sz="2800">
              <a:latin typeface="Dubai"/>
              <a:cs typeface="Dubai"/>
            </a:endParaRPr>
          </a:p>
          <a:p>
            <a:pPr marL="469900" indent="-457200">
              <a:lnSpc>
                <a:spcPct val="100000"/>
              </a:lnSpc>
              <a:spcBef>
                <a:spcPts val="5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2800" spc="-10">
                <a:latin typeface="Dubai"/>
                <a:cs typeface="Dubai"/>
              </a:rPr>
              <a:t>Exhaust</a:t>
            </a:r>
            <a:r>
              <a:rPr dirty="0" sz="2800" spc="-5">
                <a:latin typeface="Dubai"/>
                <a:cs typeface="Dubai"/>
              </a:rPr>
              <a:t> </a:t>
            </a:r>
            <a:r>
              <a:rPr dirty="0" sz="2800" spc="-10">
                <a:latin typeface="Dubai"/>
                <a:cs typeface="Dubai"/>
              </a:rPr>
              <a:t>Stacks</a:t>
            </a:r>
            <a:endParaRPr sz="28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4105"/>
              </a:spcBef>
            </a:pPr>
            <a:r>
              <a:rPr dirty="0" sz="2800" spc="-5">
                <a:latin typeface="Dubai"/>
                <a:cs typeface="Dubai"/>
              </a:rPr>
              <a:t>Our </a:t>
            </a:r>
            <a:r>
              <a:rPr dirty="0" sz="2800" spc="-10">
                <a:latin typeface="Dubai"/>
                <a:cs typeface="Dubai"/>
              </a:rPr>
              <a:t>range </a:t>
            </a:r>
            <a:r>
              <a:rPr dirty="0" sz="2800">
                <a:latin typeface="Dubai"/>
                <a:cs typeface="Dubai"/>
              </a:rPr>
              <a:t>of </a:t>
            </a:r>
            <a:r>
              <a:rPr dirty="0" sz="2800" spc="-5">
                <a:latin typeface="Dubai"/>
                <a:cs typeface="Dubai"/>
              </a:rPr>
              <a:t>services</a:t>
            </a:r>
            <a:r>
              <a:rPr dirty="0" sz="2800" spc="5">
                <a:latin typeface="Dubai"/>
                <a:cs typeface="Dubai"/>
              </a:rPr>
              <a:t> </a:t>
            </a:r>
            <a:r>
              <a:rPr dirty="0" sz="2800">
                <a:latin typeface="Dubai"/>
                <a:cs typeface="Dubai"/>
              </a:rPr>
              <a:t>includes:</a:t>
            </a:r>
            <a:endParaRPr sz="2800">
              <a:latin typeface="Dubai"/>
              <a:cs typeface="Dubai"/>
            </a:endParaRPr>
          </a:p>
          <a:p>
            <a:pPr marL="12700">
              <a:lnSpc>
                <a:spcPts val="3335"/>
              </a:lnSpc>
              <a:spcBef>
                <a:spcPts val="3429"/>
              </a:spcBef>
            </a:pPr>
            <a:r>
              <a:rPr dirty="0" sz="2800" spc="-15" b="1">
                <a:latin typeface="Dubai"/>
                <a:cs typeface="Dubai"/>
              </a:rPr>
              <a:t>Project </a:t>
            </a:r>
            <a:r>
              <a:rPr dirty="0" sz="2800" spc="-10" b="1">
                <a:latin typeface="Dubai"/>
                <a:cs typeface="Dubai"/>
              </a:rPr>
              <a:t>Site</a:t>
            </a:r>
            <a:r>
              <a:rPr dirty="0" sz="2800" spc="-5" b="1">
                <a:latin typeface="Dubai"/>
                <a:cs typeface="Dubai"/>
              </a:rPr>
              <a:t> </a:t>
            </a:r>
            <a:r>
              <a:rPr dirty="0" sz="2800" spc="-15" b="1">
                <a:latin typeface="Dubai"/>
                <a:cs typeface="Dubai"/>
              </a:rPr>
              <a:t>Survey</a:t>
            </a:r>
            <a:endParaRPr sz="2800">
              <a:latin typeface="Dubai"/>
              <a:cs typeface="Dubai"/>
            </a:endParaRPr>
          </a:p>
          <a:p>
            <a:pPr marL="469900" indent="-457200">
              <a:lnSpc>
                <a:spcPts val="3335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2800" spc="-5">
                <a:latin typeface="Dubai"/>
                <a:cs typeface="Dubai"/>
              </a:rPr>
              <a:t>Our </a:t>
            </a:r>
            <a:r>
              <a:rPr dirty="0" sz="2800" spc="-20">
                <a:latin typeface="Dubai"/>
                <a:cs typeface="Dubai"/>
              </a:rPr>
              <a:t>resourceful </a:t>
            </a:r>
            <a:r>
              <a:rPr dirty="0" sz="2800" spc="-15">
                <a:latin typeface="Dubai"/>
                <a:cs typeface="Dubai"/>
              </a:rPr>
              <a:t>survey </a:t>
            </a:r>
            <a:r>
              <a:rPr dirty="0" sz="2800" spc="-10">
                <a:latin typeface="Dubai"/>
                <a:cs typeface="Dubai"/>
              </a:rPr>
              <a:t>team throughout </a:t>
            </a:r>
            <a:r>
              <a:rPr dirty="0" sz="2800" spc="-5">
                <a:latin typeface="Dubai"/>
                <a:cs typeface="Dubai"/>
              </a:rPr>
              <a:t>Saudi Arabia </a:t>
            </a:r>
            <a:r>
              <a:rPr dirty="0" sz="2800" spc="-20">
                <a:latin typeface="Dubai"/>
                <a:cs typeface="Dubai"/>
              </a:rPr>
              <a:t>are </a:t>
            </a:r>
            <a:r>
              <a:rPr dirty="0" sz="2800">
                <a:latin typeface="Dubai"/>
                <a:cs typeface="Dubai"/>
              </a:rPr>
              <a:t>highly </a:t>
            </a:r>
            <a:r>
              <a:rPr dirty="0" sz="2800" spc="-5">
                <a:latin typeface="Dubai"/>
                <a:cs typeface="Dubai"/>
              </a:rPr>
              <a:t>qualified</a:t>
            </a:r>
            <a:r>
              <a:rPr dirty="0" sz="2800" spc="150">
                <a:latin typeface="Dubai"/>
                <a:cs typeface="Dubai"/>
              </a:rPr>
              <a:t> </a:t>
            </a:r>
            <a:r>
              <a:rPr dirty="0" sz="2800" spc="-15">
                <a:latin typeface="Dubai"/>
                <a:cs typeface="Dubai"/>
              </a:rPr>
              <a:t>to</a:t>
            </a:r>
            <a:endParaRPr sz="2800">
              <a:latin typeface="Dubai"/>
              <a:cs typeface="Dubai"/>
            </a:endParaRPr>
          </a:p>
          <a:p>
            <a:pPr marL="469900" marR="336550">
              <a:lnSpc>
                <a:spcPct val="100000"/>
              </a:lnSpc>
              <a:spcBef>
                <a:spcPts val="25"/>
              </a:spcBef>
            </a:pPr>
            <a:r>
              <a:rPr dirty="0" sz="2800" spc="-15">
                <a:latin typeface="Dubai"/>
                <a:cs typeface="Dubai"/>
              </a:rPr>
              <a:t>take </a:t>
            </a:r>
            <a:r>
              <a:rPr dirty="0" sz="2800" spc="-5">
                <a:latin typeface="Dubai"/>
                <a:cs typeface="Dubai"/>
              </a:rPr>
              <a:t>necessary </a:t>
            </a:r>
            <a:r>
              <a:rPr dirty="0" sz="2800" spc="-10">
                <a:latin typeface="Dubai"/>
                <a:cs typeface="Dubai"/>
              </a:rPr>
              <a:t>information </a:t>
            </a:r>
            <a:r>
              <a:rPr dirty="0" sz="2800" spc="-25">
                <a:latin typeface="Dubai"/>
                <a:cs typeface="Dubai"/>
              </a:rPr>
              <a:t>at </a:t>
            </a:r>
            <a:r>
              <a:rPr dirty="0" sz="2800">
                <a:latin typeface="Dubai"/>
                <a:cs typeface="Dubai"/>
              </a:rPr>
              <a:t>early </a:t>
            </a:r>
            <a:r>
              <a:rPr dirty="0" sz="2800" spc="-10">
                <a:latin typeface="Dubai"/>
                <a:cs typeface="Dubai"/>
              </a:rPr>
              <a:t>stage </a:t>
            </a:r>
            <a:r>
              <a:rPr dirty="0" sz="2800">
                <a:latin typeface="Dubai"/>
                <a:cs typeface="Dubai"/>
              </a:rPr>
              <a:t>of </a:t>
            </a:r>
            <a:r>
              <a:rPr dirty="0" sz="2800" spc="-5">
                <a:latin typeface="Dubai"/>
                <a:cs typeface="Dubai"/>
              </a:rPr>
              <a:t>the project. This </a:t>
            </a:r>
            <a:r>
              <a:rPr dirty="0" sz="2800">
                <a:latin typeface="Dubai"/>
                <a:cs typeface="Dubai"/>
              </a:rPr>
              <a:t>will </a:t>
            </a:r>
            <a:r>
              <a:rPr dirty="0" sz="2800" spc="-15">
                <a:latin typeface="Dubai"/>
                <a:cs typeface="Dubai"/>
              </a:rPr>
              <a:t>give </a:t>
            </a:r>
            <a:r>
              <a:rPr dirty="0" sz="2800" spc="-10">
                <a:latin typeface="Dubai"/>
                <a:cs typeface="Dubai"/>
              </a:rPr>
              <a:t>Project  Management team </a:t>
            </a:r>
            <a:r>
              <a:rPr dirty="0" sz="2800" spc="-15">
                <a:latin typeface="Dubai"/>
                <a:cs typeface="Dubai"/>
              </a:rPr>
              <a:t>concrete </a:t>
            </a:r>
            <a:r>
              <a:rPr dirty="0" sz="2800" spc="-5">
                <a:latin typeface="Dubai"/>
                <a:cs typeface="Dubai"/>
              </a:rPr>
              <a:t>details </a:t>
            </a:r>
            <a:r>
              <a:rPr dirty="0" sz="2800">
                <a:latin typeface="Dubai"/>
                <a:cs typeface="Dubai"/>
              </a:rPr>
              <a:t>in </a:t>
            </a:r>
            <a:r>
              <a:rPr dirty="0" sz="2800" spc="-15">
                <a:latin typeface="Dubai"/>
                <a:cs typeface="Dubai"/>
              </a:rPr>
              <a:t>preparation for </a:t>
            </a:r>
            <a:r>
              <a:rPr dirty="0" sz="2800" spc="-5">
                <a:latin typeface="Dubai"/>
                <a:cs typeface="Dubai"/>
              </a:rPr>
              <a:t>planning and </a:t>
            </a:r>
            <a:r>
              <a:rPr dirty="0" sz="2800" spc="-15">
                <a:latin typeface="Dubai"/>
                <a:cs typeface="Dubai"/>
              </a:rPr>
              <a:t>real  </a:t>
            </a:r>
            <a:r>
              <a:rPr dirty="0" sz="2800" spc="-5">
                <a:latin typeface="Dubai"/>
                <a:cs typeface="Dubai"/>
              </a:rPr>
              <a:t>schedule </a:t>
            </a:r>
            <a:r>
              <a:rPr dirty="0" sz="2800" spc="-20">
                <a:latin typeface="Dubai"/>
                <a:cs typeface="Dubai"/>
              </a:rPr>
              <a:t>forecast </a:t>
            </a:r>
            <a:r>
              <a:rPr dirty="0" sz="2800">
                <a:latin typeface="Dubai"/>
                <a:cs typeface="Dubai"/>
              </a:rPr>
              <a:t>of</a:t>
            </a:r>
            <a:r>
              <a:rPr dirty="0" sz="2800" spc="25">
                <a:latin typeface="Dubai"/>
                <a:cs typeface="Dubai"/>
              </a:rPr>
              <a:t> </a:t>
            </a:r>
            <a:r>
              <a:rPr dirty="0" sz="2800" spc="-10">
                <a:latin typeface="Dubai"/>
                <a:cs typeface="Dubai"/>
              </a:rPr>
              <a:t>execution.</a:t>
            </a:r>
            <a:endParaRPr sz="28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3335"/>
              </a:spcBef>
            </a:pPr>
            <a:r>
              <a:rPr dirty="0" sz="2800" spc="-10" b="1">
                <a:latin typeface="Dubai"/>
                <a:cs typeface="Dubai"/>
              </a:rPr>
              <a:t>Erection </a:t>
            </a:r>
            <a:r>
              <a:rPr dirty="0" sz="2800" spc="-15" b="1">
                <a:latin typeface="Dubai"/>
                <a:cs typeface="Dubai"/>
              </a:rPr>
              <a:t>Project </a:t>
            </a:r>
            <a:r>
              <a:rPr dirty="0" sz="2800" spc="-10" b="1">
                <a:latin typeface="Dubai"/>
                <a:cs typeface="Dubai"/>
              </a:rPr>
              <a:t>Management</a:t>
            </a:r>
            <a:r>
              <a:rPr dirty="0" sz="2800" spc="5" b="1">
                <a:latin typeface="Dubai"/>
                <a:cs typeface="Dubai"/>
              </a:rPr>
              <a:t> </a:t>
            </a:r>
            <a:r>
              <a:rPr dirty="0" sz="2800" spc="-80" b="1">
                <a:latin typeface="Dubai"/>
                <a:cs typeface="Dubai"/>
              </a:rPr>
              <a:t>Team</a:t>
            </a:r>
            <a:endParaRPr sz="2800">
              <a:latin typeface="Dubai"/>
              <a:cs typeface="Dubai"/>
            </a:endParaRPr>
          </a:p>
          <a:p>
            <a:pPr marL="469900" marR="811530" indent="-457200">
              <a:lnSpc>
                <a:spcPct val="99800"/>
              </a:lnSpc>
              <a:spcBef>
                <a:spcPts val="30"/>
              </a:spcBef>
              <a:buFont typeface="Wingdings"/>
              <a:buChar char=""/>
              <a:tabLst>
                <a:tab pos="469265" algn="l"/>
                <a:tab pos="469900" algn="l"/>
                <a:tab pos="1120775" algn="l"/>
                <a:tab pos="5805805" algn="l"/>
              </a:tabLst>
            </a:pPr>
            <a:r>
              <a:rPr dirty="0" sz="2800" spc="-45">
                <a:latin typeface="Dubai"/>
                <a:cs typeface="Dubai"/>
              </a:rPr>
              <a:t>We	</a:t>
            </a:r>
            <a:r>
              <a:rPr dirty="0" sz="2800" spc="-15">
                <a:latin typeface="Dubai"/>
                <a:cs typeface="Dubai"/>
              </a:rPr>
              <a:t>provide </a:t>
            </a:r>
            <a:r>
              <a:rPr dirty="0" sz="2800" spc="-5">
                <a:latin typeface="Dubai"/>
                <a:cs typeface="Dubai"/>
              </a:rPr>
              <a:t>outstanding Specialized </a:t>
            </a:r>
            <a:r>
              <a:rPr dirty="0" sz="2800" spc="-10">
                <a:latin typeface="Dubai"/>
                <a:cs typeface="Dubai"/>
              </a:rPr>
              <a:t>Erection Project Management team  </a:t>
            </a:r>
            <a:r>
              <a:rPr dirty="0" sz="2800">
                <a:latin typeface="Dubai"/>
                <a:cs typeface="Dubai"/>
              </a:rPr>
              <a:t>applied </a:t>
            </a:r>
            <a:r>
              <a:rPr dirty="0" sz="2800" spc="-15">
                <a:latin typeface="Dubai"/>
                <a:cs typeface="Dubai"/>
              </a:rPr>
              <a:t>to </a:t>
            </a:r>
            <a:r>
              <a:rPr dirty="0" sz="2800" spc="-5">
                <a:latin typeface="Dubai"/>
                <a:cs typeface="Dubai"/>
              </a:rPr>
              <a:t>specific</a:t>
            </a:r>
            <a:r>
              <a:rPr dirty="0" sz="2800" spc="50">
                <a:latin typeface="Dubai"/>
                <a:cs typeface="Dubai"/>
              </a:rPr>
              <a:t> </a:t>
            </a:r>
            <a:r>
              <a:rPr dirty="0" sz="2800" spc="-10">
                <a:latin typeface="Dubai"/>
                <a:cs typeface="Dubai"/>
              </a:rPr>
              <a:t>erection</a:t>
            </a:r>
            <a:r>
              <a:rPr dirty="0" sz="2800" spc="5">
                <a:latin typeface="Dubai"/>
                <a:cs typeface="Dubai"/>
              </a:rPr>
              <a:t> </a:t>
            </a:r>
            <a:r>
              <a:rPr dirty="0" sz="2800" spc="-5">
                <a:latin typeface="Dubai"/>
                <a:cs typeface="Dubai"/>
              </a:rPr>
              <a:t>projects.	</a:t>
            </a:r>
            <a:r>
              <a:rPr dirty="0" sz="2800" spc="-25">
                <a:latin typeface="Dubai"/>
                <a:cs typeface="Dubai"/>
              </a:rPr>
              <a:t>From </a:t>
            </a:r>
            <a:r>
              <a:rPr dirty="0" sz="2800" spc="-5">
                <a:latin typeface="Dubai"/>
                <a:cs typeface="Dubai"/>
              </a:rPr>
              <a:t>planning </a:t>
            </a:r>
            <a:r>
              <a:rPr dirty="0" sz="2800" spc="-10">
                <a:latin typeface="Dubai"/>
                <a:cs typeface="Dubai"/>
              </a:rPr>
              <a:t>stage through </a:t>
            </a:r>
            <a:r>
              <a:rPr dirty="0" sz="2800" spc="-5">
                <a:latin typeface="Dubai"/>
                <a:cs typeface="Dubai"/>
              </a:rPr>
              <a:t>the  </a:t>
            </a:r>
            <a:r>
              <a:rPr dirty="0" sz="2800" spc="-10">
                <a:latin typeface="Dubai"/>
                <a:cs typeface="Dubai"/>
              </a:rPr>
              <a:t>execution </a:t>
            </a:r>
            <a:r>
              <a:rPr dirty="0" sz="2800" spc="-5">
                <a:latin typeface="Dubai"/>
                <a:cs typeface="Dubai"/>
              </a:rPr>
              <a:t>phases </a:t>
            </a:r>
            <a:r>
              <a:rPr dirty="0" sz="2800" spc="-15">
                <a:latin typeface="Dubai"/>
                <a:cs typeface="Dubai"/>
              </a:rPr>
              <a:t>for </a:t>
            </a:r>
            <a:r>
              <a:rPr dirty="0" sz="2800" spc="-5">
                <a:latin typeface="Dubai"/>
                <a:cs typeface="Dubai"/>
              </a:rPr>
              <a:t>the purpose </a:t>
            </a:r>
            <a:r>
              <a:rPr dirty="0" sz="2800">
                <a:latin typeface="Dubai"/>
                <a:cs typeface="Dubai"/>
              </a:rPr>
              <a:t>of </a:t>
            </a:r>
            <a:r>
              <a:rPr dirty="0" sz="2800" spc="-10">
                <a:latin typeface="Dubai"/>
                <a:cs typeface="Dubai"/>
              </a:rPr>
              <a:t>achieving </a:t>
            </a:r>
            <a:r>
              <a:rPr dirty="0" sz="2800">
                <a:latin typeface="Dubai"/>
                <a:cs typeface="Dubai"/>
              </a:rPr>
              <a:t>common </a:t>
            </a:r>
            <a:r>
              <a:rPr dirty="0" sz="2800" spc="-10">
                <a:latin typeface="Dubai"/>
                <a:cs typeface="Dubai"/>
              </a:rPr>
              <a:t>project </a:t>
            </a:r>
            <a:r>
              <a:rPr dirty="0" sz="2800" spc="-5">
                <a:latin typeface="Dubai"/>
                <a:cs typeface="Dubai"/>
              </a:rPr>
              <a:t>objectives,  including </a:t>
            </a:r>
            <a:r>
              <a:rPr dirty="0" sz="2800" spc="-10">
                <a:latin typeface="Dubai"/>
                <a:cs typeface="Dubai"/>
              </a:rPr>
              <a:t>project </a:t>
            </a:r>
            <a:r>
              <a:rPr dirty="0" sz="2800" spc="-30">
                <a:latin typeface="Dubai"/>
                <a:cs typeface="Dubai"/>
              </a:rPr>
              <a:t>safety, </a:t>
            </a:r>
            <a:r>
              <a:rPr dirty="0" sz="2800" spc="-5">
                <a:latin typeface="Dubai"/>
                <a:cs typeface="Dubai"/>
              </a:rPr>
              <a:t>quality </a:t>
            </a:r>
            <a:r>
              <a:rPr dirty="0" sz="2800">
                <a:latin typeface="Dubai"/>
                <a:cs typeface="Dubai"/>
              </a:rPr>
              <a:t>management, cost, </a:t>
            </a:r>
            <a:r>
              <a:rPr dirty="0" sz="2800" spc="-5">
                <a:latin typeface="Dubai"/>
                <a:cs typeface="Dubai"/>
              </a:rPr>
              <a:t>time, and </a:t>
            </a:r>
            <a:r>
              <a:rPr dirty="0" sz="2800" spc="-10">
                <a:latin typeface="Dubai"/>
                <a:cs typeface="Dubai"/>
              </a:rPr>
              <a:t>project  </a:t>
            </a:r>
            <a:r>
              <a:rPr dirty="0" sz="2800" spc="-5">
                <a:latin typeface="Dubai"/>
                <a:cs typeface="Dubai"/>
              </a:rPr>
              <a:t>completion.</a:t>
            </a:r>
            <a:endParaRPr sz="28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3335"/>
              </a:spcBef>
            </a:pPr>
            <a:r>
              <a:rPr dirty="0" sz="2800" spc="-10" b="1">
                <a:latin typeface="Dubai"/>
                <a:cs typeface="Dubai"/>
              </a:rPr>
              <a:t>Erection </a:t>
            </a:r>
            <a:r>
              <a:rPr dirty="0" sz="2800" spc="-20" b="1">
                <a:latin typeface="Dubai"/>
                <a:cs typeface="Dubai"/>
              </a:rPr>
              <a:t>Facilities </a:t>
            </a:r>
            <a:r>
              <a:rPr dirty="0" sz="2800" b="1">
                <a:latin typeface="Dubai"/>
                <a:cs typeface="Dubai"/>
              </a:rPr>
              <a:t>&amp;</a:t>
            </a:r>
            <a:r>
              <a:rPr dirty="0" sz="2800" spc="-5" b="1">
                <a:latin typeface="Dubai"/>
                <a:cs typeface="Dubai"/>
              </a:rPr>
              <a:t> </a:t>
            </a:r>
            <a:r>
              <a:rPr dirty="0" sz="2800" spc="-10" b="1">
                <a:latin typeface="Dubai"/>
                <a:cs typeface="Dubai"/>
              </a:rPr>
              <a:t>Equipment</a:t>
            </a:r>
            <a:endParaRPr sz="2800">
              <a:latin typeface="Dubai"/>
              <a:cs typeface="Dubai"/>
            </a:endParaRPr>
          </a:p>
          <a:p>
            <a:pPr marL="469900" marR="312420" indent="-457200">
              <a:lnSpc>
                <a:spcPct val="100000"/>
              </a:lnSpc>
              <a:spcBef>
                <a:spcPts val="50"/>
              </a:spcBef>
              <a:buFont typeface="Wingdings"/>
              <a:buChar char=""/>
              <a:tabLst>
                <a:tab pos="469265" algn="l"/>
                <a:tab pos="469900" algn="l"/>
                <a:tab pos="1991360" algn="l"/>
              </a:tabLst>
            </a:pPr>
            <a:r>
              <a:rPr dirty="0" sz="2800" spc="-150">
                <a:latin typeface="Dubai"/>
                <a:cs typeface="Dubai"/>
              </a:rPr>
              <a:t>To </a:t>
            </a:r>
            <a:r>
              <a:rPr dirty="0" sz="2800" spc="-20">
                <a:latin typeface="Dubai"/>
                <a:cs typeface="Dubai"/>
              </a:rPr>
              <a:t>execute </a:t>
            </a:r>
            <a:r>
              <a:rPr dirty="0" sz="2800" spc="-10">
                <a:latin typeface="Dubai"/>
                <a:cs typeface="Dubai"/>
              </a:rPr>
              <a:t>projects </a:t>
            </a:r>
            <a:r>
              <a:rPr dirty="0" sz="2800">
                <a:latin typeface="Dubai"/>
                <a:cs typeface="Dubai"/>
              </a:rPr>
              <a:t>on time </a:t>
            </a:r>
            <a:r>
              <a:rPr dirty="0" sz="2800" spc="-20">
                <a:latin typeface="Dubai"/>
                <a:cs typeface="Dubai"/>
              </a:rPr>
              <a:t>we have </a:t>
            </a:r>
            <a:r>
              <a:rPr dirty="0" sz="2800" spc="-10">
                <a:latin typeface="Dubai"/>
                <a:cs typeface="Dubai"/>
              </a:rPr>
              <a:t>sources </a:t>
            </a:r>
            <a:r>
              <a:rPr dirty="0" sz="2800">
                <a:latin typeface="Dubai"/>
                <a:cs typeface="Dubai"/>
              </a:rPr>
              <a:t>of </a:t>
            </a:r>
            <a:r>
              <a:rPr dirty="0" sz="2800" spc="-5">
                <a:latin typeface="Dubai"/>
                <a:cs typeface="Dubai"/>
              </a:rPr>
              <a:t>reliable </a:t>
            </a:r>
            <a:r>
              <a:rPr dirty="0" sz="2800" spc="-10">
                <a:latin typeface="Dubai"/>
                <a:cs typeface="Dubai"/>
              </a:rPr>
              <a:t>equipment </a:t>
            </a:r>
            <a:r>
              <a:rPr dirty="0" sz="2800" spc="-5">
                <a:latin typeface="Dubai"/>
                <a:cs typeface="Dubai"/>
              </a:rPr>
              <a:t>and  machines	such </a:t>
            </a:r>
            <a:r>
              <a:rPr dirty="0" sz="2800">
                <a:latin typeface="Dubai"/>
                <a:cs typeface="Dubai"/>
              </a:rPr>
              <a:t>as </a:t>
            </a:r>
            <a:r>
              <a:rPr dirty="0" sz="2800" spc="-5">
                <a:latin typeface="Dubai"/>
                <a:cs typeface="Dubai"/>
              </a:rPr>
              <a:t>cranes, </a:t>
            </a:r>
            <a:r>
              <a:rPr dirty="0" sz="2800">
                <a:latin typeface="Dubai"/>
                <a:cs typeface="Dubai"/>
              </a:rPr>
              <a:t>boom lifts, man-lifts, man-cages, </a:t>
            </a:r>
            <a:r>
              <a:rPr dirty="0" sz="2800" spc="-10">
                <a:latin typeface="Dubai"/>
                <a:cs typeface="Dubai"/>
              </a:rPr>
              <a:t>welding </a:t>
            </a:r>
            <a:r>
              <a:rPr dirty="0" sz="2800" spc="-5">
                <a:latin typeface="Dubai"/>
                <a:cs typeface="Dubai"/>
              </a:rPr>
              <a:t>machines  and </a:t>
            </a:r>
            <a:r>
              <a:rPr dirty="0" sz="2800">
                <a:latin typeface="Dubai"/>
                <a:cs typeface="Dubai"/>
              </a:rPr>
              <a:t>scaffolding. </a:t>
            </a:r>
            <a:r>
              <a:rPr dirty="0" sz="2800" spc="-50">
                <a:latin typeface="Dubai"/>
                <a:cs typeface="Dubai"/>
              </a:rPr>
              <a:t>We </a:t>
            </a:r>
            <a:r>
              <a:rPr dirty="0" sz="2800" spc="-20">
                <a:latin typeface="Dubai"/>
                <a:cs typeface="Dubai"/>
              </a:rPr>
              <a:t>operate </a:t>
            </a:r>
            <a:r>
              <a:rPr dirty="0" sz="2800" spc="-10">
                <a:latin typeface="Dubai"/>
                <a:cs typeface="Dubai"/>
              </a:rPr>
              <a:t>projects </a:t>
            </a:r>
            <a:r>
              <a:rPr dirty="0" sz="2800" spc="-5">
                <a:latin typeface="Dubai"/>
                <a:cs typeface="Dubai"/>
              </a:rPr>
              <a:t>with </a:t>
            </a:r>
            <a:r>
              <a:rPr dirty="0" sz="2800" spc="-10">
                <a:latin typeface="Dubai"/>
                <a:cs typeface="Dubai"/>
              </a:rPr>
              <a:t>presence </a:t>
            </a:r>
            <a:r>
              <a:rPr dirty="0" sz="2800">
                <a:latin typeface="Dubai"/>
                <a:cs typeface="Dubai"/>
              </a:rPr>
              <a:t>of </a:t>
            </a:r>
            <a:r>
              <a:rPr dirty="0" sz="2800" spc="-15">
                <a:latin typeface="Dubai"/>
                <a:cs typeface="Dubai"/>
              </a:rPr>
              <a:t>full </a:t>
            </a:r>
            <a:r>
              <a:rPr dirty="0" sz="2800" spc="-5">
                <a:latin typeface="Dubai"/>
                <a:cs typeface="Dubai"/>
              </a:rPr>
              <a:t>time </a:t>
            </a:r>
            <a:r>
              <a:rPr dirty="0" sz="2800" spc="-15">
                <a:latin typeface="Dubai"/>
                <a:cs typeface="Dubai"/>
              </a:rPr>
              <a:t>Safety </a:t>
            </a:r>
            <a:r>
              <a:rPr dirty="0" sz="2800" spc="-5">
                <a:latin typeface="Dubai"/>
                <a:cs typeface="Dubai"/>
              </a:rPr>
              <a:t>officer  </a:t>
            </a:r>
            <a:r>
              <a:rPr dirty="0" sz="2800" spc="-15">
                <a:latin typeface="Dubai"/>
                <a:cs typeface="Dubai"/>
              </a:rPr>
              <a:t>to ensure zero-accident</a:t>
            </a:r>
            <a:r>
              <a:rPr dirty="0" sz="2800" spc="35">
                <a:latin typeface="Dubai"/>
                <a:cs typeface="Dubai"/>
              </a:rPr>
              <a:t> </a:t>
            </a:r>
            <a:r>
              <a:rPr dirty="0" sz="2800" spc="-5">
                <a:latin typeface="Dubai"/>
                <a:cs typeface="Dubai"/>
              </a:rPr>
              <a:t>workplace.</a:t>
            </a:r>
            <a:endParaRPr sz="28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3360"/>
              </a:spcBef>
            </a:pPr>
            <a:r>
              <a:rPr dirty="0" sz="2800" spc="-5" b="1">
                <a:latin typeface="Dubai"/>
                <a:cs typeface="Dubai"/>
              </a:rPr>
              <a:t>Highly Skilled</a:t>
            </a:r>
            <a:r>
              <a:rPr dirty="0" sz="2800" spc="-20" b="1">
                <a:latin typeface="Dubai"/>
                <a:cs typeface="Dubai"/>
              </a:rPr>
              <a:t> </a:t>
            </a:r>
            <a:r>
              <a:rPr dirty="0" sz="2800" spc="-15" b="1">
                <a:latin typeface="Dubai"/>
                <a:cs typeface="Dubai"/>
              </a:rPr>
              <a:t>Manpower</a:t>
            </a:r>
            <a:endParaRPr sz="2800">
              <a:latin typeface="Dubai"/>
              <a:cs typeface="Dubai"/>
            </a:endParaRPr>
          </a:p>
          <a:p>
            <a:pPr marL="469900" marR="243840" indent="-457200">
              <a:lnSpc>
                <a:spcPct val="99800"/>
              </a:lnSpc>
              <a:spcBef>
                <a:spcPts val="30"/>
              </a:spcBef>
              <a:buFont typeface="Wingdings"/>
              <a:buChar char=""/>
              <a:tabLst>
                <a:tab pos="469265" algn="l"/>
                <a:tab pos="469900" algn="l"/>
                <a:tab pos="5172710" algn="l"/>
              </a:tabLst>
            </a:pPr>
            <a:r>
              <a:rPr dirty="0" sz="2800" spc="-45">
                <a:latin typeface="Dubai"/>
                <a:cs typeface="Dubai"/>
              </a:rPr>
              <a:t>We </a:t>
            </a:r>
            <a:r>
              <a:rPr dirty="0" sz="2800" spc="-10">
                <a:latin typeface="Dubai"/>
                <a:cs typeface="Dubai"/>
              </a:rPr>
              <a:t>offer </a:t>
            </a:r>
            <a:r>
              <a:rPr dirty="0" sz="2800">
                <a:latin typeface="Dubai"/>
                <a:cs typeface="Dubai"/>
              </a:rPr>
              <a:t>highly skilled </a:t>
            </a:r>
            <a:r>
              <a:rPr dirty="0" sz="2800" spc="-10">
                <a:latin typeface="Dubai"/>
                <a:cs typeface="Dubai"/>
              </a:rPr>
              <a:t>manpower </a:t>
            </a:r>
            <a:r>
              <a:rPr dirty="0" sz="2800">
                <a:latin typeface="Dubai"/>
                <a:cs typeface="Dubai"/>
              </a:rPr>
              <a:t>on </a:t>
            </a:r>
            <a:r>
              <a:rPr dirty="0" sz="2800" spc="-10">
                <a:latin typeface="Dubai"/>
                <a:cs typeface="Dubai"/>
              </a:rPr>
              <a:t>site </a:t>
            </a:r>
            <a:r>
              <a:rPr dirty="0" sz="2800" spc="-20">
                <a:latin typeface="Dubai"/>
                <a:cs typeface="Dubai"/>
              </a:rPr>
              <a:t>to </a:t>
            </a:r>
            <a:r>
              <a:rPr dirty="0" sz="2800" spc="-15">
                <a:latin typeface="Dubai"/>
                <a:cs typeface="Dubai"/>
              </a:rPr>
              <a:t>guarantee </a:t>
            </a:r>
            <a:r>
              <a:rPr dirty="0" sz="2800" spc="-10">
                <a:latin typeface="Dubai"/>
                <a:cs typeface="Dubai"/>
              </a:rPr>
              <a:t>project </a:t>
            </a:r>
            <a:r>
              <a:rPr dirty="0" sz="2800" spc="-5">
                <a:latin typeface="Dubai"/>
                <a:cs typeface="Dubai"/>
              </a:rPr>
              <a:t>completion </a:t>
            </a:r>
            <a:r>
              <a:rPr dirty="0" sz="2800">
                <a:latin typeface="Dubai"/>
                <a:cs typeface="Dubai"/>
              </a:rPr>
              <a:t>on  </a:t>
            </a:r>
            <a:r>
              <a:rPr dirty="0" sz="2800" spc="-5">
                <a:latin typeface="Dubai"/>
                <a:cs typeface="Dubai"/>
              </a:rPr>
              <a:t>time. </a:t>
            </a:r>
            <a:r>
              <a:rPr dirty="0" sz="2800" spc="-45">
                <a:latin typeface="Dubai"/>
                <a:cs typeface="Dubai"/>
              </a:rPr>
              <a:t>We </a:t>
            </a:r>
            <a:r>
              <a:rPr dirty="0" sz="2800" spc="-20">
                <a:latin typeface="Dubai"/>
                <a:cs typeface="Dubai"/>
              </a:rPr>
              <a:t>have </a:t>
            </a:r>
            <a:r>
              <a:rPr dirty="0" sz="2800" spc="-10">
                <a:latin typeface="Dubai"/>
                <a:cs typeface="Dubai"/>
              </a:rPr>
              <a:t>flexible</a:t>
            </a:r>
            <a:r>
              <a:rPr dirty="0" sz="2800" spc="125">
                <a:latin typeface="Dubai"/>
                <a:cs typeface="Dubai"/>
              </a:rPr>
              <a:t> </a:t>
            </a:r>
            <a:r>
              <a:rPr dirty="0" sz="2800" spc="-10">
                <a:latin typeface="Dubai"/>
                <a:cs typeface="Dubai"/>
              </a:rPr>
              <a:t>team</a:t>
            </a:r>
            <a:r>
              <a:rPr dirty="0" sz="2800" spc="15">
                <a:latin typeface="Dubai"/>
                <a:cs typeface="Dubai"/>
              </a:rPr>
              <a:t> </a:t>
            </a:r>
            <a:r>
              <a:rPr dirty="0" sz="2800" spc="-15">
                <a:latin typeface="Dubai"/>
                <a:cs typeface="Dubai"/>
              </a:rPr>
              <a:t>like	</a:t>
            </a:r>
            <a:r>
              <a:rPr dirty="0" sz="2800" spc="-5">
                <a:latin typeface="Dubai"/>
                <a:cs typeface="Dubai"/>
              </a:rPr>
              <a:t>Mechanical </a:t>
            </a:r>
            <a:r>
              <a:rPr dirty="0" sz="2800" spc="-50">
                <a:latin typeface="Dubai"/>
                <a:cs typeface="Dubai"/>
              </a:rPr>
              <a:t>QA/QC </a:t>
            </a:r>
            <a:r>
              <a:rPr dirty="0" sz="2800" spc="-25">
                <a:latin typeface="Dubai"/>
                <a:cs typeface="Dubai"/>
              </a:rPr>
              <a:t>Supervisor, </a:t>
            </a:r>
            <a:r>
              <a:rPr dirty="0" sz="2800" spc="-10">
                <a:latin typeface="Dubai"/>
                <a:cs typeface="Dubai"/>
              </a:rPr>
              <a:t>Project  </a:t>
            </a:r>
            <a:r>
              <a:rPr dirty="0" sz="2800" spc="-15">
                <a:latin typeface="Dubai"/>
                <a:cs typeface="Dubai"/>
              </a:rPr>
              <a:t>Safety </a:t>
            </a:r>
            <a:r>
              <a:rPr dirty="0" sz="2800">
                <a:latin typeface="Dubai"/>
                <a:cs typeface="Dubai"/>
              </a:rPr>
              <a:t>Officers, </a:t>
            </a:r>
            <a:r>
              <a:rPr dirty="0" sz="2800" spc="-15">
                <a:latin typeface="Dubai"/>
                <a:cs typeface="Dubai"/>
              </a:rPr>
              <a:t>Welding </a:t>
            </a:r>
            <a:r>
              <a:rPr dirty="0" sz="2800">
                <a:latin typeface="Dubai"/>
                <a:cs typeface="Dubai"/>
              </a:rPr>
              <a:t>Supervisors, Rigging </a:t>
            </a:r>
            <a:r>
              <a:rPr dirty="0" sz="2800" spc="-25">
                <a:latin typeface="Dubai"/>
                <a:cs typeface="Dubai"/>
              </a:rPr>
              <a:t>Supervisor, </a:t>
            </a:r>
            <a:r>
              <a:rPr dirty="0" sz="2800" spc="-5">
                <a:latin typeface="Dubai"/>
                <a:cs typeface="Dubai"/>
              </a:rPr>
              <a:t>Cladding Supervisor  and </a:t>
            </a:r>
            <a:r>
              <a:rPr dirty="0" sz="2800" spc="-10">
                <a:latin typeface="Dubai"/>
                <a:cs typeface="Dubai"/>
              </a:rPr>
              <a:t>Scaffolding </a:t>
            </a:r>
            <a:r>
              <a:rPr dirty="0" sz="2800" spc="-25">
                <a:latin typeface="Dubai"/>
                <a:cs typeface="Dubai"/>
              </a:rPr>
              <a:t>Supervisor. </a:t>
            </a:r>
            <a:r>
              <a:rPr dirty="0" sz="2800" spc="-50">
                <a:latin typeface="Dubai"/>
                <a:cs typeface="Dubai"/>
              </a:rPr>
              <a:t>We </a:t>
            </a:r>
            <a:r>
              <a:rPr dirty="0" sz="2800">
                <a:latin typeface="Dubai"/>
                <a:cs typeface="Dubai"/>
              </a:rPr>
              <a:t>can </a:t>
            </a:r>
            <a:r>
              <a:rPr dirty="0" sz="2800" spc="-15">
                <a:latin typeface="Dubai"/>
                <a:cs typeface="Dubai"/>
              </a:rPr>
              <a:t>provide </a:t>
            </a:r>
            <a:r>
              <a:rPr dirty="0" sz="2800">
                <a:latin typeface="Dubai"/>
                <a:cs typeface="Dubai"/>
              </a:rPr>
              <a:t>highly </a:t>
            </a:r>
            <a:r>
              <a:rPr dirty="0" sz="2800" spc="-5">
                <a:latin typeface="Dubai"/>
                <a:cs typeface="Dubai"/>
              </a:rPr>
              <a:t>skilled </a:t>
            </a:r>
            <a:r>
              <a:rPr dirty="0" sz="2800" spc="-10">
                <a:latin typeface="Dubai"/>
                <a:cs typeface="Dubai"/>
              </a:rPr>
              <a:t>Welders, </a:t>
            </a:r>
            <a:r>
              <a:rPr dirty="0" sz="2800">
                <a:latin typeface="Dubai"/>
                <a:cs typeface="Dubai"/>
              </a:rPr>
              <a:t>Riggers,  </a:t>
            </a:r>
            <a:r>
              <a:rPr dirty="0" sz="2800" spc="-5">
                <a:latin typeface="Dubai"/>
                <a:cs typeface="Dubai"/>
              </a:rPr>
              <a:t>Fitters, </a:t>
            </a:r>
            <a:r>
              <a:rPr dirty="0" sz="2800" spc="-15">
                <a:latin typeface="Dubai"/>
                <a:cs typeface="Dubai"/>
              </a:rPr>
              <a:t>Fabricators, </a:t>
            </a:r>
            <a:r>
              <a:rPr dirty="0" sz="2800" spc="-5">
                <a:latin typeface="Dubai"/>
                <a:cs typeface="Dubai"/>
              </a:rPr>
              <a:t>Cladders and</a:t>
            </a:r>
            <a:r>
              <a:rPr dirty="0" sz="2800" spc="25">
                <a:latin typeface="Dubai"/>
                <a:cs typeface="Dubai"/>
              </a:rPr>
              <a:t> </a:t>
            </a:r>
            <a:r>
              <a:rPr dirty="0" sz="2800" spc="-5">
                <a:latin typeface="Dubai"/>
                <a:cs typeface="Dubai"/>
              </a:rPr>
              <a:t>Scaffolders.</a:t>
            </a:r>
            <a:endParaRPr sz="2800">
              <a:latin typeface="Dubai"/>
              <a:cs typeface="Duba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2020-12-17T06:21:45Z</dcterms:created>
  <dcterms:modified xsi:type="dcterms:W3CDTF">2020-12-17T06:21:45Z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2020-06-22T00:00:00Z</vt:filetime>
  </property>
  <property fmtid="{D5CDD505-2E9C-101B-9397-08002B2CF9AE}" pid="3" name="LastSaved">
    <vt:filetime>2020-12-17T00:00:00Z</vt:filetime>
  </property>
</Properties>
</file>