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2192000" cy="16256000"/>
  <p:notesSz cx="12192000" cy="16256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5039360"/>
            <a:ext cx="10363200" cy="3413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9103360"/>
            <a:ext cx="8534400" cy="406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1625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bg1"/>
                </a:solidFill>
                <a:latin typeface="Dubai"/>
                <a:cs typeface="Duba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bg1"/>
                </a:solidFill>
                <a:latin typeface="Dubai"/>
                <a:cs typeface="Duba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3738880"/>
            <a:ext cx="530352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3738880"/>
            <a:ext cx="530352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bg1"/>
                </a:solidFill>
                <a:latin typeface="Dubai"/>
                <a:cs typeface="Duba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44032" y="2340356"/>
            <a:ext cx="9903934" cy="1674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chemeClr val="bg1"/>
                </a:solidFill>
                <a:latin typeface="Dubai"/>
                <a:cs typeface="Duba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3738880"/>
            <a:ext cx="1097280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15118080"/>
            <a:ext cx="390144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15118080"/>
            <a:ext cx="280416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15118080"/>
            <a:ext cx="280416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hyperlink" Target="mailto:iInNspeSctPioEn@CiTnaItOt.cNom" TargetMode="External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hyperlink" Target="mailto:info@inatcorporateeurope.com" TargetMode="External"/><Relationship Id="rId9" Type="http://schemas.openxmlformats.org/officeDocument/2006/relationships/hyperlink" Target="mailto:info@inatukmultinational.com" TargetMode="External"/><Relationship Id="rId10" Type="http://schemas.openxmlformats.org/officeDocument/2006/relationships/hyperlink" Target="mailto:info@inatpakistan.com" TargetMode="External"/><Relationship Id="rId11" Type="http://schemas.openxmlformats.org/officeDocument/2006/relationships/hyperlink" Target="mailto:info@inatemirates.com" TargetMode="External"/><Relationship Id="rId12" Type="http://schemas.openxmlformats.org/officeDocument/2006/relationships/hyperlink" Target="mailto:info@inatt.com" TargetMode="External"/><Relationship Id="rId13" Type="http://schemas.openxmlformats.org/officeDocument/2006/relationships/hyperlink" Target="mailto:info@inatpacificasia.com" TargetMode="External"/><Relationship Id="rId14" Type="http://schemas.openxmlformats.org/officeDocument/2006/relationships/hyperlink" Target="mailto:info@inatoverseascompany.com" TargetMode="External"/><Relationship Id="rId15" Type="http://schemas.openxmlformats.org/officeDocument/2006/relationships/image" Target="../media/image7.png"/><Relationship Id="rId16" Type="http://schemas.openxmlformats.org/officeDocument/2006/relationships/image" Target="../media/image8.png"/><Relationship Id="rId17" Type="http://schemas.openxmlformats.org/officeDocument/2006/relationships/image" Target="../media/image9.png"/><Relationship Id="rId18" Type="http://schemas.openxmlformats.org/officeDocument/2006/relationships/image" Target="../media/image10.png"/><Relationship Id="rId19" Type="http://schemas.openxmlformats.org/officeDocument/2006/relationships/image" Target="../media/image11.png"/><Relationship Id="rId20" Type="http://schemas.openxmlformats.org/officeDocument/2006/relationships/image" Target="../media/image12.png"/><Relationship Id="rId21" Type="http://schemas.openxmlformats.org/officeDocument/2006/relationships/image" Target="../media/image13.png"/><Relationship Id="rId22" Type="http://schemas.openxmlformats.org/officeDocument/2006/relationships/image" Target="../media/image14.png"/><Relationship Id="rId23" Type="http://schemas.openxmlformats.org/officeDocument/2006/relationships/hyperlink" Target="http://www.inatgroupofcompanies.com/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75"/>
              </a:spcBef>
            </a:pPr>
            <a:r>
              <a:rPr dirty="0" spc="5"/>
              <a:t>Inspecting, </a:t>
            </a:r>
            <a:r>
              <a:rPr dirty="0"/>
              <a:t>Assessing </a:t>
            </a:r>
            <a:r>
              <a:rPr dirty="0" spc="-5"/>
              <a:t>and  </a:t>
            </a:r>
            <a:r>
              <a:rPr dirty="0" spc="-10"/>
              <a:t>Monitoring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 spc="-35"/>
              <a:t>World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061388" y="4490388"/>
            <a:ext cx="7807959" cy="5479415"/>
            <a:chOff x="1061388" y="4490388"/>
            <a:chExt cx="7807959" cy="5479415"/>
          </a:xfrm>
        </p:grpSpPr>
        <p:sp>
          <p:nvSpPr>
            <p:cNvPr id="4" name="object 4"/>
            <p:cNvSpPr/>
            <p:nvPr/>
          </p:nvSpPr>
          <p:spPr>
            <a:xfrm>
              <a:off x="1067738" y="6186190"/>
              <a:ext cx="3804920" cy="831215"/>
            </a:xfrm>
            <a:custGeom>
              <a:avLst/>
              <a:gdLst/>
              <a:ahLst/>
              <a:cxnLst/>
              <a:rect l="l" t="t" r="r" b="b"/>
              <a:pathLst>
                <a:path w="3804920" h="831215">
                  <a:moveTo>
                    <a:pt x="3804613" y="0"/>
                  </a:moveTo>
                  <a:lnTo>
                    <a:pt x="138499" y="0"/>
                  </a:lnTo>
                  <a:lnTo>
                    <a:pt x="94723" y="7060"/>
                  </a:lnTo>
                  <a:lnTo>
                    <a:pt x="56703" y="26722"/>
                  </a:lnTo>
                  <a:lnTo>
                    <a:pt x="26722" y="56704"/>
                  </a:lnTo>
                  <a:lnTo>
                    <a:pt x="7060" y="94724"/>
                  </a:lnTo>
                  <a:lnTo>
                    <a:pt x="0" y="138501"/>
                  </a:lnTo>
                  <a:lnTo>
                    <a:pt x="0" y="830997"/>
                  </a:lnTo>
                  <a:lnTo>
                    <a:pt x="3666113" y="830997"/>
                  </a:lnTo>
                  <a:lnTo>
                    <a:pt x="3709889" y="823936"/>
                  </a:lnTo>
                  <a:lnTo>
                    <a:pt x="3747909" y="804275"/>
                  </a:lnTo>
                  <a:lnTo>
                    <a:pt x="3777890" y="774293"/>
                  </a:lnTo>
                  <a:lnTo>
                    <a:pt x="3797552" y="736273"/>
                  </a:lnTo>
                  <a:lnTo>
                    <a:pt x="3804613" y="692496"/>
                  </a:lnTo>
                  <a:lnTo>
                    <a:pt x="3804613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067738" y="6186190"/>
              <a:ext cx="3804920" cy="831215"/>
            </a:xfrm>
            <a:custGeom>
              <a:avLst/>
              <a:gdLst/>
              <a:ahLst/>
              <a:cxnLst/>
              <a:rect l="l" t="t" r="r" b="b"/>
              <a:pathLst>
                <a:path w="3804920" h="831215">
                  <a:moveTo>
                    <a:pt x="138499" y="0"/>
                  </a:moveTo>
                  <a:lnTo>
                    <a:pt x="3804613" y="0"/>
                  </a:lnTo>
                  <a:lnTo>
                    <a:pt x="3804613" y="692496"/>
                  </a:lnTo>
                  <a:lnTo>
                    <a:pt x="3797552" y="736273"/>
                  </a:lnTo>
                  <a:lnTo>
                    <a:pt x="3777890" y="774293"/>
                  </a:lnTo>
                  <a:lnTo>
                    <a:pt x="3747909" y="804274"/>
                  </a:lnTo>
                  <a:lnTo>
                    <a:pt x="3709889" y="823936"/>
                  </a:lnTo>
                  <a:lnTo>
                    <a:pt x="3666113" y="830997"/>
                  </a:lnTo>
                  <a:lnTo>
                    <a:pt x="0" y="830997"/>
                  </a:lnTo>
                  <a:lnTo>
                    <a:pt x="0" y="138500"/>
                  </a:lnTo>
                  <a:lnTo>
                    <a:pt x="7060" y="94723"/>
                  </a:lnTo>
                  <a:lnTo>
                    <a:pt x="26722" y="56703"/>
                  </a:lnTo>
                  <a:lnTo>
                    <a:pt x="56703" y="26722"/>
                  </a:lnTo>
                  <a:lnTo>
                    <a:pt x="94723" y="7060"/>
                  </a:lnTo>
                  <a:lnTo>
                    <a:pt x="138499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067738" y="7110547"/>
              <a:ext cx="3804920" cy="867410"/>
            </a:xfrm>
            <a:custGeom>
              <a:avLst/>
              <a:gdLst/>
              <a:ahLst/>
              <a:cxnLst/>
              <a:rect l="l" t="t" r="r" b="b"/>
              <a:pathLst>
                <a:path w="3804920" h="867409">
                  <a:moveTo>
                    <a:pt x="3804613" y="0"/>
                  </a:moveTo>
                  <a:lnTo>
                    <a:pt x="144553" y="0"/>
                  </a:lnTo>
                  <a:lnTo>
                    <a:pt x="98863" y="7369"/>
                  </a:lnTo>
                  <a:lnTo>
                    <a:pt x="59182" y="27890"/>
                  </a:lnTo>
                  <a:lnTo>
                    <a:pt x="27890" y="59182"/>
                  </a:lnTo>
                  <a:lnTo>
                    <a:pt x="7369" y="98863"/>
                  </a:lnTo>
                  <a:lnTo>
                    <a:pt x="0" y="144553"/>
                  </a:lnTo>
                  <a:lnTo>
                    <a:pt x="0" y="867298"/>
                  </a:lnTo>
                  <a:lnTo>
                    <a:pt x="3660059" y="867298"/>
                  </a:lnTo>
                  <a:lnTo>
                    <a:pt x="3705749" y="859928"/>
                  </a:lnTo>
                  <a:lnTo>
                    <a:pt x="3745430" y="839407"/>
                  </a:lnTo>
                  <a:lnTo>
                    <a:pt x="3776722" y="808115"/>
                  </a:lnTo>
                  <a:lnTo>
                    <a:pt x="3797243" y="768434"/>
                  </a:lnTo>
                  <a:lnTo>
                    <a:pt x="3804613" y="722744"/>
                  </a:lnTo>
                  <a:lnTo>
                    <a:pt x="3804613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067738" y="7110547"/>
              <a:ext cx="3804920" cy="867410"/>
            </a:xfrm>
            <a:custGeom>
              <a:avLst/>
              <a:gdLst/>
              <a:ahLst/>
              <a:cxnLst/>
              <a:rect l="l" t="t" r="r" b="b"/>
              <a:pathLst>
                <a:path w="3804920" h="867409">
                  <a:moveTo>
                    <a:pt x="144553" y="0"/>
                  </a:moveTo>
                  <a:lnTo>
                    <a:pt x="3804613" y="0"/>
                  </a:lnTo>
                  <a:lnTo>
                    <a:pt x="3804613" y="722744"/>
                  </a:lnTo>
                  <a:lnTo>
                    <a:pt x="3797243" y="768434"/>
                  </a:lnTo>
                  <a:lnTo>
                    <a:pt x="3776722" y="808115"/>
                  </a:lnTo>
                  <a:lnTo>
                    <a:pt x="3745430" y="839407"/>
                  </a:lnTo>
                  <a:lnTo>
                    <a:pt x="3705749" y="859928"/>
                  </a:lnTo>
                  <a:lnTo>
                    <a:pt x="3660059" y="867298"/>
                  </a:lnTo>
                  <a:lnTo>
                    <a:pt x="0" y="867298"/>
                  </a:lnTo>
                  <a:lnTo>
                    <a:pt x="0" y="144553"/>
                  </a:lnTo>
                  <a:lnTo>
                    <a:pt x="7369" y="98863"/>
                  </a:lnTo>
                  <a:lnTo>
                    <a:pt x="27890" y="59182"/>
                  </a:lnTo>
                  <a:lnTo>
                    <a:pt x="59182" y="27890"/>
                  </a:lnTo>
                  <a:lnTo>
                    <a:pt x="98863" y="7369"/>
                  </a:lnTo>
                  <a:lnTo>
                    <a:pt x="144553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067738" y="4499437"/>
              <a:ext cx="3804920" cy="1593850"/>
            </a:xfrm>
            <a:custGeom>
              <a:avLst/>
              <a:gdLst/>
              <a:ahLst/>
              <a:cxnLst/>
              <a:rect l="l" t="t" r="r" b="b"/>
              <a:pathLst>
                <a:path w="3804920" h="1593850">
                  <a:moveTo>
                    <a:pt x="3804613" y="0"/>
                  </a:moveTo>
                  <a:lnTo>
                    <a:pt x="265570" y="0"/>
                  </a:lnTo>
                  <a:lnTo>
                    <a:pt x="217833" y="4278"/>
                  </a:lnTo>
                  <a:lnTo>
                    <a:pt x="172904" y="16614"/>
                  </a:lnTo>
                  <a:lnTo>
                    <a:pt x="131531" y="36258"/>
                  </a:lnTo>
                  <a:lnTo>
                    <a:pt x="94466" y="62458"/>
                  </a:lnTo>
                  <a:lnTo>
                    <a:pt x="62458" y="94466"/>
                  </a:lnTo>
                  <a:lnTo>
                    <a:pt x="36258" y="131531"/>
                  </a:lnTo>
                  <a:lnTo>
                    <a:pt x="16614" y="172903"/>
                  </a:lnTo>
                  <a:lnTo>
                    <a:pt x="4278" y="217833"/>
                  </a:lnTo>
                  <a:lnTo>
                    <a:pt x="0" y="265569"/>
                  </a:lnTo>
                  <a:lnTo>
                    <a:pt x="0" y="1593394"/>
                  </a:lnTo>
                  <a:lnTo>
                    <a:pt x="3539043" y="1593394"/>
                  </a:lnTo>
                  <a:lnTo>
                    <a:pt x="3586779" y="1589115"/>
                  </a:lnTo>
                  <a:lnTo>
                    <a:pt x="3631709" y="1576779"/>
                  </a:lnTo>
                  <a:lnTo>
                    <a:pt x="3673081" y="1557136"/>
                  </a:lnTo>
                  <a:lnTo>
                    <a:pt x="3710146" y="1530935"/>
                  </a:lnTo>
                  <a:lnTo>
                    <a:pt x="3742154" y="1498927"/>
                  </a:lnTo>
                  <a:lnTo>
                    <a:pt x="3768355" y="1461862"/>
                  </a:lnTo>
                  <a:lnTo>
                    <a:pt x="3787998" y="1420490"/>
                  </a:lnTo>
                  <a:lnTo>
                    <a:pt x="3800334" y="1375561"/>
                  </a:lnTo>
                  <a:lnTo>
                    <a:pt x="3804613" y="1327824"/>
                  </a:lnTo>
                  <a:lnTo>
                    <a:pt x="3804613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067738" y="4499437"/>
              <a:ext cx="3804920" cy="1593850"/>
            </a:xfrm>
            <a:custGeom>
              <a:avLst/>
              <a:gdLst/>
              <a:ahLst/>
              <a:cxnLst/>
              <a:rect l="l" t="t" r="r" b="b"/>
              <a:pathLst>
                <a:path w="3804920" h="1593850">
                  <a:moveTo>
                    <a:pt x="265569" y="0"/>
                  </a:moveTo>
                  <a:lnTo>
                    <a:pt x="3804613" y="0"/>
                  </a:lnTo>
                  <a:lnTo>
                    <a:pt x="3804613" y="1327825"/>
                  </a:lnTo>
                  <a:lnTo>
                    <a:pt x="3800334" y="1375561"/>
                  </a:lnTo>
                  <a:lnTo>
                    <a:pt x="3787998" y="1420490"/>
                  </a:lnTo>
                  <a:lnTo>
                    <a:pt x="3768354" y="1461863"/>
                  </a:lnTo>
                  <a:lnTo>
                    <a:pt x="3742154" y="1498928"/>
                  </a:lnTo>
                  <a:lnTo>
                    <a:pt x="3710146" y="1530936"/>
                  </a:lnTo>
                  <a:lnTo>
                    <a:pt x="3673081" y="1557136"/>
                  </a:lnTo>
                  <a:lnTo>
                    <a:pt x="3631708" y="1576780"/>
                  </a:lnTo>
                  <a:lnTo>
                    <a:pt x="3586779" y="1589116"/>
                  </a:lnTo>
                  <a:lnTo>
                    <a:pt x="3539043" y="1593395"/>
                  </a:lnTo>
                  <a:lnTo>
                    <a:pt x="0" y="1593395"/>
                  </a:lnTo>
                  <a:lnTo>
                    <a:pt x="0" y="265570"/>
                  </a:lnTo>
                  <a:lnTo>
                    <a:pt x="4278" y="217833"/>
                  </a:lnTo>
                  <a:lnTo>
                    <a:pt x="16614" y="172904"/>
                  </a:lnTo>
                  <a:lnTo>
                    <a:pt x="36258" y="131531"/>
                  </a:lnTo>
                  <a:lnTo>
                    <a:pt x="62458" y="94466"/>
                  </a:lnTo>
                  <a:lnTo>
                    <a:pt x="94466" y="62458"/>
                  </a:lnTo>
                  <a:lnTo>
                    <a:pt x="131531" y="36258"/>
                  </a:lnTo>
                  <a:lnTo>
                    <a:pt x="172903" y="16614"/>
                  </a:lnTo>
                  <a:lnTo>
                    <a:pt x="217833" y="4278"/>
                  </a:lnTo>
                  <a:lnTo>
                    <a:pt x="265569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067738" y="8071203"/>
              <a:ext cx="3804920" cy="867410"/>
            </a:xfrm>
            <a:custGeom>
              <a:avLst/>
              <a:gdLst/>
              <a:ahLst/>
              <a:cxnLst/>
              <a:rect l="l" t="t" r="r" b="b"/>
              <a:pathLst>
                <a:path w="3804920" h="867409">
                  <a:moveTo>
                    <a:pt x="3804613" y="0"/>
                  </a:moveTo>
                  <a:lnTo>
                    <a:pt x="144553" y="0"/>
                  </a:lnTo>
                  <a:lnTo>
                    <a:pt x="98863" y="7369"/>
                  </a:lnTo>
                  <a:lnTo>
                    <a:pt x="59182" y="27890"/>
                  </a:lnTo>
                  <a:lnTo>
                    <a:pt x="27890" y="59182"/>
                  </a:lnTo>
                  <a:lnTo>
                    <a:pt x="7369" y="98863"/>
                  </a:lnTo>
                  <a:lnTo>
                    <a:pt x="0" y="144553"/>
                  </a:lnTo>
                  <a:lnTo>
                    <a:pt x="0" y="867298"/>
                  </a:lnTo>
                  <a:lnTo>
                    <a:pt x="3660059" y="867298"/>
                  </a:lnTo>
                  <a:lnTo>
                    <a:pt x="3705749" y="859928"/>
                  </a:lnTo>
                  <a:lnTo>
                    <a:pt x="3745430" y="839407"/>
                  </a:lnTo>
                  <a:lnTo>
                    <a:pt x="3776722" y="808115"/>
                  </a:lnTo>
                  <a:lnTo>
                    <a:pt x="3797243" y="768434"/>
                  </a:lnTo>
                  <a:lnTo>
                    <a:pt x="3804613" y="722744"/>
                  </a:lnTo>
                  <a:lnTo>
                    <a:pt x="3804613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067738" y="8071203"/>
              <a:ext cx="3804920" cy="867410"/>
            </a:xfrm>
            <a:custGeom>
              <a:avLst/>
              <a:gdLst/>
              <a:ahLst/>
              <a:cxnLst/>
              <a:rect l="l" t="t" r="r" b="b"/>
              <a:pathLst>
                <a:path w="3804920" h="867409">
                  <a:moveTo>
                    <a:pt x="144553" y="0"/>
                  </a:moveTo>
                  <a:lnTo>
                    <a:pt x="3804613" y="0"/>
                  </a:lnTo>
                  <a:lnTo>
                    <a:pt x="3804613" y="722744"/>
                  </a:lnTo>
                  <a:lnTo>
                    <a:pt x="3797243" y="768434"/>
                  </a:lnTo>
                  <a:lnTo>
                    <a:pt x="3776722" y="808115"/>
                  </a:lnTo>
                  <a:lnTo>
                    <a:pt x="3745430" y="839407"/>
                  </a:lnTo>
                  <a:lnTo>
                    <a:pt x="3705749" y="859928"/>
                  </a:lnTo>
                  <a:lnTo>
                    <a:pt x="3660059" y="867298"/>
                  </a:lnTo>
                  <a:lnTo>
                    <a:pt x="0" y="867298"/>
                  </a:lnTo>
                  <a:lnTo>
                    <a:pt x="0" y="144553"/>
                  </a:lnTo>
                  <a:lnTo>
                    <a:pt x="7369" y="98863"/>
                  </a:lnTo>
                  <a:lnTo>
                    <a:pt x="27890" y="59182"/>
                  </a:lnTo>
                  <a:lnTo>
                    <a:pt x="59182" y="27890"/>
                  </a:lnTo>
                  <a:lnTo>
                    <a:pt x="98863" y="7369"/>
                  </a:lnTo>
                  <a:lnTo>
                    <a:pt x="144553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058323" y="4496738"/>
              <a:ext cx="3804920" cy="1593850"/>
            </a:xfrm>
            <a:custGeom>
              <a:avLst/>
              <a:gdLst/>
              <a:ahLst/>
              <a:cxnLst/>
              <a:rect l="l" t="t" r="r" b="b"/>
              <a:pathLst>
                <a:path w="3804920" h="1593850">
                  <a:moveTo>
                    <a:pt x="3804612" y="0"/>
                  </a:moveTo>
                  <a:lnTo>
                    <a:pt x="265569" y="0"/>
                  </a:lnTo>
                  <a:lnTo>
                    <a:pt x="217833" y="4278"/>
                  </a:lnTo>
                  <a:lnTo>
                    <a:pt x="172903" y="16614"/>
                  </a:lnTo>
                  <a:lnTo>
                    <a:pt x="131531" y="36258"/>
                  </a:lnTo>
                  <a:lnTo>
                    <a:pt x="94466" y="62458"/>
                  </a:lnTo>
                  <a:lnTo>
                    <a:pt x="62458" y="94466"/>
                  </a:lnTo>
                  <a:lnTo>
                    <a:pt x="36258" y="131532"/>
                  </a:lnTo>
                  <a:lnTo>
                    <a:pt x="16614" y="172904"/>
                  </a:lnTo>
                  <a:lnTo>
                    <a:pt x="4278" y="217834"/>
                  </a:lnTo>
                  <a:lnTo>
                    <a:pt x="0" y="265570"/>
                  </a:lnTo>
                  <a:lnTo>
                    <a:pt x="0" y="1593395"/>
                  </a:lnTo>
                  <a:lnTo>
                    <a:pt x="3539042" y="1593395"/>
                  </a:lnTo>
                  <a:lnTo>
                    <a:pt x="3586779" y="1589116"/>
                  </a:lnTo>
                  <a:lnTo>
                    <a:pt x="3631709" y="1576780"/>
                  </a:lnTo>
                  <a:lnTo>
                    <a:pt x="3673081" y="1557137"/>
                  </a:lnTo>
                  <a:lnTo>
                    <a:pt x="3710146" y="1530936"/>
                  </a:lnTo>
                  <a:lnTo>
                    <a:pt x="3742154" y="1498928"/>
                  </a:lnTo>
                  <a:lnTo>
                    <a:pt x="3768354" y="1461863"/>
                  </a:lnTo>
                  <a:lnTo>
                    <a:pt x="3787998" y="1420491"/>
                  </a:lnTo>
                  <a:lnTo>
                    <a:pt x="3800334" y="1375562"/>
                  </a:lnTo>
                  <a:lnTo>
                    <a:pt x="3804612" y="1327825"/>
                  </a:lnTo>
                  <a:lnTo>
                    <a:pt x="3804612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5058323" y="4496738"/>
              <a:ext cx="3804920" cy="1593850"/>
            </a:xfrm>
            <a:custGeom>
              <a:avLst/>
              <a:gdLst/>
              <a:ahLst/>
              <a:cxnLst/>
              <a:rect l="l" t="t" r="r" b="b"/>
              <a:pathLst>
                <a:path w="3804920" h="1593850">
                  <a:moveTo>
                    <a:pt x="265569" y="0"/>
                  </a:moveTo>
                  <a:lnTo>
                    <a:pt x="3804613" y="0"/>
                  </a:lnTo>
                  <a:lnTo>
                    <a:pt x="3804613" y="1327825"/>
                  </a:lnTo>
                  <a:lnTo>
                    <a:pt x="3800334" y="1375561"/>
                  </a:lnTo>
                  <a:lnTo>
                    <a:pt x="3787998" y="1420490"/>
                  </a:lnTo>
                  <a:lnTo>
                    <a:pt x="3768354" y="1461863"/>
                  </a:lnTo>
                  <a:lnTo>
                    <a:pt x="3742154" y="1498928"/>
                  </a:lnTo>
                  <a:lnTo>
                    <a:pt x="3710146" y="1530936"/>
                  </a:lnTo>
                  <a:lnTo>
                    <a:pt x="3673081" y="1557136"/>
                  </a:lnTo>
                  <a:lnTo>
                    <a:pt x="3631708" y="1576780"/>
                  </a:lnTo>
                  <a:lnTo>
                    <a:pt x="3586779" y="1589116"/>
                  </a:lnTo>
                  <a:lnTo>
                    <a:pt x="3539043" y="1593395"/>
                  </a:lnTo>
                  <a:lnTo>
                    <a:pt x="0" y="1593395"/>
                  </a:lnTo>
                  <a:lnTo>
                    <a:pt x="0" y="265570"/>
                  </a:lnTo>
                  <a:lnTo>
                    <a:pt x="4278" y="217833"/>
                  </a:lnTo>
                  <a:lnTo>
                    <a:pt x="16614" y="172904"/>
                  </a:lnTo>
                  <a:lnTo>
                    <a:pt x="36258" y="131531"/>
                  </a:lnTo>
                  <a:lnTo>
                    <a:pt x="62458" y="94466"/>
                  </a:lnTo>
                  <a:lnTo>
                    <a:pt x="94466" y="62458"/>
                  </a:lnTo>
                  <a:lnTo>
                    <a:pt x="131531" y="36258"/>
                  </a:lnTo>
                  <a:lnTo>
                    <a:pt x="172903" y="16614"/>
                  </a:lnTo>
                  <a:lnTo>
                    <a:pt x="217833" y="4278"/>
                  </a:lnTo>
                  <a:lnTo>
                    <a:pt x="265569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067738" y="9031860"/>
              <a:ext cx="3804920" cy="932180"/>
            </a:xfrm>
            <a:custGeom>
              <a:avLst/>
              <a:gdLst/>
              <a:ahLst/>
              <a:cxnLst/>
              <a:rect l="l" t="t" r="r" b="b"/>
              <a:pathLst>
                <a:path w="3804920" h="932179">
                  <a:moveTo>
                    <a:pt x="3804613" y="0"/>
                  </a:moveTo>
                  <a:lnTo>
                    <a:pt x="155263" y="0"/>
                  </a:lnTo>
                  <a:lnTo>
                    <a:pt x="106188" y="7915"/>
                  </a:lnTo>
                  <a:lnTo>
                    <a:pt x="63566" y="29956"/>
                  </a:lnTo>
                  <a:lnTo>
                    <a:pt x="29956" y="63566"/>
                  </a:lnTo>
                  <a:lnTo>
                    <a:pt x="7915" y="106188"/>
                  </a:lnTo>
                  <a:lnTo>
                    <a:pt x="0" y="155263"/>
                  </a:lnTo>
                  <a:lnTo>
                    <a:pt x="0" y="931560"/>
                  </a:lnTo>
                  <a:lnTo>
                    <a:pt x="3649349" y="931560"/>
                  </a:lnTo>
                  <a:lnTo>
                    <a:pt x="3698424" y="923644"/>
                  </a:lnTo>
                  <a:lnTo>
                    <a:pt x="3741045" y="901603"/>
                  </a:lnTo>
                  <a:lnTo>
                    <a:pt x="3774656" y="867993"/>
                  </a:lnTo>
                  <a:lnTo>
                    <a:pt x="3796697" y="825372"/>
                  </a:lnTo>
                  <a:lnTo>
                    <a:pt x="3804613" y="776297"/>
                  </a:lnTo>
                  <a:lnTo>
                    <a:pt x="3804613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1067738" y="9031860"/>
              <a:ext cx="3804920" cy="932180"/>
            </a:xfrm>
            <a:custGeom>
              <a:avLst/>
              <a:gdLst/>
              <a:ahLst/>
              <a:cxnLst/>
              <a:rect l="l" t="t" r="r" b="b"/>
              <a:pathLst>
                <a:path w="3804920" h="932179">
                  <a:moveTo>
                    <a:pt x="155263" y="0"/>
                  </a:moveTo>
                  <a:lnTo>
                    <a:pt x="3804613" y="0"/>
                  </a:lnTo>
                  <a:lnTo>
                    <a:pt x="3804613" y="776297"/>
                  </a:lnTo>
                  <a:lnTo>
                    <a:pt x="3796697" y="825372"/>
                  </a:lnTo>
                  <a:lnTo>
                    <a:pt x="3774656" y="867994"/>
                  </a:lnTo>
                  <a:lnTo>
                    <a:pt x="3741045" y="901604"/>
                  </a:lnTo>
                  <a:lnTo>
                    <a:pt x="3698424" y="923645"/>
                  </a:lnTo>
                  <a:lnTo>
                    <a:pt x="3649349" y="931561"/>
                  </a:lnTo>
                  <a:lnTo>
                    <a:pt x="0" y="931561"/>
                  </a:lnTo>
                  <a:lnTo>
                    <a:pt x="0" y="155263"/>
                  </a:lnTo>
                  <a:lnTo>
                    <a:pt x="7915" y="106188"/>
                  </a:lnTo>
                  <a:lnTo>
                    <a:pt x="29956" y="63566"/>
                  </a:lnTo>
                  <a:lnTo>
                    <a:pt x="63566" y="29956"/>
                  </a:lnTo>
                  <a:lnTo>
                    <a:pt x="106188" y="7915"/>
                  </a:lnTo>
                  <a:lnTo>
                    <a:pt x="155263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5058323" y="7416331"/>
              <a:ext cx="3804920" cy="720090"/>
            </a:xfrm>
            <a:custGeom>
              <a:avLst/>
              <a:gdLst/>
              <a:ahLst/>
              <a:cxnLst/>
              <a:rect l="l" t="t" r="r" b="b"/>
              <a:pathLst>
                <a:path w="3804920" h="720090">
                  <a:moveTo>
                    <a:pt x="3804612" y="0"/>
                  </a:moveTo>
                  <a:lnTo>
                    <a:pt x="120001" y="0"/>
                  </a:lnTo>
                  <a:lnTo>
                    <a:pt x="73291" y="9430"/>
                  </a:lnTo>
                  <a:lnTo>
                    <a:pt x="35147" y="35147"/>
                  </a:lnTo>
                  <a:lnTo>
                    <a:pt x="9430" y="73291"/>
                  </a:lnTo>
                  <a:lnTo>
                    <a:pt x="0" y="120001"/>
                  </a:lnTo>
                  <a:lnTo>
                    <a:pt x="0" y="719999"/>
                  </a:lnTo>
                  <a:lnTo>
                    <a:pt x="3684611" y="719999"/>
                  </a:lnTo>
                  <a:lnTo>
                    <a:pt x="3731321" y="710569"/>
                  </a:lnTo>
                  <a:lnTo>
                    <a:pt x="3769465" y="684851"/>
                  </a:lnTo>
                  <a:lnTo>
                    <a:pt x="3795182" y="646707"/>
                  </a:lnTo>
                  <a:lnTo>
                    <a:pt x="3804612" y="599997"/>
                  </a:lnTo>
                  <a:lnTo>
                    <a:pt x="3804612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5058323" y="7416331"/>
              <a:ext cx="3804920" cy="720090"/>
            </a:xfrm>
            <a:custGeom>
              <a:avLst/>
              <a:gdLst/>
              <a:ahLst/>
              <a:cxnLst/>
              <a:rect l="l" t="t" r="r" b="b"/>
              <a:pathLst>
                <a:path w="3804920" h="720090">
                  <a:moveTo>
                    <a:pt x="120000" y="0"/>
                  </a:moveTo>
                  <a:lnTo>
                    <a:pt x="3804613" y="0"/>
                  </a:lnTo>
                  <a:lnTo>
                    <a:pt x="3804613" y="599998"/>
                  </a:lnTo>
                  <a:lnTo>
                    <a:pt x="3795182" y="646708"/>
                  </a:lnTo>
                  <a:lnTo>
                    <a:pt x="3769465" y="684852"/>
                  </a:lnTo>
                  <a:lnTo>
                    <a:pt x="3731321" y="710569"/>
                  </a:lnTo>
                  <a:lnTo>
                    <a:pt x="3684612" y="720000"/>
                  </a:lnTo>
                  <a:lnTo>
                    <a:pt x="0" y="720000"/>
                  </a:lnTo>
                  <a:lnTo>
                    <a:pt x="0" y="120001"/>
                  </a:lnTo>
                  <a:lnTo>
                    <a:pt x="9430" y="73291"/>
                  </a:lnTo>
                  <a:lnTo>
                    <a:pt x="35147" y="35147"/>
                  </a:lnTo>
                  <a:lnTo>
                    <a:pt x="73291" y="9430"/>
                  </a:lnTo>
                  <a:lnTo>
                    <a:pt x="12000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5058323" y="6283679"/>
              <a:ext cx="3804920" cy="939165"/>
            </a:xfrm>
            <a:custGeom>
              <a:avLst/>
              <a:gdLst/>
              <a:ahLst/>
              <a:cxnLst/>
              <a:rect l="l" t="t" r="r" b="b"/>
              <a:pathLst>
                <a:path w="3804920" h="939165">
                  <a:moveTo>
                    <a:pt x="3804612" y="0"/>
                  </a:moveTo>
                  <a:lnTo>
                    <a:pt x="156519" y="0"/>
                  </a:lnTo>
                  <a:lnTo>
                    <a:pt x="107047" y="7979"/>
                  </a:lnTo>
                  <a:lnTo>
                    <a:pt x="64081" y="30199"/>
                  </a:lnTo>
                  <a:lnTo>
                    <a:pt x="30199" y="64081"/>
                  </a:lnTo>
                  <a:lnTo>
                    <a:pt x="7979" y="107047"/>
                  </a:lnTo>
                  <a:lnTo>
                    <a:pt x="0" y="156519"/>
                  </a:lnTo>
                  <a:lnTo>
                    <a:pt x="0" y="939106"/>
                  </a:lnTo>
                  <a:lnTo>
                    <a:pt x="3648092" y="939106"/>
                  </a:lnTo>
                  <a:lnTo>
                    <a:pt x="3697565" y="931126"/>
                  </a:lnTo>
                  <a:lnTo>
                    <a:pt x="3740531" y="908906"/>
                  </a:lnTo>
                  <a:lnTo>
                    <a:pt x="3774413" y="875024"/>
                  </a:lnTo>
                  <a:lnTo>
                    <a:pt x="3796633" y="832058"/>
                  </a:lnTo>
                  <a:lnTo>
                    <a:pt x="3804612" y="782585"/>
                  </a:lnTo>
                  <a:lnTo>
                    <a:pt x="3804612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5058323" y="6283679"/>
              <a:ext cx="3804920" cy="939165"/>
            </a:xfrm>
            <a:custGeom>
              <a:avLst/>
              <a:gdLst/>
              <a:ahLst/>
              <a:cxnLst/>
              <a:rect l="l" t="t" r="r" b="b"/>
              <a:pathLst>
                <a:path w="3804920" h="939165">
                  <a:moveTo>
                    <a:pt x="156520" y="0"/>
                  </a:moveTo>
                  <a:lnTo>
                    <a:pt x="3804613" y="0"/>
                  </a:lnTo>
                  <a:lnTo>
                    <a:pt x="3804613" y="782586"/>
                  </a:lnTo>
                  <a:lnTo>
                    <a:pt x="3796633" y="832059"/>
                  </a:lnTo>
                  <a:lnTo>
                    <a:pt x="3774413" y="875025"/>
                  </a:lnTo>
                  <a:lnTo>
                    <a:pt x="3740531" y="908907"/>
                  </a:lnTo>
                  <a:lnTo>
                    <a:pt x="3697565" y="931127"/>
                  </a:lnTo>
                  <a:lnTo>
                    <a:pt x="3648093" y="939107"/>
                  </a:lnTo>
                  <a:lnTo>
                    <a:pt x="0" y="939107"/>
                  </a:lnTo>
                  <a:lnTo>
                    <a:pt x="0" y="156520"/>
                  </a:lnTo>
                  <a:lnTo>
                    <a:pt x="7979" y="107047"/>
                  </a:lnTo>
                  <a:lnTo>
                    <a:pt x="30199" y="64081"/>
                  </a:lnTo>
                  <a:lnTo>
                    <a:pt x="64081" y="30199"/>
                  </a:lnTo>
                  <a:lnTo>
                    <a:pt x="107047" y="7979"/>
                  </a:lnTo>
                  <a:lnTo>
                    <a:pt x="15652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5058323" y="8329875"/>
              <a:ext cx="3804920" cy="720090"/>
            </a:xfrm>
            <a:custGeom>
              <a:avLst/>
              <a:gdLst/>
              <a:ahLst/>
              <a:cxnLst/>
              <a:rect l="l" t="t" r="r" b="b"/>
              <a:pathLst>
                <a:path w="3804920" h="720090">
                  <a:moveTo>
                    <a:pt x="3804612" y="0"/>
                  </a:moveTo>
                  <a:lnTo>
                    <a:pt x="120001" y="0"/>
                  </a:lnTo>
                  <a:lnTo>
                    <a:pt x="73291" y="9430"/>
                  </a:lnTo>
                  <a:lnTo>
                    <a:pt x="35147" y="35148"/>
                  </a:lnTo>
                  <a:lnTo>
                    <a:pt x="9430" y="73292"/>
                  </a:lnTo>
                  <a:lnTo>
                    <a:pt x="0" y="120002"/>
                  </a:lnTo>
                  <a:lnTo>
                    <a:pt x="0" y="719999"/>
                  </a:lnTo>
                  <a:lnTo>
                    <a:pt x="3684611" y="719999"/>
                  </a:lnTo>
                  <a:lnTo>
                    <a:pt x="3731321" y="710569"/>
                  </a:lnTo>
                  <a:lnTo>
                    <a:pt x="3769465" y="684852"/>
                  </a:lnTo>
                  <a:lnTo>
                    <a:pt x="3795182" y="646708"/>
                  </a:lnTo>
                  <a:lnTo>
                    <a:pt x="3804612" y="599998"/>
                  </a:lnTo>
                  <a:lnTo>
                    <a:pt x="3804612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5058323" y="8329875"/>
              <a:ext cx="3804920" cy="720090"/>
            </a:xfrm>
            <a:custGeom>
              <a:avLst/>
              <a:gdLst/>
              <a:ahLst/>
              <a:cxnLst/>
              <a:rect l="l" t="t" r="r" b="b"/>
              <a:pathLst>
                <a:path w="3804920" h="720090">
                  <a:moveTo>
                    <a:pt x="120000" y="0"/>
                  </a:moveTo>
                  <a:lnTo>
                    <a:pt x="3804613" y="0"/>
                  </a:lnTo>
                  <a:lnTo>
                    <a:pt x="3804613" y="599998"/>
                  </a:lnTo>
                  <a:lnTo>
                    <a:pt x="3795182" y="646708"/>
                  </a:lnTo>
                  <a:lnTo>
                    <a:pt x="3769465" y="684852"/>
                  </a:lnTo>
                  <a:lnTo>
                    <a:pt x="3731321" y="710569"/>
                  </a:lnTo>
                  <a:lnTo>
                    <a:pt x="3684612" y="720000"/>
                  </a:lnTo>
                  <a:lnTo>
                    <a:pt x="0" y="720000"/>
                  </a:lnTo>
                  <a:lnTo>
                    <a:pt x="0" y="120001"/>
                  </a:lnTo>
                  <a:lnTo>
                    <a:pt x="9430" y="73291"/>
                  </a:lnTo>
                  <a:lnTo>
                    <a:pt x="35147" y="35147"/>
                  </a:lnTo>
                  <a:lnTo>
                    <a:pt x="73291" y="9430"/>
                  </a:lnTo>
                  <a:lnTo>
                    <a:pt x="12000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5058323" y="9243420"/>
              <a:ext cx="3804920" cy="720090"/>
            </a:xfrm>
            <a:custGeom>
              <a:avLst/>
              <a:gdLst/>
              <a:ahLst/>
              <a:cxnLst/>
              <a:rect l="l" t="t" r="r" b="b"/>
              <a:pathLst>
                <a:path w="3804920" h="720090">
                  <a:moveTo>
                    <a:pt x="3804612" y="0"/>
                  </a:moveTo>
                  <a:lnTo>
                    <a:pt x="120001" y="0"/>
                  </a:lnTo>
                  <a:lnTo>
                    <a:pt x="73291" y="9430"/>
                  </a:lnTo>
                  <a:lnTo>
                    <a:pt x="35147" y="35147"/>
                  </a:lnTo>
                  <a:lnTo>
                    <a:pt x="9430" y="73291"/>
                  </a:lnTo>
                  <a:lnTo>
                    <a:pt x="0" y="120001"/>
                  </a:lnTo>
                  <a:lnTo>
                    <a:pt x="0" y="719999"/>
                  </a:lnTo>
                  <a:lnTo>
                    <a:pt x="3684611" y="719999"/>
                  </a:lnTo>
                  <a:lnTo>
                    <a:pt x="3731321" y="710569"/>
                  </a:lnTo>
                  <a:lnTo>
                    <a:pt x="3769465" y="684852"/>
                  </a:lnTo>
                  <a:lnTo>
                    <a:pt x="3795182" y="646708"/>
                  </a:lnTo>
                  <a:lnTo>
                    <a:pt x="3804612" y="599998"/>
                  </a:lnTo>
                  <a:lnTo>
                    <a:pt x="3804612" y="0"/>
                  </a:lnTo>
                  <a:close/>
                </a:path>
              </a:pathLst>
            </a:custGeom>
            <a:solidFill>
              <a:srgbClr val="000000">
                <a:alpha val="348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5058323" y="9243420"/>
              <a:ext cx="3804920" cy="720090"/>
            </a:xfrm>
            <a:custGeom>
              <a:avLst/>
              <a:gdLst/>
              <a:ahLst/>
              <a:cxnLst/>
              <a:rect l="l" t="t" r="r" b="b"/>
              <a:pathLst>
                <a:path w="3804920" h="720090">
                  <a:moveTo>
                    <a:pt x="120000" y="0"/>
                  </a:moveTo>
                  <a:lnTo>
                    <a:pt x="3804613" y="0"/>
                  </a:lnTo>
                  <a:lnTo>
                    <a:pt x="3804613" y="599998"/>
                  </a:lnTo>
                  <a:lnTo>
                    <a:pt x="3795182" y="646708"/>
                  </a:lnTo>
                  <a:lnTo>
                    <a:pt x="3769465" y="684852"/>
                  </a:lnTo>
                  <a:lnTo>
                    <a:pt x="3731321" y="710569"/>
                  </a:lnTo>
                  <a:lnTo>
                    <a:pt x="3684612" y="720000"/>
                  </a:lnTo>
                  <a:lnTo>
                    <a:pt x="0" y="720000"/>
                  </a:lnTo>
                  <a:lnTo>
                    <a:pt x="0" y="120001"/>
                  </a:lnTo>
                  <a:lnTo>
                    <a:pt x="9430" y="73291"/>
                  </a:lnTo>
                  <a:lnTo>
                    <a:pt x="35147" y="35147"/>
                  </a:lnTo>
                  <a:lnTo>
                    <a:pt x="73291" y="9430"/>
                  </a:lnTo>
                  <a:lnTo>
                    <a:pt x="12000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1378785" y="4541011"/>
            <a:ext cx="3295015" cy="532892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75"/>
              </a:spcBef>
            </a:pPr>
            <a:r>
              <a:rPr dirty="0" sz="2400" spc="-30" b="1">
                <a:solidFill>
                  <a:srgbClr val="FFFFFF"/>
                </a:solidFill>
                <a:latin typeface="Dubai"/>
                <a:cs typeface="Dubai"/>
              </a:rPr>
              <a:t>Vendor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Quality  </a:t>
            </a: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Surveillance/ </a:t>
            </a:r>
            <a:r>
              <a:rPr dirty="0" sz="2400" spc="-15" b="1">
                <a:solidFill>
                  <a:srgbClr val="FFFFFF"/>
                </a:solidFill>
                <a:latin typeface="Dubai"/>
                <a:cs typeface="Dubai"/>
              </a:rPr>
              <a:t>Third </a:t>
            </a: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Party  </a:t>
            </a:r>
            <a:r>
              <a:rPr dirty="0" sz="2400" spc="-30" b="1">
                <a:solidFill>
                  <a:srgbClr val="FFFFFF"/>
                </a:solidFill>
                <a:latin typeface="Dubai"/>
                <a:cs typeface="Dubai"/>
              </a:rPr>
              <a:t>Vendor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Inspection/  </a:t>
            </a: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Material</a:t>
            </a:r>
            <a:r>
              <a:rPr dirty="0" sz="2400" spc="-2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Inspection</a:t>
            </a:r>
            <a:endParaRPr sz="2400">
              <a:latin typeface="Dubai"/>
              <a:cs typeface="Dubai"/>
            </a:endParaRPr>
          </a:p>
          <a:p>
            <a:pPr marL="12700" marR="563880">
              <a:lnSpc>
                <a:spcPct val="100000"/>
              </a:lnSpc>
              <a:spcBef>
                <a:spcPts val="1560"/>
              </a:spcBef>
            </a:pP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Management</a:t>
            </a:r>
            <a:r>
              <a:rPr dirty="0" sz="2400" spc="-7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spc="-20" b="1">
                <a:solidFill>
                  <a:srgbClr val="FFFFFF"/>
                </a:solidFill>
                <a:latin typeface="Dubai"/>
                <a:cs typeface="Dubai"/>
              </a:rPr>
              <a:t>System 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Certification</a:t>
            </a:r>
            <a:r>
              <a:rPr dirty="0" sz="2400" spc="-2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Body</a:t>
            </a:r>
            <a:endParaRPr sz="2400">
              <a:latin typeface="Dubai"/>
              <a:cs typeface="Dubai"/>
            </a:endParaRPr>
          </a:p>
          <a:p>
            <a:pPr marL="12700" marR="415290">
              <a:lnSpc>
                <a:spcPct val="100800"/>
              </a:lnSpc>
              <a:spcBef>
                <a:spcPts val="1635"/>
              </a:spcBef>
            </a:pP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Audit </a:t>
            </a:r>
            <a:r>
              <a:rPr dirty="0" sz="2400" b="1">
                <a:solidFill>
                  <a:srgbClr val="FFFFFF"/>
                </a:solidFill>
                <a:latin typeface="Dubai"/>
                <a:cs typeface="Dubai"/>
              </a:rPr>
              <a:t>&amp; </a:t>
            </a: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Process  </a:t>
            </a:r>
            <a:r>
              <a:rPr dirty="0" sz="2400" spc="-20" b="1">
                <a:solidFill>
                  <a:srgbClr val="FFFFFF"/>
                </a:solidFill>
                <a:latin typeface="Dubai"/>
                <a:cs typeface="Dubai"/>
              </a:rPr>
              <a:t>Improvement</a:t>
            </a:r>
            <a:r>
              <a:rPr dirty="0" sz="2400" spc="-4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Support</a:t>
            </a:r>
            <a:endParaRPr sz="2400">
              <a:latin typeface="Dubai"/>
              <a:cs typeface="Dubai"/>
            </a:endParaRPr>
          </a:p>
          <a:p>
            <a:pPr marL="12700" marR="172085">
              <a:lnSpc>
                <a:spcPct val="100800"/>
              </a:lnSpc>
              <a:spcBef>
                <a:spcPts val="1605"/>
              </a:spcBef>
            </a:pPr>
            <a:r>
              <a:rPr dirty="0" sz="2400" b="1">
                <a:solidFill>
                  <a:srgbClr val="FFFFFF"/>
                </a:solidFill>
                <a:latin typeface="Dubai"/>
                <a:cs typeface="Dubai"/>
              </a:rPr>
              <a:t>In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Services Inspection</a:t>
            </a:r>
            <a:r>
              <a:rPr dirty="0" sz="2400" spc="-9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b="1">
                <a:solidFill>
                  <a:srgbClr val="FFFFFF"/>
                </a:solidFill>
                <a:latin typeface="Dubai"/>
                <a:cs typeface="Dubai"/>
              </a:rPr>
              <a:t>&amp; 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Other</a:t>
            </a: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Inspection</a:t>
            </a:r>
            <a:endParaRPr sz="2400">
              <a:latin typeface="Dubai"/>
              <a:cs typeface="Dubai"/>
            </a:endParaRPr>
          </a:p>
          <a:p>
            <a:pPr marL="12700" marR="168910">
              <a:lnSpc>
                <a:spcPct val="100000"/>
              </a:lnSpc>
              <a:spcBef>
                <a:spcPts val="2235"/>
              </a:spcBef>
            </a:pPr>
            <a:r>
              <a:rPr dirty="0" sz="2400" spc="-20" b="1">
                <a:solidFill>
                  <a:srgbClr val="FFFFFF"/>
                </a:solidFill>
                <a:latin typeface="Dubai"/>
                <a:cs typeface="Dubai"/>
              </a:rPr>
              <a:t>Railway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Component</a:t>
            </a:r>
            <a:r>
              <a:rPr dirty="0" sz="2400" spc="-5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b="1">
                <a:solidFill>
                  <a:srgbClr val="FFFFFF"/>
                </a:solidFill>
                <a:latin typeface="Dubai"/>
                <a:cs typeface="Dubai"/>
              </a:rPr>
              <a:t>and 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Equipment</a:t>
            </a:r>
            <a:r>
              <a:rPr dirty="0" sz="2400" spc="-1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Inspection</a:t>
            </a:r>
            <a:endParaRPr sz="2400">
              <a:latin typeface="Dubai"/>
              <a:cs typeface="Duba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291808" y="4534916"/>
            <a:ext cx="3235960" cy="522224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33655">
              <a:lnSpc>
                <a:spcPct val="100800"/>
              </a:lnSpc>
              <a:spcBef>
                <a:spcPts val="75"/>
              </a:spcBef>
            </a:pP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Painting </a:t>
            </a:r>
            <a:r>
              <a:rPr dirty="0" sz="2400" b="1">
                <a:solidFill>
                  <a:srgbClr val="FFFFFF"/>
                </a:solidFill>
                <a:latin typeface="Dubai"/>
                <a:cs typeface="Dubai"/>
              </a:rPr>
              <a:t>and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Coating  </a:t>
            </a:r>
            <a:r>
              <a:rPr dirty="0" sz="2400" spc="-15" b="1">
                <a:solidFill>
                  <a:srgbClr val="FFFFFF"/>
                </a:solidFill>
                <a:latin typeface="Dubai"/>
                <a:cs typeface="Dubai"/>
              </a:rPr>
              <a:t>Procedure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Qualification  and </a:t>
            </a:r>
            <a:r>
              <a:rPr dirty="0" sz="2400" spc="-25" b="1">
                <a:solidFill>
                  <a:srgbClr val="FFFFFF"/>
                </a:solidFill>
                <a:latin typeface="Dubai"/>
                <a:cs typeface="Dubai"/>
              </a:rPr>
              <a:t>Failure </a:t>
            </a: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Assessment </a:t>
            </a:r>
            <a:r>
              <a:rPr dirty="0" sz="2400" b="1">
                <a:solidFill>
                  <a:srgbClr val="FFFFFF"/>
                </a:solidFill>
                <a:latin typeface="Dubai"/>
                <a:cs typeface="Dubai"/>
              </a:rPr>
              <a:t>, 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Cathodic</a:t>
            </a:r>
            <a:r>
              <a:rPr dirty="0" sz="2400" spc="-1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Protection</a:t>
            </a:r>
            <a:endParaRPr sz="2400">
              <a:latin typeface="Dubai"/>
              <a:cs typeface="Dubai"/>
            </a:endParaRPr>
          </a:p>
          <a:p>
            <a:pPr marL="12700" marR="200025">
              <a:lnSpc>
                <a:spcPct val="100800"/>
              </a:lnSpc>
              <a:spcBef>
                <a:spcPts val="2735"/>
              </a:spcBef>
            </a:pPr>
            <a:r>
              <a:rPr dirty="0" sz="2400" spc="-15" b="1">
                <a:solidFill>
                  <a:srgbClr val="FFFFFF"/>
                </a:solidFill>
                <a:latin typeface="Dubai"/>
                <a:cs typeface="Dubai"/>
              </a:rPr>
              <a:t>Welding Procedure</a:t>
            </a:r>
            <a:r>
              <a:rPr dirty="0" sz="24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b="1">
                <a:solidFill>
                  <a:srgbClr val="FFFFFF"/>
                </a:solidFill>
                <a:latin typeface="Dubai"/>
                <a:cs typeface="Dubai"/>
              </a:rPr>
              <a:t>and  </a:t>
            </a:r>
            <a:r>
              <a:rPr dirty="0" sz="2400" spc="-15" b="1">
                <a:solidFill>
                  <a:srgbClr val="FFFFFF"/>
                </a:solidFill>
                <a:latin typeface="Dubai"/>
                <a:cs typeface="Dubai"/>
              </a:rPr>
              <a:t>Welder</a:t>
            </a:r>
            <a:r>
              <a:rPr dirty="0" sz="2400" spc="-2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Qualification</a:t>
            </a:r>
            <a:endParaRPr sz="24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3554"/>
              </a:spcBef>
            </a:pP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Project </a:t>
            </a:r>
            <a:r>
              <a:rPr dirty="0" sz="2400" b="1">
                <a:solidFill>
                  <a:srgbClr val="FFFFFF"/>
                </a:solidFill>
                <a:latin typeface="Dubai"/>
                <a:cs typeface="Dubai"/>
              </a:rPr>
              <a:t>Support</a:t>
            </a:r>
            <a:r>
              <a:rPr dirty="0" sz="2400" spc="-5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Services</a:t>
            </a:r>
            <a:endParaRPr sz="2400">
              <a:latin typeface="Dubai"/>
              <a:cs typeface="Dubai"/>
            </a:endParaRPr>
          </a:p>
          <a:p>
            <a:pPr marL="12700" marR="355600">
              <a:lnSpc>
                <a:spcPct val="246700"/>
              </a:lnSpc>
              <a:spcBef>
                <a:spcPts val="140"/>
              </a:spcBef>
            </a:pPr>
            <a:r>
              <a:rPr dirty="0" sz="2400" spc="-30" b="1">
                <a:solidFill>
                  <a:srgbClr val="FFFFFF"/>
                </a:solidFill>
                <a:latin typeface="Dubai"/>
                <a:cs typeface="Dubai"/>
              </a:rPr>
              <a:t>Technical</a:t>
            </a:r>
            <a:r>
              <a:rPr dirty="0" sz="2400" spc="-9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b="1">
                <a:solidFill>
                  <a:srgbClr val="FFFFFF"/>
                </a:solidFill>
                <a:latin typeface="Dubai"/>
                <a:cs typeface="Dubai"/>
              </a:rPr>
              <a:t>Consultancy  </a:t>
            </a:r>
            <a:r>
              <a:rPr dirty="0" sz="2400" spc="-35" b="1">
                <a:solidFill>
                  <a:srgbClr val="FFFFFF"/>
                </a:solidFill>
                <a:latin typeface="Dubai"/>
                <a:cs typeface="Dubai"/>
              </a:rPr>
              <a:t>Training</a:t>
            </a:r>
            <a:endParaRPr sz="2400">
              <a:latin typeface="Dubai"/>
              <a:cs typeface="Duba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8918447" y="3773423"/>
            <a:ext cx="2901950" cy="1191895"/>
            <a:chOff x="8918447" y="3773423"/>
            <a:chExt cx="2901950" cy="1191895"/>
          </a:xfrm>
        </p:grpSpPr>
        <p:sp>
          <p:nvSpPr>
            <p:cNvPr id="27" name="object 27"/>
            <p:cNvSpPr/>
            <p:nvPr/>
          </p:nvSpPr>
          <p:spPr>
            <a:xfrm>
              <a:off x="8970263" y="3773423"/>
              <a:ext cx="2795016" cy="65227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8918447" y="3959351"/>
              <a:ext cx="2901696" cy="100584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/>
          <p:cNvSpPr txBox="1"/>
          <p:nvPr/>
        </p:nvSpPr>
        <p:spPr>
          <a:xfrm>
            <a:off x="9142965" y="3692652"/>
            <a:ext cx="2452370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000" spc="-6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i</a:t>
            </a:r>
            <a:r>
              <a:rPr dirty="0" baseline="-51215" sz="4800" spc="-9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I</a:t>
            </a:r>
            <a:r>
              <a:rPr dirty="0" sz="2000" spc="-6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n</a:t>
            </a:r>
            <a:r>
              <a:rPr dirty="0" baseline="-51215" sz="4800" spc="-9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N</a:t>
            </a:r>
            <a:r>
              <a:rPr dirty="0" sz="2000" spc="-6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spe</a:t>
            </a:r>
            <a:r>
              <a:rPr dirty="0" baseline="-51215" sz="4800" spc="-9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S</a:t>
            </a:r>
            <a:r>
              <a:rPr dirty="0" sz="2000" spc="-6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ct</a:t>
            </a:r>
            <a:r>
              <a:rPr dirty="0" baseline="-51215" sz="4800" spc="-9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P</a:t>
            </a:r>
            <a:r>
              <a:rPr dirty="0" sz="2000" spc="-6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io</a:t>
            </a:r>
            <a:r>
              <a:rPr dirty="0" baseline="-51215" sz="4800" spc="-9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E</a:t>
            </a:r>
            <a:r>
              <a:rPr dirty="0" sz="2000" spc="-6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n@</a:t>
            </a:r>
            <a:r>
              <a:rPr dirty="0" baseline="-51215" sz="4800" spc="-9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C</a:t>
            </a:r>
            <a:r>
              <a:rPr dirty="0" sz="2000" spc="-6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i</a:t>
            </a:r>
            <a:r>
              <a:rPr dirty="0" baseline="-51215" sz="4800" spc="-9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T</a:t>
            </a:r>
            <a:r>
              <a:rPr dirty="0" sz="2000" spc="-6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na</a:t>
            </a:r>
            <a:r>
              <a:rPr dirty="0" baseline="-51215" sz="4800" spc="-9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I</a:t>
            </a:r>
            <a:r>
              <a:rPr dirty="0" sz="2000" spc="-6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t</a:t>
            </a:r>
            <a:r>
              <a:rPr dirty="0" baseline="-51215" sz="4800" spc="-9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O</a:t>
            </a:r>
            <a:r>
              <a:rPr dirty="0" sz="2000" spc="-6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t.c</a:t>
            </a:r>
            <a:r>
              <a:rPr dirty="0" baseline="-51215" sz="4800" spc="-9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N</a:t>
            </a:r>
            <a:r>
              <a:rPr dirty="0" sz="2000" spc="-600" b="1">
                <a:solidFill>
                  <a:srgbClr val="FFFFFF"/>
                </a:solidFill>
                <a:latin typeface="Dubai"/>
                <a:cs typeface="Dubai"/>
                <a:hlinkClick r:id="rId4"/>
              </a:rPr>
              <a:t>om</a:t>
            </a:r>
            <a:endParaRPr sz="2000">
              <a:latin typeface="Dubai"/>
              <a:cs typeface="Duba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9201911" y="4501896"/>
            <a:ext cx="2389631" cy="6492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9401125" y="4573523"/>
            <a:ext cx="193421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17020</a:t>
            </a:r>
            <a:r>
              <a:rPr dirty="0" sz="2000" spc="-6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000" spc="-10" b="1">
                <a:solidFill>
                  <a:srgbClr val="FFFFFF"/>
                </a:solidFill>
                <a:latin typeface="Dubai"/>
                <a:cs typeface="Dubai"/>
              </a:rPr>
              <a:t>Accredited</a:t>
            </a:r>
            <a:endParaRPr sz="2000">
              <a:latin typeface="Dubai"/>
              <a:cs typeface="Duba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8747759" y="155447"/>
            <a:ext cx="3352165" cy="15952469"/>
            <a:chOff x="8747759" y="155447"/>
            <a:chExt cx="3352165" cy="15952469"/>
          </a:xfrm>
        </p:grpSpPr>
        <p:sp>
          <p:nvSpPr>
            <p:cNvPr id="33" name="object 33"/>
            <p:cNvSpPr/>
            <p:nvPr/>
          </p:nvSpPr>
          <p:spPr>
            <a:xfrm>
              <a:off x="8747759" y="155447"/>
              <a:ext cx="3349752" cy="394411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8875678" y="285495"/>
              <a:ext cx="3092004" cy="368559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11544604" y="15664440"/>
              <a:ext cx="550545" cy="438784"/>
            </a:xfrm>
            <a:custGeom>
              <a:avLst/>
              <a:gdLst/>
              <a:ahLst/>
              <a:cxnLst/>
              <a:rect l="l" t="t" r="r" b="b"/>
              <a:pathLst>
                <a:path w="550545" h="438784">
                  <a:moveTo>
                    <a:pt x="550151" y="0"/>
                  </a:moveTo>
                  <a:lnTo>
                    <a:pt x="0" y="0"/>
                  </a:lnTo>
                  <a:lnTo>
                    <a:pt x="0" y="438581"/>
                  </a:lnTo>
                  <a:lnTo>
                    <a:pt x="550151" y="438581"/>
                  </a:lnTo>
                  <a:lnTo>
                    <a:pt x="5501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11544604" y="15664440"/>
              <a:ext cx="550545" cy="438784"/>
            </a:xfrm>
            <a:custGeom>
              <a:avLst/>
              <a:gdLst/>
              <a:ahLst/>
              <a:cxnLst/>
              <a:rect l="l" t="t" r="r" b="b"/>
              <a:pathLst>
                <a:path w="550545" h="438784">
                  <a:moveTo>
                    <a:pt x="0" y="0"/>
                  </a:moveTo>
                  <a:lnTo>
                    <a:pt x="550151" y="0"/>
                  </a:lnTo>
                  <a:lnTo>
                    <a:pt x="550151" y="438582"/>
                  </a:lnTo>
                  <a:lnTo>
                    <a:pt x="0" y="438582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/>
          <p:cNvSpPr txBox="1"/>
          <p:nvPr/>
        </p:nvSpPr>
        <p:spPr>
          <a:xfrm>
            <a:off x="11623344" y="15724123"/>
            <a:ext cx="3873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Dubai"/>
                <a:cs typeface="Dubai"/>
              </a:rPr>
              <a:t>1/4</a:t>
            </a:r>
            <a:endParaRPr sz="1800">
              <a:latin typeface="Dubai"/>
              <a:cs typeface="Duba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75521" y="15437127"/>
            <a:ext cx="11446510" cy="761365"/>
          </a:xfrm>
          <a:custGeom>
            <a:avLst/>
            <a:gdLst/>
            <a:ahLst/>
            <a:cxnLst/>
            <a:rect l="l" t="t" r="r" b="b"/>
            <a:pathLst>
              <a:path w="11446510" h="761365">
                <a:moveTo>
                  <a:pt x="11446404" y="0"/>
                </a:moveTo>
                <a:lnTo>
                  <a:pt x="126794" y="0"/>
                </a:lnTo>
                <a:lnTo>
                  <a:pt x="77440" y="9964"/>
                </a:lnTo>
                <a:lnTo>
                  <a:pt x="37137" y="37137"/>
                </a:lnTo>
                <a:lnTo>
                  <a:pt x="9964" y="77440"/>
                </a:lnTo>
                <a:lnTo>
                  <a:pt x="0" y="126794"/>
                </a:lnTo>
                <a:lnTo>
                  <a:pt x="0" y="760781"/>
                </a:lnTo>
                <a:lnTo>
                  <a:pt x="11319610" y="760781"/>
                </a:lnTo>
                <a:lnTo>
                  <a:pt x="11368964" y="750817"/>
                </a:lnTo>
                <a:lnTo>
                  <a:pt x="11409267" y="723644"/>
                </a:lnTo>
                <a:lnTo>
                  <a:pt x="11436440" y="683341"/>
                </a:lnTo>
                <a:lnTo>
                  <a:pt x="11446404" y="633987"/>
                </a:lnTo>
                <a:lnTo>
                  <a:pt x="11446404" y="0"/>
                </a:lnTo>
                <a:close/>
              </a:path>
            </a:pathLst>
          </a:custGeom>
          <a:solidFill>
            <a:srgbClr val="000000">
              <a:alpha val="501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/>
          <p:nvPr/>
        </p:nvSpPr>
        <p:spPr>
          <a:xfrm>
            <a:off x="3863054" y="15473680"/>
            <a:ext cx="6432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10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BAHRAIN</a:t>
            </a:r>
            <a:endParaRPr sz="700">
              <a:latin typeface="Dubai"/>
              <a:cs typeface="Duba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564605" y="15574263"/>
            <a:ext cx="12388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Corporate Europe Co.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W.L.L</a:t>
            </a:r>
            <a:endParaRPr sz="700">
              <a:latin typeface="Dubai"/>
              <a:cs typeface="Duba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499518" y="15677895"/>
            <a:ext cx="13696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Office 1309, Sitra Mall, Bldg No.</a:t>
            </a:r>
            <a:r>
              <a:rPr dirty="0" sz="700" spc="-2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574,</a:t>
            </a:r>
            <a:endParaRPr sz="700">
              <a:latin typeface="Dubai"/>
              <a:cs typeface="Duba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04318" y="15790671"/>
            <a:ext cx="73914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Road 31, Block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611.</a:t>
            </a:r>
            <a:endParaRPr sz="700">
              <a:latin typeface="Dubai"/>
              <a:cs typeface="Duba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597943" y="15882112"/>
            <a:ext cx="115316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1590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Kingdom of Bahrain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8"/>
              </a:rPr>
              <a:t>info@inatcorporateeurope.com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200926" y="15476728"/>
            <a:ext cx="66421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9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ENGLAND</a:t>
            </a:r>
            <a:endParaRPr sz="700">
              <a:latin typeface="Dubai"/>
              <a:cs typeface="Duba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017602" y="15577312"/>
            <a:ext cx="102996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UK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Multinational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LTD</a:t>
            </a:r>
            <a:endParaRPr sz="700">
              <a:latin typeface="Dubai"/>
              <a:cs typeface="Duba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197751" y="15680943"/>
            <a:ext cx="6699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46 Cameron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Road</a:t>
            </a:r>
            <a:endParaRPr sz="700">
              <a:latin typeface="Dubai"/>
              <a:cs typeface="Duba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147777" y="15793719"/>
            <a:ext cx="7702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Ilford,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Essex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IG3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8LF</a:t>
            </a:r>
            <a:endParaRPr sz="700">
              <a:latin typeface="Dubai"/>
              <a:cs typeface="Duba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973152" y="15891256"/>
            <a:ext cx="1120140" cy="251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62255">
              <a:lnSpc>
                <a:spcPct val="1057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United Kingdom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9"/>
              </a:rPr>
              <a:t>info@inatukmultinational.com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8817739" y="15491967"/>
            <a:ext cx="6610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5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PAKISTAN</a:t>
            </a:r>
            <a:endParaRPr sz="700">
              <a:latin typeface="Dubai"/>
              <a:cs typeface="Duba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537513" y="15592552"/>
            <a:ext cx="12204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International Agent Pvt.</a:t>
            </a:r>
            <a:r>
              <a:rPr dirty="0" sz="700" spc="-3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ltd</a:t>
            </a:r>
            <a:endParaRPr sz="700">
              <a:latin typeface="Dubai"/>
              <a:cs typeface="Duba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811389" y="15693136"/>
            <a:ext cx="67246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283 Zeenat</a:t>
            </a:r>
            <a:r>
              <a:rPr dirty="0" sz="700" spc="-6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Block,</a:t>
            </a:r>
            <a:endParaRPr sz="700">
              <a:latin typeface="Dubai"/>
              <a:cs typeface="Duba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659751" y="15808960"/>
            <a:ext cx="97599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Alama Iqbal Town,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Lahore,</a:t>
            </a:r>
            <a:endParaRPr sz="700">
              <a:latin typeface="Dubai"/>
              <a:cs typeface="Duba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633589" y="15900400"/>
            <a:ext cx="102870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7155" marR="5080" indent="-8509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Islamic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Republic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 Pakistan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0"/>
              </a:rPr>
              <a:t>info@inatpakistan.com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536783" y="15479776"/>
            <a:ext cx="6273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10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EMIRATE</a:t>
            </a:r>
            <a:endParaRPr sz="700">
              <a:latin typeface="Dubai"/>
              <a:cs typeface="Duba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397844" y="15580360"/>
            <a:ext cx="9048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Business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Tower, Floor</a:t>
            </a:r>
            <a:r>
              <a:rPr dirty="0" sz="700" spc="-6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8,</a:t>
            </a:r>
            <a:endParaRPr sz="700">
              <a:latin typeface="Dubai"/>
              <a:cs typeface="Duba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623270" y="15683991"/>
            <a:ext cx="4749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Office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#</a:t>
            </a:r>
            <a:r>
              <a:rPr dirty="0" sz="700" spc="-8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811</a:t>
            </a:r>
            <a:endParaRPr sz="700">
              <a:latin typeface="Dubai"/>
              <a:cs typeface="Duba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466107" y="15796767"/>
            <a:ext cx="76771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Business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Bay,</a:t>
            </a:r>
            <a:r>
              <a:rPr dirty="0" sz="700" spc="-5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Dubai,</a:t>
            </a:r>
            <a:endParaRPr sz="700">
              <a:latin typeface="Dubai"/>
              <a:cs typeface="Duba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416894" y="15888208"/>
            <a:ext cx="86741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9209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United Arab Emirates 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in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fo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@in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at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e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m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i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rat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e</a:t>
            </a:r>
            <a:r>
              <a:rPr dirty="0" sz="700" spc="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s.</a:t>
            </a:r>
            <a:r>
              <a:rPr dirty="0" sz="700" spc="-1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c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o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m</a:t>
            </a:r>
            <a:endParaRPr sz="700">
              <a:latin typeface="Dubai"/>
              <a:cs typeface="Duba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93041" y="15491967"/>
            <a:ext cx="83311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 SAUDI</a:t>
            </a:r>
            <a:r>
              <a:rPr dirty="0" sz="7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ARABIA</a:t>
            </a:r>
            <a:endParaRPr sz="700">
              <a:latin typeface="Dubai"/>
              <a:cs typeface="Duba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69191" y="15592552"/>
            <a:ext cx="14801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International Agent</a:t>
            </a:r>
            <a:r>
              <a:rPr dirty="0" sz="700" spc="-1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Establishment</a:t>
            </a:r>
            <a:endParaRPr sz="700">
              <a:latin typeface="Dubai"/>
              <a:cs typeface="Duba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04128" y="15693136"/>
            <a:ext cx="121031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PO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Box 30060, Al Khobar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31952</a:t>
            </a:r>
            <a:endParaRPr sz="700">
              <a:latin typeface="Dubai"/>
              <a:cs typeface="Duba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82703" y="15808960"/>
            <a:ext cx="65214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Eastern</a:t>
            </a:r>
            <a:r>
              <a:rPr dirty="0" sz="700" spc="-4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Province,</a:t>
            </a:r>
            <a:endParaRPr sz="700">
              <a:latin typeface="Dubai"/>
              <a:cs typeface="Duba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47765" y="15900400"/>
            <a:ext cx="92329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0" marR="5080" indent="-15875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Kingdom of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Saudi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Arabia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info@inatt.com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7113026" y="15495015"/>
            <a:ext cx="7461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4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PHILIPPINES</a:t>
            </a:r>
            <a:endParaRPr sz="700">
              <a:latin typeface="Dubai"/>
              <a:cs typeface="Duba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7048762" y="15595600"/>
            <a:ext cx="87439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Hanayap</a:t>
            </a:r>
            <a:r>
              <a:rPr dirty="0" sz="700" spc="-5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Services</a:t>
            </a:r>
            <a:endParaRPr sz="700">
              <a:latin typeface="Dubai"/>
              <a:cs typeface="Duba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211449" y="15699232"/>
            <a:ext cx="54864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Blk 30.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Lot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16,</a:t>
            </a:r>
            <a:endParaRPr sz="700">
              <a:latin typeface="Dubai"/>
              <a:cs typeface="Duba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908238" y="15812008"/>
            <a:ext cx="11569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Magdalene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Ville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2, Bacolod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City</a:t>
            </a:r>
            <a:endParaRPr sz="700">
              <a:latin typeface="Dubai"/>
              <a:cs typeface="Duba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7024126" y="15909543"/>
            <a:ext cx="924560" cy="251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0825">
              <a:lnSpc>
                <a:spcPct val="1057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Philippines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3"/>
              </a:rPr>
              <a:t>info@inatpacificasia.com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0337706" y="15482823"/>
            <a:ext cx="8540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NETHERLANDS</a:t>
            </a:r>
            <a:endParaRPr sz="700">
              <a:latin typeface="Dubai"/>
              <a:cs typeface="Duba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10219406" y="15583408"/>
            <a:ext cx="108966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Overseas Company</a:t>
            </a:r>
            <a:r>
              <a:rPr dirty="0" sz="700" spc="-5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B.V.</a:t>
            </a:r>
            <a:endParaRPr sz="700">
              <a:latin typeface="Dubai"/>
              <a:cs typeface="Duba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0357518" y="15687039"/>
            <a:ext cx="8134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Gustav Mahlerplein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2,</a:t>
            </a:r>
            <a:endParaRPr sz="700">
              <a:latin typeface="Dubai"/>
              <a:cs typeface="Duba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0351994" y="15799815"/>
            <a:ext cx="8261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1082 MA,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Amsterdam</a:t>
            </a:r>
            <a:endParaRPr sz="700">
              <a:latin typeface="Dubai"/>
              <a:cs typeface="Duba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0169431" y="15891256"/>
            <a:ext cx="119126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80035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The Netherlands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4"/>
              </a:rPr>
              <a:t>info@inatoverseascompany.com</a:t>
            </a:r>
            <a:endParaRPr sz="700">
              <a:latin typeface="Dubai"/>
              <a:cs typeface="Dubai"/>
            </a:endParaRPr>
          </a:p>
        </p:txBody>
      </p:sp>
      <p:grpSp>
        <p:nvGrpSpPr>
          <p:cNvPr id="74" name="object 74"/>
          <p:cNvGrpSpPr/>
          <p:nvPr/>
        </p:nvGrpSpPr>
        <p:grpSpPr>
          <a:xfrm>
            <a:off x="666809" y="11999403"/>
            <a:ext cx="11525250" cy="3338195"/>
            <a:chOff x="666809" y="11999403"/>
            <a:chExt cx="11525250" cy="3338195"/>
          </a:xfrm>
        </p:grpSpPr>
        <p:sp>
          <p:nvSpPr>
            <p:cNvPr id="75" name="object 75"/>
            <p:cNvSpPr/>
            <p:nvPr/>
          </p:nvSpPr>
          <p:spPr>
            <a:xfrm>
              <a:off x="666809" y="14865169"/>
              <a:ext cx="449264" cy="449265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/>
            <p:cNvSpPr/>
            <p:nvPr/>
          </p:nvSpPr>
          <p:spPr>
            <a:xfrm>
              <a:off x="3980747" y="14888013"/>
              <a:ext cx="449266" cy="449266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/>
            <p:cNvSpPr/>
            <p:nvPr/>
          </p:nvSpPr>
          <p:spPr>
            <a:xfrm>
              <a:off x="5617903" y="14887808"/>
              <a:ext cx="449265" cy="449264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/>
            <p:cNvSpPr/>
            <p:nvPr/>
          </p:nvSpPr>
          <p:spPr>
            <a:xfrm>
              <a:off x="7261456" y="14879261"/>
              <a:ext cx="449265" cy="449264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/>
            <p:cNvSpPr/>
            <p:nvPr/>
          </p:nvSpPr>
          <p:spPr>
            <a:xfrm>
              <a:off x="8929449" y="14884777"/>
              <a:ext cx="449265" cy="449264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/>
            <p:cNvSpPr/>
            <p:nvPr/>
          </p:nvSpPr>
          <p:spPr>
            <a:xfrm>
              <a:off x="10556777" y="14886418"/>
              <a:ext cx="449265" cy="449265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/>
            <p:cNvSpPr/>
            <p:nvPr/>
          </p:nvSpPr>
          <p:spPr>
            <a:xfrm>
              <a:off x="2322582" y="14888015"/>
              <a:ext cx="449265" cy="449264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/>
            <p:cNvSpPr/>
            <p:nvPr/>
          </p:nvSpPr>
          <p:spPr>
            <a:xfrm>
              <a:off x="9527663" y="11999403"/>
              <a:ext cx="2664336" cy="2799999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/>
            <p:cNvSpPr/>
            <p:nvPr/>
          </p:nvSpPr>
          <p:spPr>
            <a:xfrm>
              <a:off x="9942296" y="14201943"/>
              <a:ext cx="2007870" cy="506730"/>
            </a:xfrm>
            <a:custGeom>
              <a:avLst/>
              <a:gdLst/>
              <a:ahLst/>
              <a:cxnLst/>
              <a:rect l="l" t="t" r="r" b="b"/>
              <a:pathLst>
                <a:path w="2007870" h="506730">
                  <a:moveTo>
                    <a:pt x="1923251" y="0"/>
                  </a:moveTo>
                  <a:lnTo>
                    <a:pt x="84364" y="0"/>
                  </a:lnTo>
                  <a:lnTo>
                    <a:pt x="51526" y="6629"/>
                  </a:lnTo>
                  <a:lnTo>
                    <a:pt x="24709" y="24709"/>
                  </a:lnTo>
                  <a:lnTo>
                    <a:pt x="6629" y="51526"/>
                  </a:lnTo>
                  <a:lnTo>
                    <a:pt x="0" y="84364"/>
                  </a:lnTo>
                  <a:lnTo>
                    <a:pt x="0" y="421813"/>
                  </a:lnTo>
                  <a:lnTo>
                    <a:pt x="6629" y="454652"/>
                  </a:lnTo>
                  <a:lnTo>
                    <a:pt x="24709" y="481469"/>
                  </a:lnTo>
                  <a:lnTo>
                    <a:pt x="51526" y="499549"/>
                  </a:lnTo>
                  <a:lnTo>
                    <a:pt x="84364" y="506178"/>
                  </a:lnTo>
                  <a:lnTo>
                    <a:pt x="1923251" y="506178"/>
                  </a:lnTo>
                  <a:lnTo>
                    <a:pt x="1956089" y="499549"/>
                  </a:lnTo>
                  <a:lnTo>
                    <a:pt x="1982905" y="481469"/>
                  </a:lnTo>
                  <a:lnTo>
                    <a:pt x="2000984" y="454652"/>
                  </a:lnTo>
                  <a:lnTo>
                    <a:pt x="2007614" y="421813"/>
                  </a:lnTo>
                  <a:lnTo>
                    <a:pt x="2007614" y="84364"/>
                  </a:lnTo>
                  <a:lnTo>
                    <a:pt x="2000984" y="51526"/>
                  </a:lnTo>
                  <a:lnTo>
                    <a:pt x="1982905" y="24709"/>
                  </a:lnTo>
                  <a:lnTo>
                    <a:pt x="1956089" y="6629"/>
                  </a:lnTo>
                  <a:lnTo>
                    <a:pt x="192325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4" name="object 84"/>
          <p:cNvSpPr txBox="1"/>
          <p:nvPr/>
        </p:nvSpPr>
        <p:spPr>
          <a:xfrm>
            <a:off x="9943413" y="14181835"/>
            <a:ext cx="1969135" cy="541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30" b="1">
                <a:solidFill>
                  <a:srgbClr val="FFFFFF"/>
                </a:solidFill>
                <a:latin typeface="Dubai"/>
                <a:cs typeface="Dubai"/>
              </a:rPr>
              <a:t>INAT </a:t>
            </a:r>
            <a:r>
              <a:rPr dirty="0" sz="1200" spc="-5" b="1">
                <a:solidFill>
                  <a:srgbClr val="FFFFFF"/>
                </a:solidFill>
                <a:latin typeface="Dubai"/>
                <a:cs typeface="Dubai"/>
              </a:rPr>
              <a:t>GROUP </a:t>
            </a:r>
            <a:r>
              <a:rPr dirty="0" sz="1200" b="1">
                <a:solidFill>
                  <a:srgbClr val="FFFFFF"/>
                </a:solidFill>
                <a:latin typeface="Dubai"/>
                <a:cs typeface="Dubai"/>
              </a:rPr>
              <a:t>OF</a:t>
            </a:r>
            <a:r>
              <a:rPr dirty="0" sz="1200" spc="-3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200" spc="-15" b="1">
                <a:solidFill>
                  <a:srgbClr val="FFFFFF"/>
                </a:solidFill>
                <a:latin typeface="Dubai"/>
                <a:cs typeface="Dubai"/>
              </a:rPr>
              <a:t>COMPANIES</a:t>
            </a:r>
            <a:endParaRPr sz="1200">
              <a:latin typeface="Dubai"/>
              <a:cs typeface="Dubai"/>
            </a:endParaRPr>
          </a:p>
          <a:p>
            <a:pPr algn="ctr" marL="12700" marR="5080">
              <a:lnSpc>
                <a:spcPts val="1300"/>
              </a:lnSpc>
              <a:spcBef>
                <a:spcPts val="65"/>
              </a:spcBef>
            </a:pPr>
            <a:r>
              <a:rPr dirty="0" sz="1100" spc="-5" b="1">
                <a:solidFill>
                  <a:srgbClr val="FFFFFF"/>
                </a:solidFill>
                <a:latin typeface="Dubai"/>
                <a:cs typeface="Dubai"/>
                <a:hlinkClick r:id="rId23"/>
              </a:rPr>
              <a:t>www.inatgroupofcompanies.com </a:t>
            </a:r>
            <a:r>
              <a:rPr dirty="0" sz="1100" spc="-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100" b="1">
                <a:solidFill>
                  <a:srgbClr val="FFFFFF"/>
                </a:solidFill>
                <a:latin typeface="Dubai"/>
                <a:cs typeface="Dubai"/>
              </a:rPr>
              <a:t>Since</a:t>
            </a:r>
            <a:r>
              <a:rPr dirty="0" sz="1100" spc="-1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100" b="1">
                <a:solidFill>
                  <a:srgbClr val="FFFFFF"/>
                </a:solidFill>
                <a:latin typeface="Dubai"/>
                <a:cs typeface="Dubai"/>
              </a:rPr>
              <a:t>1974</a:t>
            </a:r>
            <a:endParaRPr sz="11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6021" y="9643391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4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06020" y="12414256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4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52470" y="10173715"/>
            <a:ext cx="8053070" cy="5746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9001:2015 Certification (Quality </a:t>
            </a:r>
            <a:r>
              <a:rPr dirty="0" sz="1800" spc="-10">
                <a:latin typeface="Dubai"/>
                <a:cs typeface="Dubai"/>
              </a:rPr>
              <a:t>Management</a:t>
            </a:r>
            <a:r>
              <a:rPr dirty="0" sz="1800" spc="5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System)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14001:2015 Certification </a:t>
            </a:r>
            <a:r>
              <a:rPr dirty="0" sz="1800" spc="-10">
                <a:latin typeface="Dubai"/>
                <a:cs typeface="Dubai"/>
              </a:rPr>
              <a:t>(Environmental Management</a:t>
            </a:r>
            <a:r>
              <a:rPr dirty="0" sz="1800" spc="55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System)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45001:2018 Certification (Occupational Health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0">
                <a:latin typeface="Dubai"/>
                <a:cs typeface="Dubai"/>
              </a:rPr>
              <a:t>Safety Management</a:t>
            </a:r>
            <a:r>
              <a:rPr dirty="0" sz="1800" spc="13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System)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22000:2018 Certification </a:t>
            </a:r>
            <a:r>
              <a:rPr dirty="0" sz="1800" spc="-20">
                <a:latin typeface="Dubai"/>
                <a:cs typeface="Dubai"/>
              </a:rPr>
              <a:t>(Food </a:t>
            </a:r>
            <a:r>
              <a:rPr dirty="0" sz="1800" spc="-10">
                <a:latin typeface="Dubai"/>
                <a:cs typeface="Dubai"/>
              </a:rPr>
              <a:t>Safety Management</a:t>
            </a:r>
            <a:r>
              <a:rPr dirty="0" sz="1800" spc="8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System)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27001:2013 Certification </a:t>
            </a:r>
            <a:r>
              <a:rPr dirty="0" sz="1800" spc="-10">
                <a:latin typeface="Dubai"/>
                <a:cs typeface="Dubai"/>
              </a:rPr>
              <a:t>(Information </a:t>
            </a:r>
            <a:r>
              <a:rPr dirty="0" sz="1800">
                <a:latin typeface="Dubai"/>
                <a:cs typeface="Dubai"/>
              </a:rPr>
              <a:t>Security </a:t>
            </a:r>
            <a:r>
              <a:rPr dirty="0" sz="1800" spc="-10">
                <a:latin typeface="Dubai"/>
                <a:cs typeface="Dubai"/>
              </a:rPr>
              <a:t>Management</a:t>
            </a:r>
            <a:r>
              <a:rPr dirty="0" sz="1800" spc="7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System)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5001:2018 Certification (Energy </a:t>
            </a:r>
            <a:r>
              <a:rPr dirty="0" sz="1800" spc="-10">
                <a:latin typeface="Dubai"/>
                <a:cs typeface="Dubai"/>
              </a:rPr>
              <a:t>Management</a:t>
            </a:r>
            <a:r>
              <a:rPr dirty="0" sz="1800" spc="5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Systems)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37001: 2016 </a:t>
            </a:r>
            <a:r>
              <a:rPr dirty="0" sz="1800" spc="-5">
                <a:latin typeface="Dubai"/>
                <a:cs typeface="Dubai"/>
              </a:rPr>
              <a:t>Certification </a:t>
            </a:r>
            <a:r>
              <a:rPr dirty="0" sz="1800" spc="-10">
                <a:latin typeface="Dubai"/>
                <a:cs typeface="Dubai"/>
              </a:rPr>
              <a:t>(Anti </a:t>
            </a:r>
            <a:r>
              <a:rPr dirty="0" sz="1800">
                <a:latin typeface="Dubai"/>
                <a:cs typeface="Dubai"/>
              </a:rPr>
              <a:t>Bribery </a:t>
            </a:r>
            <a:r>
              <a:rPr dirty="0" sz="1800" spc="-10">
                <a:latin typeface="Dubai"/>
                <a:cs typeface="Dubai"/>
              </a:rPr>
              <a:t>Management</a:t>
            </a:r>
            <a:r>
              <a:rPr dirty="0" sz="1800" spc="6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Systems)</a:t>
            </a:r>
            <a:endParaRPr sz="18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Wingdings"/>
              <a:buChar char=""/>
            </a:pPr>
            <a:endParaRPr sz="1750">
              <a:latin typeface="Dubai"/>
              <a:cs typeface="Dubai"/>
            </a:endParaRPr>
          </a:p>
          <a:p>
            <a:pPr marL="223520">
              <a:lnSpc>
                <a:spcPct val="100000"/>
              </a:lnSpc>
              <a:spcBef>
                <a:spcPts val="5"/>
              </a:spcBef>
            </a:pPr>
            <a:r>
              <a:rPr dirty="0" sz="2000" spc="-10" b="1">
                <a:latin typeface="Dubai"/>
                <a:cs typeface="Dubai"/>
              </a:rPr>
              <a:t>AUDIT </a:t>
            </a:r>
            <a:r>
              <a:rPr dirty="0" sz="2000" b="1">
                <a:latin typeface="Dubai"/>
                <a:cs typeface="Dubai"/>
              </a:rPr>
              <a:t>&amp; </a:t>
            </a:r>
            <a:r>
              <a:rPr dirty="0" sz="2000" spc="-10" b="1">
                <a:latin typeface="Dubai"/>
                <a:cs typeface="Dubai"/>
              </a:rPr>
              <a:t>PROCESS IMPROVEMENT</a:t>
            </a:r>
            <a:r>
              <a:rPr dirty="0" sz="2000" spc="10" b="1">
                <a:latin typeface="Dubai"/>
                <a:cs typeface="Dubai"/>
              </a:rPr>
              <a:t> </a:t>
            </a:r>
            <a:r>
              <a:rPr dirty="0" sz="2000" spc="-10" b="1">
                <a:latin typeface="Dubai"/>
                <a:cs typeface="Dubai"/>
              </a:rPr>
              <a:t>SUPPORT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77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Construction, </a:t>
            </a:r>
            <a:r>
              <a:rPr dirty="0" sz="1800" spc="-15">
                <a:latin typeface="Dubai"/>
                <a:cs typeface="Dubai"/>
              </a:rPr>
              <a:t>Procurement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Design</a:t>
            </a:r>
            <a:r>
              <a:rPr dirty="0" sz="1800" spc="3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Third Party Pre-Assessments </a:t>
            </a:r>
            <a:r>
              <a:rPr dirty="0" sz="1800" spc="-5">
                <a:latin typeface="Dubai"/>
                <a:cs typeface="Dubai"/>
              </a:rPr>
              <a:t>and Surveillance</a:t>
            </a:r>
            <a:r>
              <a:rPr dirty="0" sz="1800" spc="7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First, </a:t>
            </a:r>
            <a:r>
              <a:rPr dirty="0" sz="1800" spc="-5">
                <a:latin typeface="Dubai"/>
                <a:cs typeface="Dubai"/>
              </a:rPr>
              <a:t>Second and </a:t>
            </a:r>
            <a:r>
              <a:rPr dirty="0" sz="1800" spc="-10">
                <a:latin typeface="Dubai"/>
                <a:cs typeface="Dubai"/>
              </a:rPr>
              <a:t>Third Party</a:t>
            </a:r>
            <a:r>
              <a:rPr dirty="0" sz="1800" spc="5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25">
                <a:latin typeface="Dubai"/>
                <a:cs typeface="Dubai"/>
              </a:rPr>
              <a:t>Vendor </a:t>
            </a:r>
            <a:r>
              <a:rPr dirty="0" sz="1800" spc="-5">
                <a:latin typeface="Dubai"/>
                <a:cs typeface="Dubai"/>
              </a:rPr>
              <a:t>Surveillance Assessment/</a:t>
            </a:r>
            <a:r>
              <a:rPr dirty="0" sz="1800" spc="4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QMS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Manufacturer </a:t>
            </a:r>
            <a:r>
              <a:rPr dirty="0" sz="1800" spc="-15">
                <a:latin typeface="Dubai"/>
                <a:cs typeface="Dubai"/>
              </a:rPr>
              <a:t>Facility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Performance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20">
                <a:latin typeface="Dubai"/>
                <a:cs typeface="Dubai"/>
              </a:rPr>
              <a:t>Preventive </a:t>
            </a:r>
            <a:r>
              <a:rPr dirty="0" sz="1800" spc="-10">
                <a:latin typeface="Dubai"/>
                <a:cs typeface="Dubai"/>
              </a:rPr>
              <a:t>Measures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5">
                <a:latin typeface="Dubai"/>
                <a:cs typeface="Dubai"/>
              </a:rPr>
              <a:t>Improvement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45">
                <a:latin typeface="Dubai"/>
                <a:cs typeface="Dubai"/>
              </a:rPr>
              <a:t>Total </a:t>
            </a:r>
            <a:r>
              <a:rPr dirty="0" sz="1800">
                <a:latin typeface="Dubai"/>
                <a:cs typeface="Dubai"/>
              </a:rPr>
              <a:t>Quality </a:t>
            </a:r>
            <a:r>
              <a:rPr dirty="0" sz="1800" spc="-10">
                <a:latin typeface="Dubai"/>
                <a:cs typeface="Dubai"/>
              </a:rPr>
              <a:t>Management</a:t>
            </a:r>
            <a:r>
              <a:rPr dirty="0" sz="1800" spc="175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System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Developing </a:t>
            </a:r>
            <a:r>
              <a:rPr dirty="0" sz="1800">
                <a:latin typeface="Dubai"/>
                <a:cs typeface="Dubai"/>
              </a:rPr>
              <a:t>Skills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>
                <a:latin typeface="Dubai"/>
                <a:cs typeface="Dubai"/>
              </a:rPr>
              <a:t>Quality</a:t>
            </a:r>
            <a:r>
              <a:rPr dirty="0" sz="1800" spc="4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Managers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Process </a:t>
            </a:r>
            <a:r>
              <a:rPr dirty="0" sz="1800">
                <a:latin typeface="Dubai"/>
                <a:cs typeface="Dubai"/>
              </a:rPr>
              <a:t>Design </a:t>
            </a:r>
            <a:r>
              <a:rPr dirty="0" sz="1800" spc="-5">
                <a:latin typeface="Dubai"/>
                <a:cs typeface="Dubai"/>
              </a:rPr>
              <a:t>and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Improvement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Preparation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Implementation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 spc="-10">
                <a:latin typeface="Dubai"/>
                <a:cs typeface="Dubai"/>
              </a:rPr>
              <a:t>Flow </a:t>
            </a:r>
            <a:r>
              <a:rPr dirty="0" sz="1800">
                <a:latin typeface="Dubai"/>
                <a:cs typeface="Dubai"/>
              </a:rPr>
              <a:t>Chart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Statistical </a:t>
            </a:r>
            <a:r>
              <a:rPr dirty="0" sz="1800">
                <a:latin typeface="Dubai"/>
                <a:cs typeface="Dubai"/>
              </a:rPr>
              <a:t>Analysis</a:t>
            </a:r>
            <a:r>
              <a:rPr dirty="0" sz="1800" spc="90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Techniques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3731" y="138214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5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52470" y="49501"/>
            <a:ext cx="11614150" cy="9984105"/>
          </a:xfrm>
          <a:prstGeom prst="rect">
            <a:avLst/>
          </a:prstGeom>
        </p:spPr>
        <p:txBody>
          <a:bodyPr wrap="square" lIns="0" tIns="162560" rIns="0" bIns="0" rtlCol="0" vert="horz">
            <a:spAutoFit/>
          </a:bodyPr>
          <a:lstStyle/>
          <a:p>
            <a:pPr marL="191135">
              <a:lnSpc>
                <a:spcPct val="100000"/>
              </a:lnSpc>
              <a:spcBef>
                <a:spcPts val="1280"/>
              </a:spcBef>
            </a:pPr>
            <a:r>
              <a:rPr dirty="0" sz="2000" spc="-5" b="1">
                <a:latin typeface="Dubai"/>
                <a:cs typeface="Dubai"/>
              </a:rPr>
              <a:t>VENDOR </a:t>
            </a:r>
            <a:r>
              <a:rPr dirty="0" sz="2000" spc="-10" b="1">
                <a:latin typeface="Dubai"/>
                <a:cs typeface="Dubai"/>
              </a:rPr>
              <a:t>QUALITY SURVEILLANCE </a:t>
            </a:r>
            <a:r>
              <a:rPr dirty="0" sz="2000" b="1">
                <a:latin typeface="Dubai"/>
                <a:cs typeface="Dubai"/>
              </a:rPr>
              <a:t>/ </a:t>
            </a:r>
            <a:r>
              <a:rPr dirty="0" sz="2000" spc="-5" b="1">
                <a:latin typeface="Dubai"/>
                <a:cs typeface="Dubai"/>
              </a:rPr>
              <a:t>THIRD </a:t>
            </a:r>
            <a:r>
              <a:rPr dirty="0" sz="2000" spc="-40" b="1">
                <a:latin typeface="Dubai"/>
                <a:cs typeface="Dubai"/>
              </a:rPr>
              <a:t>PARTY </a:t>
            </a:r>
            <a:r>
              <a:rPr dirty="0" sz="2000" spc="-5" b="1">
                <a:latin typeface="Dubai"/>
                <a:cs typeface="Dubai"/>
              </a:rPr>
              <a:t>VENDOR INSPECTION </a:t>
            </a:r>
            <a:r>
              <a:rPr dirty="0" sz="2000" b="1">
                <a:latin typeface="Dubai"/>
                <a:cs typeface="Dubai"/>
              </a:rPr>
              <a:t>/ </a:t>
            </a:r>
            <a:r>
              <a:rPr dirty="0" sz="2000" spc="-25" b="1">
                <a:latin typeface="Dubai"/>
                <a:cs typeface="Dubai"/>
              </a:rPr>
              <a:t>MATERIAL</a:t>
            </a:r>
            <a:r>
              <a:rPr dirty="0" sz="2000" spc="100" b="1">
                <a:latin typeface="Dubai"/>
                <a:cs typeface="Dubai"/>
              </a:rPr>
              <a:t> </a:t>
            </a:r>
            <a:r>
              <a:rPr dirty="0" sz="2000" spc="-5" b="1">
                <a:latin typeface="Dubai"/>
                <a:cs typeface="Dubai"/>
              </a:rPr>
              <a:t>INSPECTION</a:t>
            </a:r>
            <a:endParaRPr sz="2000">
              <a:latin typeface="Dubai"/>
              <a:cs typeface="Dubai"/>
            </a:endParaRPr>
          </a:p>
          <a:p>
            <a:pPr marL="44450" marR="666115">
              <a:lnSpc>
                <a:spcPct val="102200"/>
              </a:lnSpc>
              <a:spcBef>
                <a:spcPts val="1015"/>
              </a:spcBef>
            </a:pPr>
            <a:r>
              <a:rPr dirty="0" sz="1800" spc="-30">
                <a:latin typeface="Dubai"/>
                <a:cs typeface="Dubai"/>
              </a:rPr>
              <a:t>“INAT” </a:t>
            </a:r>
            <a:r>
              <a:rPr dirty="0" sz="1800" spc="-5">
                <a:latin typeface="Dubai"/>
                <a:cs typeface="Dubai"/>
              </a:rPr>
              <a:t>Inspection </a:t>
            </a:r>
            <a:r>
              <a:rPr dirty="0" sz="1800">
                <a:latin typeface="Dubai"/>
                <a:cs typeface="Dubai"/>
              </a:rPr>
              <a:t>Services </a:t>
            </a:r>
            <a:r>
              <a:rPr dirty="0" sz="1800" spc="-5">
                <a:latin typeface="Dubai"/>
                <a:cs typeface="Dubai"/>
              </a:rPr>
              <a:t>offers </a:t>
            </a:r>
            <a:r>
              <a:rPr dirty="0" sz="1800" spc="-10">
                <a:latin typeface="Dubai"/>
                <a:cs typeface="Dubai"/>
              </a:rPr>
              <a:t>comprehensive </a:t>
            </a:r>
            <a:r>
              <a:rPr dirty="0" sz="1800" spc="-25">
                <a:latin typeface="Dubai"/>
                <a:cs typeface="Dubai"/>
              </a:rPr>
              <a:t>Vendor </a:t>
            </a:r>
            <a:r>
              <a:rPr dirty="0" sz="1800">
                <a:latin typeface="Dubai"/>
                <a:cs typeface="Dubai"/>
              </a:rPr>
              <a:t>Quality </a:t>
            </a:r>
            <a:r>
              <a:rPr dirty="0" sz="1800" spc="-5">
                <a:latin typeface="Dubai"/>
                <a:cs typeface="Dubai"/>
              </a:rPr>
              <a:t>Assurance </a:t>
            </a:r>
            <a:r>
              <a:rPr dirty="0" sz="1800">
                <a:latin typeface="Dubai"/>
                <a:cs typeface="Dubai"/>
              </a:rPr>
              <a:t>services, ensuring </a:t>
            </a:r>
            <a:r>
              <a:rPr dirty="0" sz="1800" spc="-10">
                <a:latin typeface="Dubai"/>
                <a:cs typeface="Dubai"/>
              </a:rPr>
              <a:t>that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quality </a:t>
            </a:r>
            <a:r>
              <a:rPr dirty="0" sz="1800" spc="-10">
                <a:latin typeface="Dubai"/>
                <a:cs typeface="Dubai"/>
              </a:rPr>
              <a:t>level </a:t>
            </a:r>
            <a:r>
              <a:rPr dirty="0" sz="1800">
                <a:latin typeface="Dubai"/>
                <a:cs typeface="Dubai"/>
              </a:rPr>
              <a:t>of  </a:t>
            </a:r>
            <a:r>
              <a:rPr dirty="0" sz="1800" spc="-10">
                <a:latin typeface="Dubai"/>
                <a:cs typeface="Dubai"/>
              </a:rPr>
              <a:t>material </a:t>
            </a:r>
            <a:r>
              <a:rPr dirty="0" sz="1800" spc="-5">
                <a:latin typeface="Dubai"/>
                <a:cs typeface="Dubai"/>
              </a:rPr>
              <a:t>and equipment </a:t>
            </a:r>
            <a:r>
              <a:rPr dirty="0" sz="1800" spc="-10">
                <a:latin typeface="Dubai"/>
                <a:cs typeface="Dubai"/>
              </a:rPr>
              <a:t>provided </a:t>
            </a:r>
            <a:r>
              <a:rPr dirty="0" sz="1800" spc="-15">
                <a:latin typeface="Dubai"/>
                <a:cs typeface="Dubai"/>
              </a:rPr>
              <a:t>to </a:t>
            </a: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10">
                <a:latin typeface="Dubai"/>
                <a:cs typeface="Dubai"/>
              </a:rPr>
              <a:t>customer meets </a:t>
            </a:r>
            <a:r>
              <a:rPr dirty="0" sz="1800" spc="-5">
                <a:latin typeface="Dubai"/>
                <a:cs typeface="Dubai"/>
              </a:rPr>
              <a:t>all the </a:t>
            </a:r>
            <a:r>
              <a:rPr dirty="0" sz="1800">
                <a:latin typeface="Dubai"/>
                <a:cs typeface="Dubai"/>
              </a:rPr>
              <a:t>defined</a:t>
            </a:r>
            <a:r>
              <a:rPr dirty="0" sz="1800" spc="14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requirements.</a:t>
            </a:r>
            <a:endParaRPr sz="1800">
              <a:latin typeface="Dubai"/>
              <a:cs typeface="Dubai"/>
            </a:endParaRPr>
          </a:p>
          <a:p>
            <a:pPr marL="44450" marR="238125">
              <a:lnSpc>
                <a:spcPts val="2090"/>
              </a:lnSpc>
              <a:spcBef>
                <a:spcPts val="180"/>
              </a:spcBef>
            </a:pPr>
            <a:r>
              <a:rPr dirty="0" sz="1800" spc="-5">
                <a:latin typeface="Dubai"/>
                <a:cs typeface="Dubai"/>
              </a:rPr>
              <a:t>An organized and properly implemented </a:t>
            </a:r>
            <a:r>
              <a:rPr dirty="0" sz="1800" spc="-10">
                <a:latin typeface="Dubai"/>
                <a:cs typeface="Dubai"/>
              </a:rPr>
              <a:t>vendor </a:t>
            </a:r>
            <a:r>
              <a:rPr dirty="0" sz="1800">
                <a:latin typeface="Dubai"/>
                <a:cs typeface="Dubai"/>
              </a:rPr>
              <a:t>quality </a:t>
            </a:r>
            <a:r>
              <a:rPr dirty="0" sz="1800" spc="-5">
                <a:latin typeface="Dubai"/>
                <a:cs typeface="Dubai"/>
              </a:rPr>
              <a:t>assurance </a:t>
            </a:r>
            <a:r>
              <a:rPr dirty="0" sz="1800" spc="-15">
                <a:latin typeface="Dubai"/>
                <a:cs typeface="Dubai"/>
              </a:rPr>
              <a:t>program </a:t>
            </a:r>
            <a:r>
              <a:rPr dirty="0" sz="1800" spc="-5">
                <a:latin typeface="Dubai"/>
                <a:cs typeface="Dubai"/>
              </a:rPr>
              <a:t>can </a:t>
            </a:r>
            <a:r>
              <a:rPr dirty="0" sz="1800">
                <a:latin typeface="Dubai"/>
                <a:cs typeface="Dubai"/>
              </a:rPr>
              <a:t>be </a:t>
            </a:r>
            <a:r>
              <a:rPr dirty="0" sz="1800" spc="-10">
                <a:latin typeface="Dubai"/>
                <a:cs typeface="Dubai"/>
              </a:rPr>
              <a:t>cost effective </a:t>
            </a:r>
            <a:r>
              <a:rPr dirty="0" sz="1800">
                <a:latin typeface="Dubai"/>
                <a:cs typeface="Dubai"/>
              </a:rPr>
              <a:t>in assuming </a:t>
            </a:r>
            <a:r>
              <a:rPr dirty="0" sz="1800" spc="-10">
                <a:latin typeface="Dubai"/>
                <a:cs typeface="Dubai"/>
              </a:rPr>
              <a:t>that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10">
                <a:latin typeface="Dubai"/>
                <a:cs typeface="Dubai"/>
              </a:rPr>
              <a:t>project  </a:t>
            </a:r>
            <a:r>
              <a:rPr dirty="0" sz="1800">
                <a:latin typeface="Dubai"/>
                <a:cs typeface="Dubai"/>
              </a:rPr>
              <a:t>will </a:t>
            </a:r>
            <a:r>
              <a:rPr dirty="0" sz="1800" spc="-10">
                <a:latin typeface="Dubai"/>
                <a:cs typeface="Dubai"/>
              </a:rPr>
              <a:t>not </a:t>
            </a:r>
            <a:r>
              <a:rPr dirty="0" sz="1800">
                <a:latin typeface="Dubai"/>
                <a:cs typeface="Dubai"/>
              </a:rPr>
              <a:t>be </a:t>
            </a:r>
            <a:r>
              <a:rPr dirty="0" sz="1800" spc="-10">
                <a:latin typeface="Dubai"/>
                <a:cs typeface="Dubai"/>
              </a:rPr>
              <a:t>delayed </a:t>
            </a:r>
            <a:r>
              <a:rPr dirty="0" sz="1800" spc="-5">
                <a:latin typeface="Dubai"/>
                <a:cs typeface="Dubai"/>
              </a:rPr>
              <a:t>or </a:t>
            </a:r>
            <a:r>
              <a:rPr dirty="0" sz="1800" spc="-10">
                <a:latin typeface="Dubai"/>
                <a:cs typeface="Dubai"/>
              </a:rPr>
              <a:t>shutdown </a:t>
            </a:r>
            <a:r>
              <a:rPr dirty="0" sz="1800">
                <a:latin typeface="Dubai"/>
                <a:cs typeface="Dubai"/>
              </a:rPr>
              <a:t>due </a:t>
            </a:r>
            <a:r>
              <a:rPr dirty="0" sz="1800" spc="-15">
                <a:latin typeface="Dubai"/>
                <a:cs typeface="Dubai"/>
              </a:rPr>
              <a:t>to </a:t>
            </a:r>
            <a:r>
              <a:rPr dirty="0" sz="1800">
                <a:latin typeface="Dubai"/>
                <a:cs typeface="Dubai"/>
              </a:rPr>
              <a:t>deficiencies in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quality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 spc="-10">
                <a:latin typeface="Dubai"/>
                <a:cs typeface="Dubai"/>
              </a:rPr>
              <a:t>materials </a:t>
            </a:r>
            <a:r>
              <a:rPr dirty="0" sz="1800" spc="-5">
                <a:latin typeface="Dubai"/>
                <a:cs typeface="Dubai"/>
              </a:rPr>
              <a:t>or equipment</a:t>
            </a:r>
            <a:r>
              <a:rPr dirty="0" sz="1800" spc="16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supplied.</a:t>
            </a:r>
            <a:endParaRPr sz="1800">
              <a:latin typeface="Dubai"/>
              <a:cs typeface="Dubai"/>
            </a:endParaRPr>
          </a:p>
          <a:p>
            <a:pPr marL="44450" marR="31750">
              <a:lnSpc>
                <a:spcPct val="100800"/>
              </a:lnSpc>
              <a:spcBef>
                <a:spcPts val="2055"/>
              </a:spcBef>
            </a:pPr>
            <a:r>
              <a:rPr dirty="0" sz="1800" spc="-30">
                <a:latin typeface="Dubai"/>
                <a:cs typeface="Dubai"/>
              </a:rPr>
              <a:t>“INAT” </a:t>
            </a:r>
            <a:r>
              <a:rPr dirty="0" sz="1800" spc="-25">
                <a:latin typeface="Dubai"/>
                <a:cs typeface="Dubai"/>
              </a:rPr>
              <a:t>Vendor </a:t>
            </a:r>
            <a:r>
              <a:rPr dirty="0" sz="1800">
                <a:latin typeface="Dubai"/>
                <a:cs typeface="Dubai"/>
              </a:rPr>
              <a:t>Quality </a:t>
            </a:r>
            <a:r>
              <a:rPr dirty="0" sz="1800" spc="-5">
                <a:latin typeface="Dubai"/>
                <a:cs typeface="Dubai"/>
              </a:rPr>
              <a:t>Assurance </a:t>
            </a:r>
            <a:r>
              <a:rPr dirty="0" sz="1800" spc="-15">
                <a:latin typeface="Dubai"/>
                <a:cs typeface="Dubai"/>
              </a:rPr>
              <a:t>Representatives are </a:t>
            </a:r>
            <a:r>
              <a:rPr dirty="0" sz="1800">
                <a:latin typeface="Dubai"/>
                <a:cs typeface="Dubai"/>
              </a:rPr>
              <a:t>qualified </a:t>
            </a:r>
            <a:r>
              <a:rPr dirty="0" sz="1800" spc="-10">
                <a:latin typeface="Dubai"/>
                <a:cs typeface="Dubai"/>
              </a:rPr>
              <a:t>by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company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they </a:t>
            </a: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10">
                <a:latin typeface="Dubai"/>
                <a:cs typeface="Dubai"/>
              </a:rPr>
              <a:t>by Internationally  recognized </a:t>
            </a:r>
            <a:r>
              <a:rPr dirty="0" sz="1800" spc="-5">
                <a:latin typeface="Dubai"/>
                <a:cs typeface="Dubai"/>
              </a:rPr>
              <a:t>organizations </a:t>
            </a:r>
            <a:r>
              <a:rPr dirty="0" sz="1800">
                <a:latin typeface="Dubai"/>
                <a:cs typeface="Dubai"/>
              </a:rPr>
              <a:t>such </a:t>
            </a:r>
            <a:r>
              <a:rPr dirty="0" sz="1800" spc="-5">
                <a:latin typeface="Dubai"/>
                <a:cs typeface="Dubai"/>
              </a:rPr>
              <a:t>as TWI, </a:t>
            </a:r>
            <a:r>
              <a:rPr dirty="0" sz="1800" spc="-35">
                <a:latin typeface="Dubai"/>
                <a:cs typeface="Dubai"/>
              </a:rPr>
              <a:t>ASNT, </a:t>
            </a:r>
            <a:r>
              <a:rPr dirty="0" sz="1800" spc="-5">
                <a:latin typeface="Dubai"/>
                <a:cs typeface="Dubai"/>
              </a:rPr>
              <a:t>API, </a:t>
            </a:r>
            <a:r>
              <a:rPr dirty="0" sz="1800" spc="-30">
                <a:latin typeface="Dubai"/>
                <a:cs typeface="Dubai"/>
              </a:rPr>
              <a:t>AWS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ASQC.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service </a:t>
            </a:r>
            <a:r>
              <a:rPr dirty="0" sz="1800" spc="-5">
                <a:latin typeface="Dubai"/>
                <a:cs typeface="Dubai"/>
              </a:rPr>
              <a:t>aims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15">
                <a:latin typeface="Dubai"/>
                <a:cs typeface="Dubai"/>
              </a:rPr>
              <a:t>control </a:t>
            </a:r>
            <a:r>
              <a:rPr dirty="0" sz="1800" spc="-20">
                <a:latin typeface="Dubai"/>
                <a:cs typeface="Dubai"/>
              </a:rPr>
              <a:t>at </a:t>
            </a:r>
            <a:r>
              <a:rPr dirty="0" sz="1800" spc="-5">
                <a:latin typeface="Dubai"/>
                <a:cs typeface="Dubai"/>
              </a:rPr>
              <a:t>the premises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5">
                <a:latin typeface="Dubai"/>
                <a:cs typeface="Dubai"/>
              </a:rPr>
              <a:t>the  </a:t>
            </a:r>
            <a:r>
              <a:rPr dirty="0" sz="1800" spc="-10">
                <a:latin typeface="Dubai"/>
                <a:cs typeface="Dubai"/>
              </a:rPr>
              <a:t>manufacturer </a:t>
            </a:r>
            <a:r>
              <a:rPr dirty="0" sz="1800" spc="-5">
                <a:latin typeface="Dubai"/>
                <a:cs typeface="Dubai"/>
              </a:rPr>
              <a:t>or </a:t>
            </a:r>
            <a:r>
              <a:rPr dirty="0" sz="1800" spc="-20">
                <a:latin typeface="Dubai"/>
                <a:cs typeface="Dubai"/>
              </a:rPr>
              <a:t>sub-contractor,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quality </a:t>
            </a:r>
            <a:r>
              <a:rPr dirty="0" sz="1800" spc="-5">
                <a:latin typeface="Dubai"/>
                <a:cs typeface="Dubai"/>
              </a:rPr>
              <a:t>of workmanship and the conformity of the </a:t>
            </a:r>
            <a:r>
              <a:rPr dirty="0" sz="1800" spc="-10">
                <a:latin typeface="Dubai"/>
                <a:cs typeface="Dubai"/>
              </a:rPr>
              <a:t>manufactured </a:t>
            </a:r>
            <a:r>
              <a:rPr dirty="0" sz="1800" spc="-5">
                <a:latin typeface="Dubai"/>
                <a:cs typeface="Dubai"/>
              </a:rPr>
              <a:t>equipment with the  purchase specifications, the applicable drawings, codes and </a:t>
            </a:r>
            <a:r>
              <a:rPr dirty="0" sz="1800" spc="-10">
                <a:latin typeface="Dubai"/>
                <a:cs typeface="Dubai"/>
              </a:rPr>
              <a:t>standards </a:t>
            </a:r>
            <a:r>
              <a:rPr dirty="0" sz="1800" spc="-5">
                <a:latin typeface="Dubai"/>
                <a:cs typeface="Dubai"/>
              </a:rPr>
              <a:t>and other </a:t>
            </a:r>
            <a:r>
              <a:rPr dirty="0" sz="1800" spc="-20">
                <a:latin typeface="Dubai"/>
                <a:cs typeface="Dubai"/>
              </a:rPr>
              <a:t>relevant </a:t>
            </a:r>
            <a:r>
              <a:rPr dirty="0" sz="1800" spc="-10">
                <a:latin typeface="Dubai"/>
                <a:cs typeface="Dubai"/>
              </a:rPr>
              <a:t>contractual </a:t>
            </a:r>
            <a:r>
              <a:rPr dirty="0" sz="1800" spc="-5">
                <a:latin typeface="Dubai"/>
                <a:cs typeface="Dubai"/>
              </a:rPr>
              <a:t>documents. The </a:t>
            </a:r>
            <a:r>
              <a:rPr dirty="0" sz="1800" spc="-15">
                <a:latin typeface="Dubai"/>
                <a:cs typeface="Dubai"/>
              </a:rPr>
              <a:t>level </a:t>
            </a:r>
            <a:r>
              <a:rPr dirty="0" sz="1800" spc="-5">
                <a:latin typeface="Dubai"/>
                <a:cs typeface="Dubai"/>
              </a:rPr>
              <a:t>of  </a:t>
            </a:r>
            <a:r>
              <a:rPr dirty="0" sz="1800" spc="-30">
                <a:latin typeface="Dubai"/>
                <a:cs typeface="Dubai"/>
              </a:rPr>
              <a:t>“INAT” </a:t>
            </a:r>
            <a:r>
              <a:rPr dirty="0" sz="1800" spc="-10">
                <a:latin typeface="Dubai"/>
                <a:cs typeface="Dubai"/>
              </a:rPr>
              <a:t>involvement </a:t>
            </a:r>
            <a:r>
              <a:rPr dirty="0" sz="1800">
                <a:latin typeface="Dubai"/>
                <a:cs typeface="Dubai"/>
              </a:rPr>
              <a:t>will be </a:t>
            </a:r>
            <a:r>
              <a:rPr dirty="0" sz="1800" spc="-5">
                <a:latin typeface="Dubai"/>
                <a:cs typeface="Dubai"/>
              </a:rPr>
              <a:t>identified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an Inspection and </a:t>
            </a:r>
            <a:r>
              <a:rPr dirty="0" sz="1800" spc="-55">
                <a:latin typeface="Dubai"/>
                <a:cs typeface="Dubai"/>
              </a:rPr>
              <a:t>Test</a:t>
            </a:r>
            <a:r>
              <a:rPr dirty="0" sz="1800" spc="9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Plan.</a:t>
            </a:r>
            <a:endParaRPr sz="1800">
              <a:latin typeface="Dubai"/>
              <a:cs typeface="Dubai"/>
            </a:endParaRPr>
          </a:p>
          <a:p>
            <a:pPr algn="just" marL="298450" indent="-285750">
              <a:lnSpc>
                <a:spcPct val="100000"/>
              </a:lnSpc>
              <a:spcBef>
                <a:spcPts val="1225"/>
              </a:spcBef>
              <a:buFont typeface="Wingdings"/>
              <a:buChar char=""/>
              <a:tabLst>
                <a:tab pos="298450" algn="l"/>
              </a:tabLst>
            </a:pPr>
            <a:r>
              <a:rPr dirty="0" sz="1800" spc="-5" b="1">
                <a:latin typeface="Dubai"/>
                <a:cs typeface="Dubai"/>
              </a:rPr>
              <a:t>Mechanical </a:t>
            </a:r>
            <a:r>
              <a:rPr dirty="0" sz="1800" spc="-20" b="1">
                <a:latin typeface="Dubai"/>
                <a:cs typeface="Dubai"/>
              </a:rPr>
              <a:t>(Vendor </a:t>
            </a:r>
            <a:r>
              <a:rPr dirty="0" sz="1800" spc="-10" b="1">
                <a:latin typeface="Dubai"/>
                <a:cs typeface="Dubai"/>
              </a:rPr>
              <a:t>Manufacturer </a:t>
            </a:r>
            <a:r>
              <a:rPr dirty="0" sz="1800" spc="-5" b="1">
                <a:latin typeface="Dubai"/>
                <a:cs typeface="Dubai"/>
              </a:rPr>
              <a:t>Inspection and Assessment)</a:t>
            </a:r>
            <a:endParaRPr sz="1800">
              <a:latin typeface="Dubai"/>
              <a:cs typeface="Dubai"/>
            </a:endParaRPr>
          </a:p>
          <a:p>
            <a:pPr marL="469900" marR="184150">
              <a:lnSpc>
                <a:spcPts val="2020"/>
              </a:lnSpc>
              <a:spcBef>
                <a:spcPts val="15"/>
              </a:spcBef>
            </a:pPr>
            <a:r>
              <a:rPr dirty="0" sz="1600" spc="-15">
                <a:latin typeface="Dubai"/>
                <a:cs typeface="Dubai"/>
              </a:rPr>
              <a:t>Pressure </a:t>
            </a:r>
            <a:r>
              <a:rPr dirty="0" sz="1600" spc="-20">
                <a:latin typeface="Dubai"/>
                <a:cs typeface="Dubai"/>
              </a:rPr>
              <a:t>Vessels </a:t>
            </a:r>
            <a:r>
              <a:rPr dirty="0" sz="1600">
                <a:latin typeface="Dubai"/>
                <a:cs typeface="Dubai"/>
              </a:rPr>
              <a:t>as per </a:t>
            </a:r>
            <a:r>
              <a:rPr dirty="0" sz="1600" spc="-5">
                <a:latin typeface="Dubai"/>
                <a:cs typeface="Dubai"/>
              </a:rPr>
              <a:t>API 510, </a:t>
            </a:r>
            <a:r>
              <a:rPr dirty="0" sz="1600" spc="-15">
                <a:latin typeface="Dubai"/>
                <a:cs typeface="Dubai"/>
              </a:rPr>
              <a:t>Steel </a:t>
            </a:r>
            <a:r>
              <a:rPr dirty="0" sz="1600" spc="-40">
                <a:latin typeface="Dubai"/>
                <a:cs typeface="Dubai"/>
              </a:rPr>
              <a:t>Tank </a:t>
            </a:r>
            <a:r>
              <a:rPr dirty="0" sz="1600" spc="-5">
                <a:latin typeface="Dubai"/>
                <a:cs typeface="Dubai"/>
              </a:rPr>
              <a:t>Inspections </a:t>
            </a:r>
            <a:r>
              <a:rPr dirty="0" sz="1600">
                <a:latin typeface="Dubai"/>
                <a:cs typeface="Dubai"/>
              </a:rPr>
              <a:t>as per </a:t>
            </a:r>
            <a:r>
              <a:rPr dirty="0" sz="1600" spc="-5">
                <a:latin typeface="Dubai"/>
                <a:cs typeface="Dubai"/>
              </a:rPr>
              <a:t>API 650, </a:t>
            </a:r>
            <a:r>
              <a:rPr dirty="0" sz="1600">
                <a:latin typeface="Dubai"/>
                <a:cs typeface="Dubai"/>
              </a:rPr>
              <a:t>Piping </a:t>
            </a:r>
            <a:r>
              <a:rPr dirty="0" sz="1600" spc="-5">
                <a:latin typeface="Dubai"/>
                <a:cs typeface="Dubai"/>
              </a:rPr>
              <a:t>Inspection </a:t>
            </a:r>
            <a:r>
              <a:rPr dirty="0" sz="1600">
                <a:latin typeface="Dubai"/>
                <a:cs typeface="Dubai"/>
              </a:rPr>
              <a:t>as per </a:t>
            </a:r>
            <a:r>
              <a:rPr dirty="0" sz="1600" spc="-5">
                <a:latin typeface="Dubai"/>
                <a:cs typeface="Dubai"/>
              </a:rPr>
              <a:t>API 570, Pipes/ Fittings/ Flanges </a:t>
            </a:r>
            <a:r>
              <a:rPr dirty="0" sz="1600">
                <a:latin typeface="Dubai"/>
                <a:cs typeface="Dubai"/>
              </a:rPr>
              <a:t>as  per </a:t>
            </a:r>
            <a:r>
              <a:rPr dirty="0" sz="1600" spc="-10">
                <a:latin typeface="Dubai"/>
                <a:cs typeface="Dubai"/>
              </a:rPr>
              <a:t>ASTM </a:t>
            </a:r>
            <a:r>
              <a:rPr dirty="0" sz="1600" spc="-5">
                <a:latin typeface="Dubai"/>
                <a:cs typeface="Dubai"/>
              </a:rPr>
              <a:t>A234/ API 5L/ </a:t>
            </a:r>
            <a:r>
              <a:rPr dirty="0" sz="1600" spc="-10">
                <a:latin typeface="Dubai"/>
                <a:cs typeface="Dubai"/>
              </a:rPr>
              <a:t>ASTM </a:t>
            </a:r>
            <a:r>
              <a:rPr dirty="0" sz="1600" spc="-5">
                <a:latin typeface="Dubai"/>
                <a:cs typeface="Dubai"/>
              </a:rPr>
              <a:t>A53/ </a:t>
            </a:r>
            <a:r>
              <a:rPr dirty="0" sz="1600" spc="-10">
                <a:latin typeface="Dubai"/>
                <a:cs typeface="Dubai"/>
              </a:rPr>
              <a:t>ASTM </a:t>
            </a:r>
            <a:r>
              <a:rPr dirty="0" sz="1600" spc="-5">
                <a:latin typeface="Dubai"/>
                <a:cs typeface="Dubai"/>
              </a:rPr>
              <a:t>A106/ </a:t>
            </a:r>
            <a:r>
              <a:rPr dirty="0" sz="1600" spc="-10">
                <a:latin typeface="Dubai"/>
                <a:cs typeface="Dubai"/>
              </a:rPr>
              <a:t>ASTM </a:t>
            </a:r>
            <a:r>
              <a:rPr dirty="0" sz="1600" spc="-5">
                <a:latin typeface="Dubai"/>
                <a:cs typeface="Dubai"/>
              </a:rPr>
              <a:t>A105/ </a:t>
            </a:r>
            <a:r>
              <a:rPr dirty="0" sz="1600" spc="-10">
                <a:latin typeface="Dubai"/>
                <a:cs typeface="Dubai"/>
              </a:rPr>
              <a:t>ASTM </a:t>
            </a:r>
            <a:r>
              <a:rPr dirty="0" sz="1600" spc="-5">
                <a:latin typeface="Dubai"/>
                <a:cs typeface="Dubai"/>
              </a:rPr>
              <a:t>A350, </a:t>
            </a:r>
            <a:r>
              <a:rPr dirty="0" sz="1600" spc="-30">
                <a:latin typeface="Dubai"/>
                <a:cs typeface="Dubai"/>
              </a:rPr>
              <a:t>Valves </a:t>
            </a:r>
            <a:r>
              <a:rPr dirty="0" sz="1600">
                <a:latin typeface="Dubai"/>
                <a:cs typeface="Dubai"/>
              </a:rPr>
              <a:t>as per </a:t>
            </a:r>
            <a:r>
              <a:rPr dirty="0" sz="1600" spc="-5">
                <a:latin typeface="Dubai"/>
                <a:cs typeface="Dubai"/>
              </a:rPr>
              <a:t>API 600, 602,598, </a:t>
            </a:r>
            <a:r>
              <a:rPr dirty="0" sz="1600" spc="-10">
                <a:latin typeface="Dubai"/>
                <a:cs typeface="Dubai"/>
              </a:rPr>
              <a:t>6D, </a:t>
            </a:r>
            <a:r>
              <a:rPr dirty="0" sz="1600" spc="-15">
                <a:latin typeface="Dubai"/>
                <a:cs typeface="Dubai"/>
              </a:rPr>
              <a:t>Steel</a:t>
            </a:r>
            <a:r>
              <a:rPr dirty="0" sz="1600" spc="155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plates,</a:t>
            </a:r>
            <a:endParaRPr sz="1600">
              <a:latin typeface="Dubai"/>
              <a:cs typeface="Dubai"/>
            </a:endParaRPr>
          </a:p>
          <a:p>
            <a:pPr algn="just" marL="469900">
              <a:lnSpc>
                <a:spcPts val="1795"/>
              </a:lnSpc>
            </a:pPr>
            <a:r>
              <a:rPr dirty="0" sz="1600" spc="-10">
                <a:latin typeface="Dubai"/>
                <a:cs typeface="Dubai"/>
              </a:rPr>
              <a:t>Structural steel </a:t>
            </a:r>
            <a:r>
              <a:rPr dirty="0" sz="1600">
                <a:latin typeface="Dubai"/>
                <a:cs typeface="Dubai"/>
              </a:rPr>
              <a:t>as per </a:t>
            </a:r>
            <a:r>
              <a:rPr dirty="0" sz="1600" spc="-30">
                <a:latin typeface="Dubai"/>
                <a:cs typeface="Dubai"/>
              </a:rPr>
              <a:t>AWS </a:t>
            </a:r>
            <a:r>
              <a:rPr dirty="0" sz="1600" spc="-10">
                <a:latin typeface="Dubai"/>
                <a:cs typeface="Dubai"/>
              </a:rPr>
              <a:t>D.1.1, </a:t>
            </a:r>
            <a:r>
              <a:rPr dirty="0" sz="1600" spc="-15">
                <a:latin typeface="Dubai"/>
                <a:cs typeface="Dubai"/>
              </a:rPr>
              <a:t>Rotary </a:t>
            </a:r>
            <a:r>
              <a:rPr dirty="0" sz="1600" spc="-5">
                <a:latin typeface="Dubai"/>
                <a:cs typeface="Dubai"/>
              </a:rPr>
              <a:t>Equipment, Pumps, Compressors, </a:t>
            </a:r>
            <a:r>
              <a:rPr dirty="0" sz="1600" spc="-20">
                <a:latin typeface="Dubai"/>
                <a:cs typeface="Dubai"/>
              </a:rPr>
              <a:t>Turbines, </a:t>
            </a:r>
            <a:r>
              <a:rPr dirty="0" sz="1600" spc="-10">
                <a:latin typeface="Dubai"/>
                <a:cs typeface="Dubai"/>
              </a:rPr>
              <a:t>Generators, </a:t>
            </a:r>
            <a:r>
              <a:rPr dirty="0" sz="1600" spc="-15">
                <a:latin typeface="Dubai"/>
                <a:cs typeface="Dubai"/>
              </a:rPr>
              <a:t>RTR </a:t>
            </a:r>
            <a:r>
              <a:rPr dirty="0" sz="1600">
                <a:latin typeface="Dubai"/>
                <a:cs typeface="Dubai"/>
              </a:rPr>
              <a:t>Pipes, </a:t>
            </a:r>
            <a:r>
              <a:rPr dirty="0" sz="1600" spc="-5">
                <a:latin typeface="Dubai"/>
                <a:cs typeface="Dubai"/>
              </a:rPr>
              <a:t>Fiber Glass </a:t>
            </a:r>
            <a:r>
              <a:rPr dirty="0" sz="1600" spc="-25">
                <a:latin typeface="Dubai"/>
                <a:cs typeface="Dubai"/>
              </a:rPr>
              <a:t>Tanks,</a:t>
            </a:r>
            <a:r>
              <a:rPr dirty="0" sz="1600" spc="310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Studs,/</a:t>
            </a:r>
            <a:endParaRPr sz="1600">
              <a:latin typeface="Dubai"/>
              <a:cs typeface="Dubai"/>
            </a:endParaRPr>
          </a:p>
          <a:p>
            <a:pPr algn="just" marL="469900">
              <a:lnSpc>
                <a:spcPts val="1910"/>
              </a:lnSpc>
            </a:pPr>
            <a:r>
              <a:rPr dirty="0" sz="1600" spc="-5">
                <a:latin typeface="Dubai"/>
                <a:cs typeface="Dubai"/>
              </a:rPr>
              <a:t>Bolts/ Nuts/ </a:t>
            </a:r>
            <a:r>
              <a:rPr dirty="0" sz="1600" spc="-10">
                <a:latin typeface="Dubai"/>
                <a:cs typeface="Dubai"/>
              </a:rPr>
              <a:t>Washers, </a:t>
            </a:r>
            <a:r>
              <a:rPr dirty="0" sz="1600" spc="-15">
                <a:latin typeface="Dubai"/>
                <a:cs typeface="Dubai"/>
              </a:rPr>
              <a:t>Steel </a:t>
            </a:r>
            <a:r>
              <a:rPr dirty="0" sz="1600">
                <a:latin typeface="Dubai"/>
                <a:cs typeface="Dubai"/>
              </a:rPr>
              <a:t>Doors, </a:t>
            </a:r>
            <a:r>
              <a:rPr dirty="0" sz="1600" spc="-10">
                <a:latin typeface="Dubai"/>
                <a:cs typeface="Dubai"/>
              </a:rPr>
              <a:t>Frames </a:t>
            </a:r>
            <a:r>
              <a:rPr dirty="0" sz="1600">
                <a:latin typeface="Dubai"/>
                <a:cs typeface="Dubai"/>
              </a:rPr>
              <a:t>and</a:t>
            </a:r>
            <a:r>
              <a:rPr dirty="0" sz="1600" spc="50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others.</a:t>
            </a:r>
            <a:endParaRPr sz="1600">
              <a:latin typeface="Dubai"/>
              <a:cs typeface="Dubai"/>
            </a:endParaRPr>
          </a:p>
          <a:p>
            <a:pPr algn="just" marL="298450" indent="-285750">
              <a:lnSpc>
                <a:spcPct val="100000"/>
              </a:lnSpc>
              <a:spcBef>
                <a:spcPts val="1889"/>
              </a:spcBef>
              <a:buFont typeface="Wingdings"/>
              <a:buChar char=""/>
              <a:tabLst>
                <a:tab pos="298450" algn="l"/>
              </a:tabLst>
            </a:pPr>
            <a:r>
              <a:rPr dirty="0" sz="1800" spc="-5" b="1">
                <a:latin typeface="Dubai"/>
                <a:cs typeface="Dubai"/>
              </a:rPr>
              <a:t>Electrical and </a:t>
            </a:r>
            <a:r>
              <a:rPr dirty="0" sz="1800" spc="-10" b="1">
                <a:latin typeface="Dubai"/>
                <a:cs typeface="Dubai"/>
              </a:rPr>
              <a:t>Instrument </a:t>
            </a:r>
            <a:r>
              <a:rPr dirty="0" sz="1800" spc="-30" b="1">
                <a:latin typeface="Dubai"/>
                <a:cs typeface="Dubai"/>
              </a:rPr>
              <a:t>(Vendor/ </a:t>
            </a:r>
            <a:r>
              <a:rPr dirty="0" sz="1800" spc="-10" b="1">
                <a:latin typeface="Dubai"/>
                <a:cs typeface="Dubai"/>
              </a:rPr>
              <a:t>Manufacturer </a:t>
            </a:r>
            <a:r>
              <a:rPr dirty="0" sz="1800" spc="-5" b="1">
                <a:latin typeface="Dubai"/>
                <a:cs typeface="Dubai"/>
              </a:rPr>
              <a:t>Inspection </a:t>
            </a:r>
            <a:r>
              <a:rPr dirty="0" sz="1800" b="1">
                <a:latin typeface="Dubai"/>
                <a:cs typeface="Dubai"/>
              </a:rPr>
              <a:t>&amp;</a:t>
            </a:r>
            <a:r>
              <a:rPr dirty="0" sz="1800" spc="15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Assessment)</a:t>
            </a:r>
            <a:endParaRPr sz="1800">
              <a:latin typeface="Dubai"/>
              <a:cs typeface="Dubai"/>
            </a:endParaRPr>
          </a:p>
          <a:p>
            <a:pPr algn="just" marL="469900" marR="48895">
              <a:lnSpc>
                <a:spcPts val="1900"/>
              </a:lnSpc>
              <a:spcBef>
                <a:spcPts val="110"/>
              </a:spcBef>
            </a:pPr>
            <a:r>
              <a:rPr dirty="0" sz="1600" spc="-10">
                <a:latin typeface="Dubai"/>
                <a:cs typeface="Dubai"/>
              </a:rPr>
              <a:t>Wires </a:t>
            </a:r>
            <a:r>
              <a:rPr dirty="0" sz="1600">
                <a:latin typeface="Dubai"/>
                <a:cs typeface="Dubai"/>
              </a:rPr>
              <a:t>and Cables, Conduits, </a:t>
            </a:r>
            <a:r>
              <a:rPr dirty="0" sz="1600" spc="-15">
                <a:latin typeface="Dubai"/>
                <a:cs typeface="Dubai"/>
              </a:rPr>
              <a:t>RSG, PVC, </a:t>
            </a:r>
            <a:r>
              <a:rPr dirty="0" sz="1600" spc="-20">
                <a:latin typeface="Dubai"/>
                <a:cs typeface="Dubai"/>
              </a:rPr>
              <a:t>Transformers, </a:t>
            </a:r>
            <a:r>
              <a:rPr dirty="0" sz="1600" spc="-10">
                <a:latin typeface="Dubai"/>
                <a:cs typeface="Dubai"/>
              </a:rPr>
              <a:t>Switch </a:t>
            </a:r>
            <a:r>
              <a:rPr dirty="0" sz="1600">
                <a:latin typeface="Dubai"/>
                <a:cs typeface="Dubai"/>
              </a:rPr>
              <a:t>Gears, </a:t>
            </a:r>
            <a:r>
              <a:rPr dirty="0" sz="1600" spc="-10">
                <a:latin typeface="Dubai"/>
                <a:cs typeface="Dubai"/>
              </a:rPr>
              <a:t>Switch </a:t>
            </a:r>
            <a:r>
              <a:rPr dirty="0" sz="1600" spc="-5">
                <a:latin typeface="Dubai"/>
                <a:cs typeface="Dubai"/>
              </a:rPr>
              <a:t>Racks, </a:t>
            </a:r>
            <a:r>
              <a:rPr dirty="0" sz="1600" spc="-10">
                <a:latin typeface="Dubai"/>
                <a:cs typeface="Dubai"/>
              </a:rPr>
              <a:t>Panel </a:t>
            </a:r>
            <a:r>
              <a:rPr dirty="0" sz="1600" spc="-5">
                <a:latin typeface="Dubai"/>
                <a:cs typeface="Dubai"/>
              </a:rPr>
              <a:t>Boards, </a:t>
            </a:r>
            <a:r>
              <a:rPr dirty="0" sz="1600" spc="-10">
                <a:latin typeface="Dubai"/>
                <a:cs typeface="Dubai"/>
              </a:rPr>
              <a:t>Control Systems, Fire </a:t>
            </a:r>
            <a:r>
              <a:rPr dirty="0" sz="1600" spc="-5">
                <a:latin typeface="Dubai"/>
                <a:cs typeface="Dubai"/>
              </a:rPr>
              <a:t>Fighting </a:t>
            </a:r>
            <a:r>
              <a:rPr dirty="0" sz="1600" spc="-15">
                <a:latin typeface="Dubai"/>
                <a:cs typeface="Dubai"/>
              </a:rPr>
              <a:t>System,  </a:t>
            </a:r>
            <a:r>
              <a:rPr dirty="0" sz="1600" spc="-5">
                <a:latin typeface="Dubai"/>
                <a:cs typeface="Dubai"/>
              </a:rPr>
              <a:t>Security </a:t>
            </a:r>
            <a:r>
              <a:rPr dirty="0" sz="1600" spc="-15">
                <a:latin typeface="Dubai"/>
                <a:cs typeface="Dubai"/>
              </a:rPr>
              <a:t>Systems </a:t>
            </a:r>
            <a:r>
              <a:rPr dirty="0" sz="1600" spc="-30">
                <a:latin typeface="Dubai"/>
                <a:cs typeface="Dubai"/>
              </a:rPr>
              <a:t>CCTV, </a:t>
            </a:r>
            <a:r>
              <a:rPr dirty="0" sz="1600" spc="-5">
                <a:latin typeface="Dubai"/>
                <a:cs typeface="Dubai"/>
              </a:rPr>
              <a:t>Paging </a:t>
            </a:r>
            <a:r>
              <a:rPr dirty="0" sz="1600" spc="-15">
                <a:latin typeface="Dubai"/>
                <a:cs typeface="Dubai"/>
              </a:rPr>
              <a:t>Systems/ Fence </a:t>
            </a:r>
            <a:r>
              <a:rPr dirty="0" sz="1600" spc="-5">
                <a:latin typeface="Dubai"/>
                <a:cs typeface="Dubai"/>
              </a:rPr>
              <a:t>Intrusion </a:t>
            </a:r>
            <a:r>
              <a:rPr dirty="0" sz="1600" spc="-10">
                <a:latin typeface="Dubai"/>
                <a:cs typeface="Dubai"/>
              </a:rPr>
              <a:t>Systems, </a:t>
            </a:r>
            <a:r>
              <a:rPr dirty="0" sz="1600" spc="-5">
                <a:latin typeface="Dubai"/>
                <a:cs typeface="Dubai"/>
              </a:rPr>
              <a:t>Electrical </a:t>
            </a:r>
            <a:r>
              <a:rPr dirty="0" sz="1600" spc="-10">
                <a:latin typeface="Dubai"/>
                <a:cs typeface="Dubai"/>
              </a:rPr>
              <a:t>fixtures, </a:t>
            </a:r>
            <a:r>
              <a:rPr dirty="0" sz="1600" spc="-5">
                <a:latin typeface="Dubai"/>
                <a:cs typeface="Dubai"/>
              </a:rPr>
              <a:t>Lighting Poles, </a:t>
            </a:r>
            <a:r>
              <a:rPr dirty="0" sz="1600" spc="-15">
                <a:latin typeface="Dubai"/>
                <a:cs typeface="Dubai"/>
              </a:rPr>
              <a:t>UPS System, </a:t>
            </a:r>
            <a:r>
              <a:rPr dirty="0" sz="1600" spc="-5">
                <a:latin typeface="Dubai"/>
                <a:cs typeface="Dubai"/>
              </a:rPr>
              <a:t>Cathodic </a:t>
            </a:r>
            <a:r>
              <a:rPr dirty="0" sz="1600" spc="-10">
                <a:latin typeface="Dubai"/>
                <a:cs typeface="Dubai"/>
              </a:rPr>
              <a:t>Protection  </a:t>
            </a:r>
            <a:r>
              <a:rPr dirty="0" sz="1600">
                <a:latin typeface="Dubai"/>
                <a:cs typeface="Dubai"/>
              </a:rPr>
              <a:t>and</a:t>
            </a:r>
            <a:r>
              <a:rPr dirty="0" sz="1600" spc="5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others.</a:t>
            </a:r>
            <a:endParaRPr sz="1600">
              <a:latin typeface="Dubai"/>
              <a:cs typeface="Dubai"/>
            </a:endParaRPr>
          </a:p>
          <a:p>
            <a:pPr algn="just" marL="298450" indent="-285750">
              <a:lnSpc>
                <a:spcPct val="100000"/>
              </a:lnSpc>
              <a:spcBef>
                <a:spcPts val="1820"/>
              </a:spcBef>
              <a:buFont typeface="Wingdings"/>
              <a:buChar char=""/>
              <a:tabLst>
                <a:tab pos="298450" algn="l"/>
              </a:tabLst>
            </a:pPr>
            <a:r>
              <a:rPr dirty="0" sz="1800" b="1">
                <a:latin typeface="Dubai"/>
                <a:cs typeface="Dubai"/>
              </a:rPr>
              <a:t>Civil </a:t>
            </a:r>
            <a:r>
              <a:rPr dirty="0" sz="1800" spc="-25" b="1">
                <a:latin typeface="Dubai"/>
                <a:cs typeface="Dubai"/>
              </a:rPr>
              <a:t>Vendor </a:t>
            </a:r>
            <a:r>
              <a:rPr dirty="0" sz="1800" spc="-5" b="1">
                <a:latin typeface="Dubai"/>
                <a:cs typeface="Dubai"/>
              </a:rPr>
              <a:t>Inspection</a:t>
            </a:r>
            <a:endParaRPr sz="1800">
              <a:latin typeface="Dubai"/>
              <a:cs typeface="Dubai"/>
            </a:endParaRPr>
          </a:p>
          <a:p>
            <a:pPr marL="469900" marR="803275">
              <a:lnSpc>
                <a:spcPts val="2020"/>
              </a:lnSpc>
              <a:spcBef>
                <a:spcPts val="20"/>
              </a:spcBef>
            </a:pPr>
            <a:r>
              <a:rPr dirty="0" sz="1600" spc="-5">
                <a:latin typeface="Dubai"/>
                <a:cs typeface="Dubai"/>
              </a:rPr>
              <a:t>Aluminum Doors </a:t>
            </a:r>
            <a:r>
              <a:rPr dirty="0" sz="1600">
                <a:latin typeface="Dubai"/>
                <a:cs typeface="Dubai"/>
              </a:rPr>
              <a:t>and Windows, </a:t>
            </a:r>
            <a:r>
              <a:rPr dirty="0" sz="1600" spc="-5">
                <a:latin typeface="Dubai"/>
                <a:cs typeface="Dubai"/>
              </a:rPr>
              <a:t>Blast </a:t>
            </a:r>
            <a:r>
              <a:rPr dirty="0" sz="1600">
                <a:latin typeface="Dubai"/>
                <a:cs typeface="Dubai"/>
              </a:rPr>
              <a:t>Doors, </a:t>
            </a:r>
            <a:r>
              <a:rPr dirty="0" sz="1600" spc="-10">
                <a:latin typeface="Dubai"/>
                <a:cs typeface="Dubai"/>
              </a:rPr>
              <a:t>Pre-cast </a:t>
            </a:r>
            <a:r>
              <a:rPr dirty="0" sz="1600" spc="-15">
                <a:latin typeface="Dubai"/>
                <a:cs typeface="Dubai"/>
              </a:rPr>
              <a:t>Concrete, </a:t>
            </a:r>
            <a:r>
              <a:rPr dirty="0" sz="1600" spc="-5">
                <a:latin typeface="Dubai"/>
                <a:cs typeface="Dubai"/>
              </a:rPr>
              <a:t>Chain Link </a:t>
            </a:r>
            <a:r>
              <a:rPr dirty="0" sz="1600" spc="-15">
                <a:latin typeface="Dubai"/>
                <a:cs typeface="Dubai"/>
              </a:rPr>
              <a:t>Fence, </a:t>
            </a:r>
            <a:r>
              <a:rPr dirty="0" sz="1600" spc="-5">
                <a:latin typeface="Dubai"/>
                <a:cs typeface="Dubai"/>
              </a:rPr>
              <a:t>Hollow </a:t>
            </a:r>
            <a:r>
              <a:rPr dirty="0" sz="1600" spc="-10">
                <a:latin typeface="Dubai"/>
                <a:cs typeface="Dubai"/>
              </a:rPr>
              <a:t>Metal </a:t>
            </a:r>
            <a:r>
              <a:rPr dirty="0" sz="1600">
                <a:latin typeface="Dubai"/>
                <a:cs typeface="Dubai"/>
              </a:rPr>
              <a:t>Doors, </a:t>
            </a:r>
            <a:r>
              <a:rPr dirty="0" sz="1600" spc="-10">
                <a:latin typeface="Dubai"/>
                <a:cs typeface="Dubai"/>
              </a:rPr>
              <a:t>Frames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15">
                <a:latin typeface="Dubai"/>
                <a:cs typeface="Dubai"/>
              </a:rPr>
              <a:t>Hardware,  </a:t>
            </a:r>
            <a:r>
              <a:rPr dirty="0" sz="1600" spc="-10">
                <a:latin typeface="Dubai"/>
                <a:cs typeface="Dubai"/>
              </a:rPr>
              <a:t>Structural </a:t>
            </a:r>
            <a:r>
              <a:rPr dirty="0" sz="1600" spc="-15">
                <a:latin typeface="Dubai"/>
                <a:cs typeface="Dubai"/>
              </a:rPr>
              <a:t>Steel </a:t>
            </a:r>
            <a:r>
              <a:rPr dirty="0" sz="1600" spc="-10">
                <a:latin typeface="Dubai"/>
                <a:cs typeface="Dubai"/>
              </a:rPr>
              <a:t>Works, </a:t>
            </a:r>
            <a:r>
              <a:rPr dirty="0" sz="1600" spc="-5">
                <a:latin typeface="Dubai"/>
                <a:cs typeface="Dubai"/>
              </a:rPr>
              <a:t>Anchor </a:t>
            </a:r>
            <a:r>
              <a:rPr dirty="0" sz="1600">
                <a:latin typeface="Dubai"/>
                <a:cs typeface="Dubai"/>
              </a:rPr>
              <a:t>Bolts, </a:t>
            </a:r>
            <a:r>
              <a:rPr dirty="0" sz="1600" spc="-10">
                <a:latin typeface="Dubai"/>
                <a:cs typeface="Dubai"/>
              </a:rPr>
              <a:t>Batching </a:t>
            </a:r>
            <a:r>
              <a:rPr dirty="0" sz="1600" spc="-5">
                <a:latin typeface="Dubai"/>
                <a:cs typeface="Dubai"/>
              </a:rPr>
              <a:t>Plants, </a:t>
            </a:r>
            <a:r>
              <a:rPr dirty="0" sz="1600" spc="-15">
                <a:latin typeface="Dubai"/>
                <a:cs typeface="Dubai"/>
              </a:rPr>
              <a:t>Concrete </a:t>
            </a:r>
            <a:r>
              <a:rPr dirty="0" sz="1600" spc="-5">
                <a:latin typeface="Dubai"/>
                <a:cs typeface="Dubai"/>
              </a:rPr>
              <a:t>Mix Design, </a:t>
            </a:r>
            <a:r>
              <a:rPr dirty="0" sz="1600">
                <a:latin typeface="Dubai"/>
                <a:cs typeface="Dubai"/>
              </a:rPr>
              <a:t>Asphalt </a:t>
            </a:r>
            <a:r>
              <a:rPr dirty="0" sz="1600" spc="-5">
                <a:latin typeface="Dubai"/>
                <a:cs typeface="Dubai"/>
              </a:rPr>
              <a:t>Mix Design </a:t>
            </a:r>
            <a:r>
              <a:rPr dirty="0" sz="1600">
                <a:latin typeface="Dubai"/>
                <a:cs typeface="Dubai"/>
              </a:rPr>
              <a:t>and</a:t>
            </a:r>
            <a:r>
              <a:rPr dirty="0" sz="1600" spc="135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others.</a:t>
            </a:r>
            <a:endParaRPr sz="1600">
              <a:latin typeface="Dubai"/>
              <a:cs typeface="Dubai"/>
            </a:endParaRPr>
          </a:p>
          <a:p>
            <a:pPr algn="just" marL="298450" indent="-285750">
              <a:lnSpc>
                <a:spcPct val="100000"/>
              </a:lnSpc>
              <a:spcBef>
                <a:spcPts val="1775"/>
              </a:spcBef>
              <a:buFont typeface="Wingdings"/>
              <a:buChar char=""/>
              <a:tabLst>
                <a:tab pos="298450" algn="l"/>
              </a:tabLst>
            </a:pPr>
            <a:r>
              <a:rPr dirty="0" sz="1800" spc="-5" b="1">
                <a:latin typeface="Dubai"/>
                <a:cs typeface="Dubai"/>
              </a:rPr>
              <a:t>Quality</a:t>
            </a:r>
            <a:r>
              <a:rPr dirty="0" sz="1800" spc="-10" b="1">
                <a:latin typeface="Dubai"/>
                <a:cs typeface="Dubai"/>
              </a:rPr>
              <a:t> </a:t>
            </a:r>
            <a:r>
              <a:rPr dirty="0" sz="1800" spc="-15" b="1">
                <a:latin typeface="Dubai"/>
                <a:cs typeface="Dubai"/>
              </a:rPr>
              <a:t>Procurement</a:t>
            </a:r>
            <a:endParaRPr sz="1800">
              <a:latin typeface="Dubai"/>
              <a:cs typeface="Dubai"/>
            </a:endParaRPr>
          </a:p>
          <a:p>
            <a:pPr marL="469900" marR="160020">
              <a:lnSpc>
                <a:spcPts val="1900"/>
              </a:lnSpc>
              <a:spcBef>
                <a:spcPts val="135"/>
              </a:spcBef>
            </a:pPr>
            <a:r>
              <a:rPr dirty="0" sz="1600" spc="-5">
                <a:latin typeface="Dubai"/>
                <a:cs typeface="Dubai"/>
              </a:rPr>
              <a:t>Supervision </a:t>
            </a:r>
            <a:r>
              <a:rPr dirty="0" sz="1600">
                <a:latin typeface="Dubai"/>
                <a:cs typeface="Dubai"/>
              </a:rPr>
              <a:t>of </a:t>
            </a:r>
            <a:r>
              <a:rPr dirty="0" sz="1600" spc="-10">
                <a:latin typeface="Dubai"/>
                <a:cs typeface="Dubai"/>
              </a:rPr>
              <a:t>procurement material, preparation </a:t>
            </a:r>
            <a:r>
              <a:rPr dirty="0" sz="1600">
                <a:latin typeface="Dubai"/>
                <a:cs typeface="Dubai"/>
              </a:rPr>
              <a:t>of </a:t>
            </a:r>
            <a:r>
              <a:rPr dirty="0" sz="1600" spc="-5">
                <a:latin typeface="Dubai"/>
                <a:cs typeface="Dubai"/>
              </a:rPr>
              <a:t>Inspection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5">
                <a:latin typeface="Dubai"/>
                <a:cs typeface="Dubai"/>
              </a:rPr>
              <a:t>Quality </a:t>
            </a:r>
            <a:r>
              <a:rPr dirty="0" sz="1600" spc="-15">
                <a:latin typeface="Dubai"/>
                <a:cs typeface="Dubai"/>
              </a:rPr>
              <a:t>Requirement </a:t>
            </a:r>
            <a:r>
              <a:rPr dirty="0" sz="1600" spc="-10">
                <a:latin typeface="Dubai"/>
                <a:cs typeface="Dubai"/>
              </a:rPr>
              <a:t>for material </a:t>
            </a:r>
            <a:r>
              <a:rPr dirty="0" sz="1600">
                <a:latin typeface="Dubai"/>
                <a:cs typeface="Dubai"/>
              </a:rPr>
              <a:t>as per client’s </a:t>
            </a:r>
            <a:r>
              <a:rPr dirty="0" sz="1600" spc="-5">
                <a:latin typeface="Dubai"/>
                <a:cs typeface="Dubai"/>
              </a:rPr>
              <a:t>specifications </a:t>
            </a:r>
            <a:r>
              <a:rPr dirty="0" sz="1600">
                <a:latin typeface="Dubai"/>
                <a:cs typeface="Dubai"/>
              </a:rPr>
              <a:t>and  </a:t>
            </a:r>
            <a:r>
              <a:rPr dirty="0" sz="1600" spc="-5">
                <a:latin typeface="Dubai"/>
                <a:cs typeface="Dubai"/>
              </a:rPr>
              <a:t>standards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8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 b="1">
                <a:latin typeface="Dubai"/>
                <a:cs typeface="Dubai"/>
              </a:rPr>
              <a:t>Expediters</a:t>
            </a:r>
            <a:endParaRPr sz="1800">
              <a:latin typeface="Dubai"/>
              <a:cs typeface="Dubai"/>
            </a:endParaRPr>
          </a:p>
          <a:p>
            <a:pPr marL="469900" marR="500380">
              <a:lnSpc>
                <a:spcPts val="1900"/>
              </a:lnSpc>
              <a:spcBef>
                <a:spcPts val="135"/>
              </a:spcBef>
            </a:pPr>
            <a:r>
              <a:rPr dirty="0" sz="1600" spc="-5">
                <a:latin typeface="Dubai"/>
                <a:cs typeface="Dubai"/>
              </a:rPr>
              <a:t>Expediting enables </a:t>
            </a:r>
            <a:r>
              <a:rPr dirty="0" sz="1600">
                <a:latin typeface="Dubai"/>
                <a:cs typeface="Dubai"/>
              </a:rPr>
              <a:t>the </a:t>
            </a:r>
            <a:r>
              <a:rPr dirty="0" sz="1600" spc="-10">
                <a:latin typeface="Dubai"/>
                <a:cs typeface="Dubai"/>
              </a:rPr>
              <a:t>site </a:t>
            </a:r>
            <a:r>
              <a:rPr dirty="0" sz="1600" spc="-5">
                <a:latin typeface="Dubai"/>
                <a:cs typeface="Dubai"/>
              </a:rPr>
              <a:t>construction </a:t>
            </a:r>
            <a:r>
              <a:rPr dirty="0" sz="1600" spc="-10">
                <a:latin typeface="Dubai"/>
                <a:cs typeface="Dubai"/>
              </a:rPr>
              <a:t>work </a:t>
            </a:r>
            <a:r>
              <a:rPr dirty="0" sz="1600" spc="-15">
                <a:latin typeface="Dubai"/>
                <a:cs typeface="Dubai"/>
              </a:rPr>
              <a:t>to </a:t>
            </a:r>
            <a:r>
              <a:rPr dirty="0" sz="1600" spc="-5">
                <a:latin typeface="Dubai"/>
                <a:cs typeface="Dubai"/>
              </a:rPr>
              <a:t>proceed </a:t>
            </a:r>
            <a:r>
              <a:rPr dirty="0" sz="1600">
                <a:latin typeface="Dubai"/>
                <a:cs typeface="Dubai"/>
              </a:rPr>
              <a:t>as scheduled and helps </a:t>
            </a:r>
            <a:r>
              <a:rPr dirty="0" sz="1600" spc="-15">
                <a:latin typeface="Dubai"/>
                <a:cs typeface="Dubai"/>
              </a:rPr>
              <a:t>to </a:t>
            </a:r>
            <a:r>
              <a:rPr dirty="0" sz="1600" spc="-5">
                <a:latin typeface="Dubai"/>
                <a:cs typeface="Dubai"/>
              </a:rPr>
              <a:t>minimize delays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5">
                <a:latin typeface="Dubai"/>
                <a:cs typeface="Dubai"/>
              </a:rPr>
              <a:t>costly product deficiency  issues.</a:t>
            </a:r>
            <a:endParaRPr sz="1600">
              <a:latin typeface="Dubai"/>
              <a:cs typeface="Dubai"/>
            </a:endParaRPr>
          </a:p>
          <a:p>
            <a:pPr marL="469900">
              <a:lnSpc>
                <a:spcPts val="1830"/>
              </a:lnSpc>
            </a:pPr>
            <a:r>
              <a:rPr dirty="0" sz="1600" spc="-5">
                <a:latin typeface="Dubai"/>
                <a:cs typeface="Dubai"/>
              </a:rPr>
              <a:t>Our Expediters </a:t>
            </a:r>
            <a:r>
              <a:rPr dirty="0" sz="1600" spc="-15">
                <a:latin typeface="Dubai"/>
                <a:cs typeface="Dubai"/>
              </a:rPr>
              <a:t>are </a:t>
            </a:r>
            <a:r>
              <a:rPr dirty="0" sz="1600" spc="-5">
                <a:latin typeface="Dubai"/>
                <a:cs typeface="Dubai"/>
              </a:rPr>
              <a:t>experienced </a:t>
            </a:r>
            <a:r>
              <a:rPr dirty="0" sz="1600">
                <a:latin typeface="Dubai"/>
                <a:cs typeface="Dubai"/>
              </a:rPr>
              <a:t>in </a:t>
            </a:r>
            <a:r>
              <a:rPr dirty="0" sz="1600" spc="-5">
                <a:latin typeface="Dubai"/>
                <a:cs typeface="Dubai"/>
              </a:rPr>
              <a:t>utilizing specification criteria defined </a:t>
            </a:r>
            <a:r>
              <a:rPr dirty="0" sz="1600" spc="-10">
                <a:latin typeface="Dubai"/>
                <a:cs typeface="Dubai"/>
              </a:rPr>
              <a:t>by International Standards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10">
                <a:latin typeface="Dubai"/>
                <a:cs typeface="Dubai"/>
              </a:rPr>
              <a:t>Client</a:t>
            </a:r>
            <a:r>
              <a:rPr dirty="0" sz="1600" spc="190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Specifications.</a:t>
            </a:r>
            <a:endParaRPr sz="16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00">
              <a:latin typeface="Dubai"/>
              <a:cs typeface="Dubai"/>
            </a:endParaRPr>
          </a:p>
          <a:p>
            <a:pPr marL="109220">
              <a:lnSpc>
                <a:spcPct val="100000"/>
              </a:lnSpc>
            </a:pPr>
            <a:r>
              <a:rPr dirty="0" sz="2000" spc="-10" b="1">
                <a:latin typeface="Dubai"/>
                <a:cs typeface="Dubai"/>
              </a:rPr>
              <a:t>MANAGEMENT </a:t>
            </a:r>
            <a:r>
              <a:rPr dirty="0" sz="2000" spc="-25" b="1">
                <a:latin typeface="Dubai"/>
                <a:cs typeface="Dubai"/>
              </a:rPr>
              <a:t>SYSTEM CERTIFICATION</a:t>
            </a:r>
            <a:r>
              <a:rPr dirty="0" sz="2000" spc="30" b="1">
                <a:latin typeface="Dubai"/>
                <a:cs typeface="Dubai"/>
              </a:rPr>
              <a:t> </a:t>
            </a:r>
            <a:r>
              <a:rPr dirty="0" sz="2000" spc="-25" b="1">
                <a:latin typeface="Dubai"/>
                <a:cs typeface="Dubai"/>
              </a:rPr>
              <a:t>BODY</a:t>
            </a:r>
            <a:endParaRPr sz="2000">
              <a:latin typeface="Dubai"/>
              <a:cs typeface="Duba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521926" y="15706396"/>
            <a:ext cx="550545" cy="43878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wrap="square" lIns="0" tIns="69850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50"/>
              </a:spcBef>
            </a:pPr>
            <a:r>
              <a:rPr dirty="0" sz="1800">
                <a:latin typeface="Dubai"/>
                <a:cs typeface="Dubai"/>
              </a:rPr>
              <a:t>2/4</a:t>
            </a:r>
            <a:endParaRPr sz="18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3731" y="123431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5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58253" y="15580867"/>
            <a:ext cx="11811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Timber</a:t>
            </a:r>
            <a:r>
              <a:rPr dirty="0" sz="1800" spc="-3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Ties.</a:t>
            </a:r>
            <a:endParaRPr sz="1800">
              <a:latin typeface="Dubai"/>
              <a:cs typeface="Duba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3731" y="12536046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4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52471" y="184404"/>
            <a:ext cx="11730990" cy="154158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1135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Dubai"/>
                <a:cs typeface="Dubai"/>
              </a:rPr>
              <a:t>IN </a:t>
            </a:r>
            <a:r>
              <a:rPr dirty="0" sz="2000" spc="-15" b="1">
                <a:latin typeface="Dubai"/>
                <a:cs typeface="Dubai"/>
              </a:rPr>
              <a:t>SERVICE </a:t>
            </a:r>
            <a:r>
              <a:rPr dirty="0" sz="2000" spc="-5" b="1">
                <a:latin typeface="Dubai"/>
                <a:cs typeface="Dubai"/>
              </a:rPr>
              <a:t>INSPECTION </a:t>
            </a:r>
            <a:r>
              <a:rPr dirty="0" sz="2000" b="1">
                <a:latin typeface="Dubai"/>
                <a:cs typeface="Dubai"/>
              </a:rPr>
              <a:t>&amp; </a:t>
            </a:r>
            <a:r>
              <a:rPr dirty="0" sz="2000" spc="-15" b="1">
                <a:latin typeface="Dubai"/>
                <a:cs typeface="Dubai"/>
              </a:rPr>
              <a:t>OTHER</a:t>
            </a:r>
            <a:r>
              <a:rPr dirty="0" sz="2000" spc="15" b="1">
                <a:latin typeface="Dubai"/>
                <a:cs typeface="Dubai"/>
              </a:rPr>
              <a:t> </a:t>
            </a:r>
            <a:r>
              <a:rPr dirty="0" sz="2000" spc="-5" b="1">
                <a:latin typeface="Dubai"/>
                <a:cs typeface="Dubai"/>
              </a:rPr>
              <a:t>INSPECTION</a:t>
            </a:r>
            <a:endParaRPr sz="2000">
              <a:latin typeface="Dubai"/>
              <a:cs typeface="Dubai"/>
            </a:endParaRPr>
          </a:p>
          <a:p>
            <a:pPr marL="156845" marR="5080">
              <a:lnSpc>
                <a:spcPct val="101699"/>
              </a:lnSpc>
              <a:spcBef>
                <a:spcPts val="1435"/>
              </a:spcBef>
            </a:pPr>
            <a:r>
              <a:rPr dirty="0" sz="1800" spc="-5">
                <a:latin typeface="Dubai"/>
                <a:cs typeface="Dubai"/>
              </a:rPr>
              <a:t>Equipment can </a:t>
            </a:r>
            <a:r>
              <a:rPr dirty="0" sz="1800" spc="-10">
                <a:latin typeface="Dubai"/>
                <a:cs typeface="Dubai"/>
              </a:rPr>
              <a:t>break down </a:t>
            </a:r>
            <a:r>
              <a:rPr dirty="0" sz="1800" spc="-20">
                <a:latin typeface="Dubai"/>
                <a:cs typeface="Dubai"/>
              </a:rPr>
              <a:t>at </a:t>
            </a:r>
            <a:r>
              <a:rPr dirty="0" sz="1800" spc="-15">
                <a:latin typeface="Dubai"/>
                <a:cs typeface="Dubai"/>
              </a:rPr>
              <a:t>any </a:t>
            </a:r>
            <a:r>
              <a:rPr dirty="0" sz="1800" spc="-5">
                <a:latin typeface="Dubai"/>
                <a:cs typeface="Dubai"/>
              </a:rPr>
              <a:t>time when </a:t>
            </a:r>
            <a:r>
              <a:rPr dirty="0" sz="1800">
                <a:latin typeface="Dubai"/>
                <a:cs typeface="Dubai"/>
              </a:rPr>
              <a:t>it is in service, </a:t>
            </a:r>
            <a:r>
              <a:rPr dirty="0" sz="1800" spc="-5">
                <a:latin typeface="Dubai"/>
                <a:cs typeface="Dubai"/>
              </a:rPr>
              <a:t>which can </a:t>
            </a:r>
            <a:r>
              <a:rPr dirty="0" sz="1800">
                <a:latin typeface="Dubai"/>
                <a:cs typeface="Dubai"/>
              </a:rPr>
              <a:t>lead </a:t>
            </a:r>
            <a:r>
              <a:rPr dirty="0" sz="1800" spc="-15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delays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production, increasing </a:t>
            </a:r>
            <a:r>
              <a:rPr dirty="0" sz="1800" spc="-10">
                <a:latin typeface="Dubai"/>
                <a:cs typeface="Dubai"/>
              </a:rPr>
              <a:t>costs </a:t>
            </a:r>
            <a:r>
              <a:rPr dirty="0" sz="1800" spc="-5">
                <a:latin typeface="Dubai"/>
                <a:cs typeface="Dubai"/>
              </a:rPr>
              <a:t>and  liability. </a:t>
            </a:r>
            <a:r>
              <a:rPr dirty="0" sz="1800" spc="-100">
                <a:latin typeface="Dubai"/>
                <a:cs typeface="Dubai"/>
              </a:rPr>
              <a:t>To </a:t>
            </a:r>
            <a:r>
              <a:rPr dirty="0" sz="1800" spc="-20">
                <a:latin typeface="Dubai"/>
                <a:cs typeface="Dubai"/>
              </a:rPr>
              <a:t>prevent </a:t>
            </a:r>
            <a:r>
              <a:rPr dirty="0" sz="1800" spc="-5">
                <a:latin typeface="Dubai"/>
                <a:cs typeface="Dubai"/>
              </a:rPr>
              <a:t>these situations </a:t>
            </a:r>
            <a:r>
              <a:rPr dirty="0" sz="1800" spc="-15">
                <a:latin typeface="Dubai"/>
                <a:cs typeface="Dubai"/>
              </a:rPr>
              <a:t>from </a:t>
            </a:r>
            <a:r>
              <a:rPr dirty="0" sz="1800">
                <a:latin typeface="Dubai"/>
                <a:cs typeface="Dubai"/>
              </a:rPr>
              <a:t>occurring, it is </a:t>
            </a:r>
            <a:r>
              <a:rPr dirty="0" sz="1800" spc="-5">
                <a:latin typeface="Dubai"/>
                <a:cs typeface="Dubai"/>
              </a:rPr>
              <a:t>important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>
                <a:latin typeface="Dubai"/>
                <a:cs typeface="Dubai"/>
              </a:rPr>
              <a:t>schedule </a:t>
            </a:r>
            <a:r>
              <a:rPr dirty="0" sz="1800" spc="-5">
                <a:latin typeface="Dubai"/>
                <a:cs typeface="Dubai"/>
              </a:rPr>
              <a:t>inspections </a:t>
            </a:r>
            <a:r>
              <a:rPr dirty="0" sz="1800" spc="-15">
                <a:latin typeface="Dubai"/>
                <a:cs typeface="Dubai"/>
              </a:rPr>
              <a:t>regularly. </a:t>
            </a:r>
            <a:r>
              <a:rPr dirty="0" sz="1800">
                <a:latin typeface="Dubai"/>
                <a:cs typeface="Dubai"/>
              </a:rPr>
              <a:t>This will </a:t>
            </a:r>
            <a:r>
              <a:rPr dirty="0" sz="1800" spc="-10">
                <a:latin typeface="Dubai"/>
                <a:cs typeface="Dubai"/>
              </a:rPr>
              <a:t>ensure </a:t>
            </a:r>
            <a:r>
              <a:rPr dirty="0" sz="1800" spc="-15">
                <a:latin typeface="Dubai"/>
                <a:cs typeface="Dubai"/>
              </a:rPr>
              <a:t>that </a:t>
            </a:r>
            <a:r>
              <a:rPr dirty="0" sz="1800" spc="-5">
                <a:latin typeface="Dubai"/>
                <a:cs typeface="Dubai"/>
              </a:rPr>
              <a:t>the  equipment has </a:t>
            </a:r>
            <a:r>
              <a:rPr dirty="0" sz="1800">
                <a:latin typeface="Dubai"/>
                <a:cs typeface="Dubai"/>
              </a:rPr>
              <a:t>been </a:t>
            </a:r>
            <a:r>
              <a:rPr dirty="0" sz="1800" spc="-5">
                <a:latin typeface="Dubai"/>
                <a:cs typeface="Dubai"/>
              </a:rPr>
              <a:t>installed, </a:t>
            </a:r>
            <a:r>
              <a:rPr dirty="0" sz="1800" spc="-10">
                <a:latin typeface="Dubai"/>
                <a:cs typeface="Dubai"/>
              </a:rPr>
              <a:t>operated, </a:t>
            </a:r>
            <a:r>
              <a:rPr dirty="0" sz="1800" spc="-5">
                <a:latin typeface="Dubai"/>
                <a:cs typeface="Dubai"/>
              </a:rPr>
              <a:t>and maintained properly </a:t>
            </a:r>
            <a:r>
              <a:rPr dirty="0" sz="1800">
                <a:latin typeface="Dubai"/>
                <a:cs typeface="Dubai"/>
              </a:rPr>
              <a:t>under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20">
                <a:latin typeface="Dubai"/>
                <a:cs typeface="Dubai"/>
              </a:rPr>
              <a:t>watch </a:t>
            </a:r>
            <a:r>
              <a:rPr dirty="0" sz="1800">
                <a:latin typeface="Dubai"/>
                <a:cs typeface="Dubai"/>
              </a:rPr>
              <a:t>of a qualified</a:t>
            </a:r>
            <a:r>
              <a:rPr dirty="0" sz="1800" spc="150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inspector.</a:t>
            </a:r>
            <a:endParaRPr sz="1800">
              <a:latin typeface="Dubai"/>
              <a:cs typeface="Dubai"/>
            </a:endParaRPr>
          </a:p>
          <a:p>
            <a:pPr algn="just" marL="156845" marR="490855">
              <a:lnSpc>
                <a:spcPct val="99400"/>
              </a:lnSpc>
              <a:spcBef>
                <a:spcPts val="2170"/>
              </a:spcBef>
            </a:pP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5">
                <a:latin typeface="Dubai"/>
                <a:cs typeface="Dubai"/>
              </a:rPr>
              <a:t>In-service inspection </a:t>
            </a:r>
            <a:r>
              <a:rPr dirty="0" sz="1800">
                <a:latin typeface="Dubai"/>
                <a:cs typeface="Dubai"/>
              </a:rPr>
              <a:t>is </a:t>
            </a:r>
            <a:r>
              <a:rPr dirty="0" sz="1800" spc="-15">
                <a:latin typeface="Dubai"/>
                <a:cs typeface="Dubai"/>
              </a:rPr>
              <a:t>more </a:t>
            </a:r>
            <a:r>
              <a:rPr dirty="0" sz="1800" spc="-10">
                <a:latin typeface="Dubai"/>
                <a:cs typeface="Dubai"/>
              </a:rPr>
              <a:t>effective for maintenance </a:t>
            </a:r>
            <a:r>
              <a:rPr dirty="0" sz="1800">
                <a:latin typeface="Dubai"/>
                <a:cs typeface="Dubai"/>
              </a:rPr>
              <a:t>inspections, </a:t>
            </a:r>
            <a:r>
              <a:rPr dirty="0" sz="1800" spc="-5">
                <a:latin typeface="Dubai"/>
                <a:cs typeface="Dubai"/>
              </a:rPr>
              <a:t>performance verification and </a:t>
            </a:r>
            <a:r>
              <a:rPr dirty="0" sz="1800" spc="-20">
                <a:latin typeface="Dubai"/>
                <a:cs typeface="Dubai"/>
              </a:rPr>
              <a:t>preventive </a:t>
            </a:r>
            <a:r>
              <a:rPr dirty="0" sz="1800" spc="-10">
                <a:latin typeface="Dubai"/>
                <a:cs typeface="Dubai"/>
              </a:rPr>
              <a:t>failure  </a:t>
            </a:r>
            <a:r>
              <a:rPr dirty="0" sz="1800" spc="-5">
                <a:latin typeface="Dubai"/>
                <a:cs typeface="Dubai"/>
              </a:rPr>
              <a:t>analyses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maximize productivity and </a:t>
            </a:r>
            <a:r>
              <a:rPr dirty="0" sz="1800" spc="-10">
                <a:latin typeface="Dubai"/>
                <a:cs typeface="Dubai"/>
              </a:rPr>
              <a:t>reduce </a:t>
            </a:r>
            <a:r>
              <a:rPr dirty="0" sz="1800" spc="-5">
                <a:latin typeface="Dubai"/>
                <a:cs typeface="Dubai"/>
              </a:rPr>
              <a:t>costly </a:t>
            </a:r>
            <a:r>
              <a:rPr dirty="0" sz="1800" spc="-10">
                <a:latin typeface="Dubai"/>
                <a:cs typeface="Dubai"/>
              </a:rPr>
              <a:t>downtime </a:t>
            </a:r>
            <a:r>
              <a:rPr dirty="0" sz="1800" spc="-5">
                <a:latin typeface="Dubai"/>
                <a:cs typeface="Dubai"/>
              </a:rPr>
              <a:t>and meet </a:t>
            </a:r>
            <a:r>
              <a:rPr dirty="0" sz="1800" spc="-20">
                <a:latin typeface="Dubai"/>
                <a:cs typeface="Dubai"/>
              </a:rPr>
              <a:t>safety, </a:t>
            </a:r>
            <a:r>
              <a:rPr dirty="0" sz="1800" spc="-5">
                <a:latin typeface="Dubai"/>
                <a:cs typeface="Dubai"/>
              </a:rPr>
              <a:t>compliance standards, specification and  </a:t>
            </a:r>
            <a:r>
              <a:rPr dirty="0" sz="1800" spc="-10">
                <a:latin typeface="Dubai"/>
                <a:cs typeface="Dubai"/>
              </a:rPr>
              <a:t>regulatory requirements </a:t>
            </a:r>
            <a:r>
              <a:rPr dirty="0" sz="1800" spc="-5">
                <a:latin typeface="Dubai"/>
                <a:cs typeface="Dubai"/>
              </a:rPr>
              <a:t>which</a:t>
            </a:r>
            <a:r>
              <a:rPr dirty="0" sz="1800" spc="4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includes: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9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 b="1">
                <a:latin typeface="Dubai"/>
                <a:cs typeface="Dubai"/>
              </a:rPr>
              <a:t>In-Plant</a:t>
            </a:r>
            <a:r>
              <a:rPr dirty="0" sz="1800" spc="-15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Inspections</a:t>
            </a:r>
            <a:endParaRPr sz="1800">
              <a:latin typeface="Dubai"/>
              <a:cs typeface="Dubai"/>
            </a:endParaRPr>
          </a:p>
          <a:p>
            <a:pPr marL="469265">
              <a:lnSpc>
                <a:spcPct val="100000"/>
              </a:lnSpc>
              <a:spcBef>
                <a:spcPts val="30"/>
              </a:spcBef>
            </a:pPr>
            <a:r>
              <a:rPr dirty="0" sz="1600" spc="-10">
                <a:latin typeface="Dubai"/>
                <a:cs typeface="Dubai"/>
              </a:rPr>
              <a:t>Plant </a:t>
            </a:r>
            <a:r>
              <a:rPr dirty="0" sz="1600" spc="-15">
                <a:latin typeface="Dubai"/>
                <a:cs typeface="Dubai"/>
              </a:rPr>
              <a:t>integrity, </a:t>
            </a:r>
            <a:r>
              <a:rPr dirty="0" sz="1600" spc="-10">
                <a:latin typeface="Dubai"/>
                <a:cs typeface="Dubai"/>
              </a:rPr>
              <a:t>safety </a:t>
            </a:r>
            <a:r>
              <a:rPr dirty="0" sz="1600">
                <a:latin typeface="Dubai"/>
                <a:cs typeface="Dubai"/>
              </a:rPr>
              <a:t>&amp; </a:t>
            </a:r>
            <a:r>
              <a:rPr dirty="0" sz="1600" spc="-5">
                <a:latin typeface="Dubai"/>
                <a:cs typeface="Dubai"/>
              </a:rPr>
              <a:t>reliability </a:t>
            </a:r>
            <a:r>
              <a:rPr dirty="0" sz="1600" spc="-15">
                <a:latin typeface="Dubai"/>
                <a:cs typeface="Dubai"/>
              </a:rPr>
              <a:t>are </a:t>
            </a:r>
            <a:r>
              <a:rPr dirty="0" sz="1600">
                <a:latin typeface="Dubai"/>
                <a:cs typeface="Dubai"/>
              </a:rPr>
              <a:t>major </a:t>
            </a:r>
            <a:r>
              <a:rPr dirty="0" sz="1600" spc="-5">
                <a:latin typeface="Dubai"/>
                <a:cs typeface="Dubai"/>
              </a:rPr>
              <a:t>concerns </a:t>
            </a:r>
            <a:r>
              <a:rPr dirty="0" sz="1600" spc="-10">
                <a:latin typeface="Dubai"/>
                <a:cs typeface="Dubai"/>
              </a:rPr>
              <a:t>to </a:t>
            </a:r>
            <a:r>
              <a:rPr dirty="0" sz="1600">
                <a:latin typeface="Dubai"/>
                <a:cs typeface="Dubai"/>
              </a:rPr>
              <a:t>all </a:t>
            </a:r>
            <a:r>
              <a:rPr dirty="0" sz="1600" spc="-5">
                <a:latin typeface="Dubai"/>
                <a:cs typeface="Dubai"/>
              </a:rPr>
              <a:t>plant </a:t>
            </a:r>
            <a:r>
              <a:rPr dirty="0" sz="1600" spc="-10">
                <a:latin typeface="Dubai"/>
                <a:cs typeface="Dubai"/>
              </a:rPr>
              <a:t>operators </a:t>
            </a:r>
            <a:r>
              <a:rPr dirty="0" sz="1600">
                <a:latin typeface="Dubai"/>
                <a:cs typeface="Dubai"/>
              </a:rPr>
              <a:t>and managers. The </a:t>
            </a:r>
            <a:r>
              <a:rPr dirty="0" sz="1600" spc="-5">
                <a:latin typeface="Dubai"/>
                <a:cs typeface="Dubai"/>
              </a:rPr>
              <a:t>challenge </a:t>
            </a:r>
            <a:r>
              <a:rPr dirty="0" sz="1600" spc="-10">
                <a:latin typeface="Dubai"/>
                <a:cs typeface="Dubai"/>
              </a:rPr>
              <a:t>to </a:t>
            </a:r>
            <a:r>
              <a:rPr dirty="0" sz="1600" spc="-5">
                <a:latin typeface="Dubai"/>
                <a:cs typeface="Dubai"/>
              </a:rPr>
              <a:t>management </a:t>
            </a:r>
            <a:r>
              <a:rPr dirty="0" sz="1600">
                <a:latin typeface="Dubai"/>
                <a:cs typeface="Dubai"/>
              </a:rPr>
              <a:t>is </a:t>
            </a:r>
            <a:r>
              <a:rPr dirty="0" sz="1600" spc="-15">
                <a:latin typeface="Dubai"/>
                <a:cs typeface="Dubai"/>
              </a:rPr>
              <a:t>to</a:t>
            </a:r>
            <a:r>
              <a:rPr dirty="0" sz="1600" spc="145">
                <a:latin typeface="Dubai"/>
                <a:cs typeface="Dubai"/>
              </a:rPr>
              <a:t> </a:t>
            </a:r>
            <a:r>
              <a:rPr dirty="0" sz="1600" spc="-10">
                <a:latin typeface="Dubai"/>
                <a:cs typeface="Dubai"/>
              </a:rPr>
              <a:t>ensure</a:t>
            </a:r>
            <a:endParaRPr sz="1600">
              <a:latin typeface="Dubai"/>
              <a:cs typeface="Dubai"/>
            </a:endParaRPr>
          </a:p>
          <a:p>
            <a:pPr marL="469265" marR="324485">
              <a:lnSpc>
                <a:spcPts val="1900"/>
              </a:lnSpc>
              <a:spcBef>
                <a:spcPts val="175"/>
              </a:spcBef>
            </a:pPr>
            <a:r>
              <a:rPr dirty="0" sz="1600" spc="-10">
                <a:latin typeface="Dubai"/>
                <a:cs typeface="Dubai"/>
              </a:rPr>
              <a:t>that </a:t>
            </a:r>
            <a:r>
              <a:rPr dirty="0" sz="1600" spc="-5">
                <a:latin typeface="Dubai"/>
                <a:cs typeface="Dubai"/>
              </a:rPr>
              <a:t>their assets </a:t>
            </a:r>
            <a:r>
              <a:rPr dirty="0" sz="1600" spc="-15">
                <a:latin typeface="Dubai"/>
                <a:cs typeface="Dubai"/>
              </a:rPr>
              <a:t>are </a:t>
            </a:r>
            <a:r>
              <a:rPr dirty="0" sz="1600">
                <a:latin typeface="Dubai"/>
                <a:cs typeface="Dubai"/>
              </a:rPr>
              <a:t>in a </a:t>
            </a:r>
            <a:r>
              <a:rPr dirty="0" sz="1600" spc="-10">
                <a:latin typeface="Dubai"/>
                <a:cs typeface="Dubai"/>
              </a:rPr>
              <a:t>fit-for-service </a:t>
            </a:r>
            <a:r>
              <a:rPr dirty="0" sz="1600">
                <a:latin typeface="Dubai"/>
                <a:cs typeface="Dubai"/>
              </a:rPr>
              <a:t>condition, complying with </a:t>
            </a:r>
            <a:r>
              <a:rPr dirty="0" sz="1600" spc="-15">
                <a:latin typeface="Dubai"/>
                <a:cs typeface="Dubai"/>
              </a:rPr>
              <a:t>regulatory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5">
                <a:latin typeface="Dubai"/>
                <a:cs typeface="Dubai"/>
              </a:rPr>
              <a:t>company </a:t>
            </a:r>
            <a:r>
              <a:rPr dirty="0" sz="1600" spc="-10">
                <a:latin typeface="Dubai"/>
                <a:cs typeface="Dubai"/>
              </a:rPr>
              <a:t>requirements </a:t>
            </a:r>
            <a:r>
              <a:rPr dirty="0" sz="1600">
                <a:latin typeface="Dubai"/>
                <a:cs typeface="Dubai"/>
              </a:rPr>
              <a:t>in </a:t>
            </a:r>
            <a:r>
              <a:rPr dirty="0" sz="1600" spc="-5">
                <a:latin typeface="Dubai"/>
                <a:cs typeface="Dubai"/>
              </a:rPr>
              <a:t>the most reliable, </a:t>
            </a:r>
            <a:r>
              <a:rPr dirty="0" sz="1600" spc="-10">
                <a:latin typeface="Dubai"/>
                <a:cs typeface="Dubai"/>
              </a:rPr>
              <a:t>safe </a:t>
            </a:r>
            <a:r>
              <a:rPr dirty="0" sz="1600">
                <a:latin typeface="Dubai"/>
                <a:cs typeface="Dubai"/>
              </a:rPr>
              <a:t>and  </a:t>
            </a:r>
            <a:r>
              <a:rPr dirty="0" sz="1600" spc="-10">
                <a:latin typeface="Dubai"/>
                <a:cs typeface="Dubai"/>
              </a:rPr>
              <a:t>cost-effective </a:t>
            </a:r>
            <a:r>
              <a:rPr dirty="0" sz="1600" spc="-25">
                <a:latin typeface="Dubai"/>
                <a:cs typeface="Dubai"/>
              </a:rPr>
              <a:t>manner, </a:t>
            </a:r>
            <a:r>
              <a:rPr dirty="0" sz="1600" spc="-5">
                <a:latin typeface="Dubai"/>
                <a:cs typeface="Dubai"/>
              </a:rPr>
              <a:t>our in-plant services assist our </a:t>
            </a:r>
            <a:r>
              <a:rPr dirty="0" sz="1600" spc="-10">
                <a:latin typeface="Dubai"/>
                <a:cs typeface="Dubai"/>
              </a:rPr>
              <a:t>clients to achieve </a:t>
            </a:r>
            <a:r>
              <a:rPr dirty="0" sz="1600">
                <a:latin typeface="Dubai"/>
                <a:cs typeface="Dubai"/>
              </a:rPr>
              <a:t>this. </a:t>
            </a:r>
            <a:r>
              <a:rPr dirty="0" sz="1600" spc="-5">
                <a:latin typeface="Dubai"/>
                <a:cs typeface="Dubai"/>
              </a:rPr>
              <a:t>Our in-plant inspections </a:t>
            </a:r>
            <a:r>
              <a:rPr dirty="0" sz="1600" spc="-15">
                <a:latin typeface="Dubai"/>
                <a:cs typeface="Dubai"/>
              </a:rPr>
              <a:t>are </a:t>
            </a:r>
            <a:r>
              <a:rPr dirty="0" sz="1600" spc="-10">
                <a:latin typeface="Dubai"/>
                <a:cs typeface="Dubai"/>
              </a:rPr>
              <a:t>performed </a:t>
            </a:r>
            <a:r>
              <a:rPr dirty="0" sz="1600" spc="-5">
                <a:latin typeface="Dubai"/>
                <a:cs typeface="Dubai"/>
              </a:rPr>
              <a:t>using </a:t>
            </a:r>
            <a:r>
              <a:rPr dirty="0" sz="1600">
                <a:latin typeface="Dubai"/>
                <a:cs typeface="Dubai"/>
              </a:rPr>
              <a:t>a </a:t>
            </a:r>
            <a:r>
              <a:rPr dirty="0" sz="1600" spc="-5">
                <a:latin typeface="Dubai"/>
                <a:cs typeface="Dubai"/>
              </a:rPr>
              <a:t>RBI  methodology following API 580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5">
                <a:latin typeface="Dubai"/>
                <a:cs typeface="Dubai"/>
              </a:rPr>
              <a:t>API 581 </a:t>
            </a:r>
            <a:r>
              <a:rPr dirty="0" sz="1600">
                <a:latin typeface="Dubai"/>
                <a:cs typeface="Dubai"/>
              </a:rPr>
              <a:t>principles. </a:t>
            </a:r>
            <a:r>
              <a:rPr dirty="0" sz="1600" spc="-10">
                <a:latin typeface="Dubai"/>
                <a:cs typeface="Dubai"/>
              </a:rPr>
              <a:t>Supplemented by </a:t>
            </a:r>
            <a:r>
              <a:rPr dirty="0" sz="1600" spc="-5">
                <a:latin typeface="Dubai"/>
                <a:cs typeface="Dubai"/>
              </a:rPr>
              <a:t>API 570, API 510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5">
                <a:latin typeface="Dubai"/>
                <a:cs typeface="Dubai"/>
              </a:rPr>
              <a:t>API 653 </a:t>
            </a:r>
            <a:r>
              <a:rPr dirty="0" sz="1600">
                <a:latin typeface="Dubai"/>
                <a:cs typeface="Dubai"/>
              </a:rPr>
              <a:t>codes, </a:t>
            </a:r>
            <a:r>
              <a:rPr dirty="0" sz="1600" spc="-10">
                <a:latin typeface="Dubai"/>
                <a:cs typeface="Dubai"/>
              </a:rPr>
              <a:t>we </a:t>
            </a:r>
            <a:r>
              <a:rPr dirty="0" sz="1600">
                <a:latin typeface="Dubai"/>
                <a:cs typeface="Dubai"/>
              </a:rPr>
              <a:t>inspect </a:t>
            </a:r>
            <a:r>
              <a:rPr dirty="0" sz="1600" spc="-5">
                <a:latin typeface="Dubai"/>
                <a:cs typeface="Dubai"/>
              </a:rPr>
              <a:t>the  following elements: </a:t>
            </a:r>
            <a:r>
              <a:rPr dirty="0" sz="1600" spc="-25">
                <a:latin typeface="Dubai"/>
                <a:cs typeface="Dubai"/>
              </a:rPr>
              <a:t>Tanks, </a:t>
            </a:r>
            <a:r>
              <a:rPr dirty="0" sz="1600" spc="5">
                <a:latin typeface="Dubai"/>
                <a:cs typeface="Dubai"/>
              </a:rPr>
              <a:t>Piping, </a:t>
            </a:r>
            <a:r>
              <a:rPr dirty="0" sz="1600">
                <a:latin typeface="Dubai"/>
                <a:cs typeface="Dubai"/>
              </a:rPr>
              <a:t>Pipelines, </a:t>
            </a:r>
            <a:r>
              <a:rPr dirty="0" sz="1600" spc="-15">
                <a:latin typeface="Dubai"/>
                <a:cs typeface="Dubai"/>
              </a:rPr>
              <a:t>Pressure Vessels, </a:t>
            </a:r>
            <a:r>
              <a:rPr dirty="0" sz="1600" spc="-10">
                <a:latin typeface="Dubai"/>
                <a:cs typeface="Dubai"/>
              </a:rPr>
              <a:t>Heat </a:t>
            </a:r>
            <a:r>
              <a:rPr dirty="0" sz="1600" spc="-5">
                <a:latin typeface="Dubai"/>
                <a:cs typeface="Dubai"/>
              </a:rPr>
              <a:t>Exchangers, </a:t>
            </a:r>
            <a:r>
              <a:rPr dirty="0" sz="1600">
                <a:latin typeface="Dubai"/>
                <a:cs typeface="Dubai"/>
              </a:rPr>
              <a:t>Coolers, </a:t>
            </a:r>
            <a:r>
              <a:rPr dirty="0" sz="1600" spc="-10">
                <a:latin typeface="Dubai"/>
                <a:cs typeface="Dubai"/>
              </a:rPr>
              <a:t>Structures,</a:t>
            </a:r>
            <a:r>
              <a:rPr dirty="0" sz="1600" spc="80">
                <a:latin typeface="Dubai"/>
                <a:cs typeface="Dubai"/>
              </a:rPr>
              <a:t> </a:t>
            </a:r>
            <a:r>
              <a:rPr dirty="0" sz="1600" spc="-10">
                <a:latin typeface="Dubai"/>
                <a:cs typeface="Dubai"/>
              </a:rPr>
              <a:t>etc.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814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 b="1">
                <a:latin typeface="Dubai"/>
                <a:cs typeface="Dubai"/>
              </a:rPr>
              <a:t>Pipeline </a:t>
            </a:r>
            <a:r>
              <a:rPr dirty="0" sz="1800" spc="-15" b="1">
                <a:latin typeface="Dubai"/>
                <a:cs typeface="Dubai"/>
              </a:rPr>
              <a:t>Integrity </a:t>
            </a:r>
            <a:r>
              <a:rPr dirty="0" sz="1800" spc="-5" b="1">
                <a:latin typeface="Dubai"/>
                <a:cs typeface="Dubai"/>
              </a:rPr>
              <a:t>Inspection </a:t>
            </a:r>
            <a:r>
              <a:rPr dirty="0" sz="1800" b="1">
                <a:latin typeface="Dubai"/>
                <a:cs typeface="Dubai"/>
              </a:rPr>
              <a:t>Service</a:t>
            </a:r>
            <a:endParaRPr sz="1800">
              <a:latin typeface="Dubai"/>
              <a:cs typeface="Dubai"/>
            </a:endParaRPr>
          </a:p>
          <a:p>
            <a:pPr marL="469265" marR="323215">
              <a:lnSpc>
                <a:spcPts val="1900"/>
              </a:lnSpc>
              <a:spcBef>
                <a:spcPts val="114"/>
              </a:spcBef>
            </a:pPr>
            <a:r>
              <a:rPr dirty="0" sz="1600" spc="-5">
                <a:latin typeface="Dubai"/>
                <a:cs typeface="Dubai"/>
              </a:rPr>
              <a:t>Pipelines </a:t>
            </a:r>
            <a:r>
              <a:rPr dirty="0" sz="1600" spc="-15">
                <a:latin typeface="Dubai"/>
                <a:cs typeface="Dubai"/>
              </a:rPr>
              <a:t>are </a:t>
            </a:r>
            <a:r>
              <a:rPr dirty="0" sz="1600" spc="-5">
                <a:latin typeface="Dubai"/>
                <a:cs typeface="Dubai"/>
              </a:rPr>
              <a:t>critical business assets, their </a:t>
            </a:r>
            <a:r>
              <a:rPr dirty="0" sz="1600" spc="-15">
                <a:latin typeface="Dubai"/>
                <a:cs typeface="Dubai"/>
              </a:rPr>
              <a:t>integrity, </a:t>
            </a:r>
            <a:r>
              <a:rPr dirty="0" sz="1600" spc="-10">
                <a:latin typeface="Dubai"/>
                <a:cs typeface="Dubai"/>
              </a:rPr>
              <a:t>safety </a:t>
            </a:r>
            <a:r>
              <a:rPr dirty="0" sz="1600">
                <a:latin typeface="Dubai"/>
                <a:cs typeface="Dubai"/>
              </a:rPr>
              <a:t>&amp; </a:t>
            </a:r>
            <a:r>
              <a:rPr dirty="0" sz="1600" spc="-5">
                <a:latin typeface="Dubai"/>
                <a:cs typeface="Dubai"/>
              </a:rPr>
              <a:t>reliability </a:t>
            </a:r>
            <a:r>
              <a:rPr dirty="0" sz="1600" spc="-15">
                <a:latin typeface="Dubai"/>
                <a:cs typeface="Dubai"/>
              </a:rPr>
              <a:t>are </a:t>
            </a:r>
            <a:r>
              <a:rPr dirty="0" sz="1600">
                <a:latin typeface="Dubai"/>
                <a:cs typeface="Dubai"/>
              </a:rPr>
              <a:t>major </a:t>
            </a:r>
            <a:r>
              <a:rPr dirty="0" sz="1600" spc="-5">
                <a:latin typeface="Dubai"/>
                <a:cs typeface="Dubai"/>
              </a:rPr>
              <a:t>concerns </a:t>
            </a:r>
            <a:r>
              <a:rPr dirty="0" sz="1600" spc="-10">
                <a:latin typeface="Dubai"/>
                <a:cs typeface="Dubai"/>
              </a:rPr>
              <a:t>to </a:t>
            </a:r>
            <a:r>
              <a:rPr dirty="0" sz="1600">
                <a:latin typeface="Dubai"/>
                <a:cs typeface="Dubai"/>
              </a:rPr>
              <a:t>pipeline </a:t>
            </a:r>
            <a:r>
              <a:rPr dirty="0" sz="1600" spc="-10">
                <a:latin typeface="Dubai"/>
                <a:cs typeface="Dubai"/>
              </a:rPr>
              <a:t>operators </a:t>
            </a:r>
            <a:r>
              <a:rPr dirty="0" sz="1600">
                <a:latin typeface="Dubai"/>
                <a:cs typeface="Dubai"/>
              </a:rPr>
              <a:t>and owners. </a:t>
            </a:r>
            <a:r>
              <a:rPr dirty="0" sz="1600" spc="-5">
                <a:latin typeface="Dubai"/>
                <a:cs typeface="Dubai"/>
              </a:rPr>
              <a:t>Our  </a:t>
            </a:r>
            <a:r>
              <a:rPr dirty="0" sz="1600">
                <a:latin typeface="Dubai"/>
                <a:cs typeface="Dubai"/>
              </a:rPr>
              <a:t>pipeline </a:t>
            </a:r>
            <a:r>
              <a:rPr dirty="0" sz="1600" spc="-10">
                <a:latin typeface="Dubai"/>
                <a:cs typeface="Dubai"/>
              </a:rPr>
              <a:t>integrity </a:t>
            </a:r>
            <a:r>
              <a:rPr dirty="0" sz="1600" spc="-5">
                <a:latin typeface="Dubai"/>
                <a:cs typeface="Dubai"/>
              </a:rPr>
              <a:t>inspection service </a:t>
            </a:r>
            <a:r>
              <a:rPr dirty="0" sz="1600">
                <a:latin typeface="Dubai"/>
                <a:cs typeface="Dubai"/>
              </a:rPr>
              <a:t>which is </a:t>
            </a:r>
            <a:r>
              <a:rPr dirty="0" sz="1600" spc="-5">
                <a:latin typeface="Dubai"/>
                <a:cs typeface="Dubai"/>
              </a:rPr>
              <a:t>based </a:t>
            </a:r>
            <a:r>
              <a:rPr dirty="0" sz="1600">
                <a:latin typeface="Dubai"/>
                <a:cs typeface="Dubai"/>
              </a:rPr>
              <a:t>on </a:t>
            </a:r>
            <a:r>
              <a:rPr dirty="0" sz="1600" spc="-5">
                <a:latin typeface="Dubai"/>
                <a:cs typeface="Dubai"/>
              </a:rPr>
              <a:t>API 1163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10">
                <a:latin typeface="Dubai"/>
                <a:cs typeface="Dubai"/>
              </a:rPr>
              <a:t>ASME </a:t>
            </a:r>
            <a:r>
              <a:rPr dirty="0" sz="1600" spc="-5">
                <a:latin typeface="Dubai"/>
                <a:cs typeface="Dubai"/>
              </a:rPr>
              <a:t>31.8S, enables us </a:t>
            </a:r>
            <a:r>
              <a:rPr dirty="0" sz="1600" spc="-10">
                <a:latin typeface="Dubai"/>
                <a:cs typeface="Dubai"/>
              </a:rPr>
              <a:t>to </a:t>
            </a:r>
            <a:r>
              <a:rPr dirty="0" sz="1600" spc="-5">
                <a:latin typeface="Dubai"/>
                <a:cs typeface="Dubai"/>
              </a:rPr>
              <a:t>assist our </a:t>
            </a:r>
            <a:r>
              <a:rPr dirty="0" sz="1600" spc="-10">
                <a:latin typeface="Dubai"/>
                <a:cs typeface="Dubai"/>
              </a:rPr>
              <a:t>clients to ensure that</a:t>
            </a:r>
            <a:r>
              <a:rPr dirty="0" sz="1600" spc="265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their</a:t>
            </a:r>
            <a:endParaRPr sz="1600">
              <a:latin typeface="Dubai"/>
              <a:cs typeface="Dubai"/>
            </a:endParaRPr>
          </a:p>
          <a:p>
            <a:pPr marL="469265" marR="267335">
              <a:lnSpc>
                <a:spcPts val="1900"/>
              </a:lnSpc>
              <a:spcBef>
                <a:spcPts val="110"/>
              </a:spcBef>
            </a:pPr>
            <a:r>
              <a:rPr dirty="0" sz="1600" spc="-5">
                <a:latin typeface="Dubai"/>
                <a:cs typeface="Dubai"/>
              </a:rPr>
              <a:t>assets </a:t>
            </a:r>
            <a:r>
              <a:rPr dirty="0" sz="1600" spc="-15">
                <a:latin typeface="Dubai"/>
                <a:cs typeface="Dubai"/>
              </a:rPr>
              <a:t>are </a:t>
            </a:r>
            <a:r>
              <a:rPr dirty="0" sz="1600">
                <a:latin typeface="Dubai"/>
                <a:cs typeface="Dubai"/>
              </a:rPr>
              <a:t>in a </a:t>
            </a:r>
            <a:r>
              <a:rPr dirty="0" sz="1600" spc="-10">
                <a:latin typeface="Dubai"/>
                <a:cs typeface="Dubai"/>
              </a:rPr>
              <a:t>fit-for-service </a:t>
            </a:r>
            <a:r>
              <a:rPr dirty="0" sz="1600">
                <a:latin typeface="Dubai"/>
                <a:cs typeface="Dubai"/>
              </a:rPr>
              <a:t>condition and comply with </a:t>
            </a:r>
            <a:r>
              <a:rPr dirty="0" sz="1600" spc="-15">
                <a:latin typeface="Dubai"/>
                <a:cs typeface="Dubai"/>
              </a:rPr>
              <a:t>regulatory </a:t>
            </a:r>
            <a:r>
              <a:rPr dirty="0" sz="1600" spc="-10">
                <a:latin typeface="Dubai"/>
                <a:cs typeface="Dubai"/>
              </a:rPr>
              <a:t>requirements. </a:t>
            </a:r>
            <a:r>
              <a:rPr dirty="0" sz="1600" spc="-30">
                <a:latin typeface="Dubai"/>
                <a:cs typeface="Dubai"/>
              </a:rPr>
              <a:t>We </a:t>
            </a:r>
            <a:r>
              <a:rPr dirty="0" sz="1600" spc="-15">
                <a:latin typeface="Dubai"/>
                <a:cs typeface="Dubai"/>
              </a:rPr>
              <a:t>are </a:t>
            </a:r>
            <a:r>
              <a:rPr dirty="0" sz="1600">
                <a:latin typeface="Dubai"/>
                <a:cs typeface="Dubai"/>
              </a:rPr>
              <a:t>able </a:t>
            </a:r>
            <a:r>
              <a:rPr dirty="0" sz="1600" spc="-15">
                <a:latin typeface="Dubai"/>
                <a:cs typeface="Dubai"/>
              </a:rPr>
              <a:t>to </a:t>
            </a:r>
            <a:r>
              <a:rPr dirty="0" sz="1600" spc="-10">
                <a:latin typeface="Dubai"/>
                <a:cs typeface="Dubai"/>
              </a:rPr>
              <a:t>provide </a:t>
            </a:r>
            <a:r>
              <a:rPr dirty="0" sz="1600" spc="-5">
                <a:latin typeface="Dubai"/>
                <a:cs typeface="Dubai"/>
              </a:rPr>
              <a:t>this service </a:t>
            </a:r>
            <a:r>
              <a:rPr dirty="0" sz="1600">
                <a:latin typeface="Dubai"/>
                <a:cs typeface="Dubai"/>
              </a:rPr>
              <a:t>with </a:t>
            </a:r>
            <a:r>
              <a:rPr dirty="0" sz="1600" spc="-5">
                <a:latin typeface="Dubai"/>
                <a:cs typeface="Dubai"/>
              </a:rPr>
              <a:t>minimum </a:t>
            </a:r>
            <a:r>
              <a:rPr dirty="0" sz="1600">
                <a:latin typeface="Dubai"/>
                <a:cs typeface="Dubai"/>
              </a:rPr>
              <a:t>or  no </a:t>
            </a:r>
            <a:r>
              <a:rPr dirty="0" sz="1600" spc="-5">
                <a:latin typeface="Dubai"/>
                <a:cs typeface="Dubai"/>
              </a:rPr>
              <a:t>disruption </a:t>
            </a:r>
            <a:r>
              <a:rPr dirty="0" sz="1600" spc="-10">
                <a:latin typeface="Dubai"/>
                <a:cs typeface="Dubai"/>
              </a:rPr>
              <a:t>to </a:t>
            </a:r>
            <a:r>
              <a:rPr dirty="0" sz="1600">
                <a:latin typeface="Dubai"/>
                <a:cs typeface="Dubai"/>
              </a:rPr>
              <a:t>pipeline</a:t>
            </a:r>
            <a:r>
              <a:rPr dirty="0" sz="1600" spc="20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operations.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8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0" b="1">
                <a:latin typeface="Dubai"/>
                <a:cs typeface="Dubai"/>
              </a:rPr>
              <a:t>Tank </a:t>
            </a:r>
            <a:r>
              <a:rPr dirty="0" sz="1800" spc="-5" b="1">
                <a:latin typeface="Dubai"/>
                <a:cs typeface="Dubai"/>
              </a:rPr>
              <a:t>Inspection</a:t>
            </a:r>
            <a:r>
              <a:rPr dirty="0" sz="1800" spc="25" b="1">
                <a:latin typeface="Dubai"/>
                <a:cs typeface="Dubai"/>
              </a:rPr>
              <a:t> </a:t>
            </a:r>
            <a:r>
              <a:rPr dirty="0" sz="1800" b="1">
                <a:latin typeface="Dubai"/>
                <a:cs typeface="Dubai"/>
              </a:rPr>
              <a:t>Services</a:t>
            </a:r>
            <a:endParaRPr sz="1800">
              <a:latin typeface="Dubai"/>
              <a:cs typeface="Dubai"/>
            </a:endParaRPr>
          </a:p>
          <a:p>
            <a:pPr marL="469265" marR="344805">
              <a:lnSpc>
                <a:spcPts val="1900"/>
              </a:lnSpc>
              <a:spcBef>
                <a:spcPts val="135"/>
              </a:spcBef>
            </a:pPr>
            <a:r>
              <a:rPr dirty="0" sz="1600" spc="-30">
                <a:latin typeface="Dubai"/>
                <a:cs typeface="Dubai"/>
              </a:rPr>
              <a:t>We </a:t>
            </a:r>
            <a:r>
              <a:rPr dirty="0" sz="1600" spc="-10">
                <a:latin typeface="Dubai"/>
                <a:cs typeface="Dubai"/>
              </a:rPr>
              <a:t>perform aboveground storage </a:t>
            </a:r>
            <a:r>
              <a:rPr dirty="0" sz="1600" spc="-5">
                <a:latin typeface="Dubai"/>
                <a:cs typeface="Dubai"/>
              </a:rPr>
              <a:t>tank </a:t>
            </a:r>
            <a:r>
              <a:rPr dirty="0" sz="1600">
                <a:latin typeface="Dubai"/>
                <a:cs typeface="Dubai"/>
              </a:rPr>
              <a:t>inspections in the </a:t>
            </a:r>
            <a:r>
              <a:rPr dirty="0" sz="1600" spc="-10">
                <a:latin typeface="Dubai"/>
                <a:cs typeface="Dubai"/>
              </a:rPr>
              <a:t>petroleum </a:t>
            </a:r>
            <a:r>
              <a:rPr dirty="0" sz="1600">
                <a:latin typeface="Dubai"/>
                <a:cs typeface="Dubai"/>
              </a:rPr>
              <a:t>and chemical </a:t>
            </a:r>
            <a:r>
              <a:rPr dirty="0" sz="1600" spc="-5">
                <a:latin typeface="Dubai"/>
                <a:cs typeface="Dubai"/>
              </a:rPr>
              <a:t>industries. Our tank </a:t>
            </a:r>
            <a:r>
              <a:rPr dirty="0" sz="1600">
                <a:latin typeface="Dubai"/>
                <a:cs typeface="Dubai"/>
              </a:rPr>
              <a:t>inspection </a:t>
            </a:r>
            <a:r>
              <a:rPr dirty="0" sz="1600" spc="-5">
                <a:latin typeface="Dubai"/>
                <a:cs typeface="Dubai"/>
              </a:rPr>
              <a:t>services assist our  clients </a:t>
            </a:r>
            <a:r>
              <a:rPr dirty="0" sz="1600">
                <a:latin typeface="Dubai"/>
                <a:cs typeface="Dubai"/>
              </a:rPr>
              <a:t>in </a:t>
            </a:r>
            <a:r>
              <a:rPr dirty="0" sz="1600" spc="-5">
                <a:latin typeface="Dubai"/>
                <a:cs typeface="Dubai"/>
              </a:rPr>
              <a:t>maintaining the </a:t>
            </a:r>
            <a:r>
              <a:rPr dirty="0" sz="1600" spc="-10">
                <a:latin typeface="Dubai"/>
                <a:cs typeface="Dubai"/>
              </a:rPr>
              <a:t>integrity </a:t>
            </a:r>
            <a:r>
              <a:rPr dirty="0" sz="1600">
                <a:latin typeface="Dubai"/>
                <a:cs typeface="Dubai"/>
              </a:rPr>
              <a:t>of </a:t>
            </a:r>
            <a:r>
              <a:rPr dirty="0" sz="1600" spc="-5">
                <a:latin typeface="Dubai"/>
                <a:cs typeface="Dubai"/>
              </a:rPr>
              <a:t>their </a:t>
            </a:r>
            <a:r>
              <a:rPr dirty="0" sz="1600">
                <a:latin typeface="Dubai"/>
                <a:cs typeface="Dubai"/>
              </a:rPr>
              <a:t>tanks, </a:t>
            </a:r>
            <a:r>
              <a:rPr dirty="0" sz="1600" spc="-10">
                <a:latin typeface="Dubai"/>
                <a:cs typeface="Dubai"/>
              </a:rPr>
              <a:t>through </a:t>
            </a:r>
            <a:r>
              <a:rPr dirty="0" sz="1600" spc="-5">
                <a:latin typeface="Dubai"/>
                <a:cs typeface="Dubai"/>
              </a:rPr>
              <a:t>enhancing </a:t>
            </a:r>
            <a:r>
              <a:rPr dirty="0" sz="1600" spc="-20">
                <a:latin typeface="Dubai"/>
                <a:cs typeface="Dubai"/>
              </a:rPr>
              <a:t>safety, </a:t>
            </a:r>
            <a:r>
              <a:rPr dirty="0" sz="1600" spc="-10">
                <a:latin typeface="Dubai"/>
                <a:cs typeface="Dubai"/>
              </a:rPr>
              <a:t>protecting </a:t>
            </a:r>
            <a:r>
              <a:rPr dirty="0" sz="1600" spc="-5">
                <a:latin typeface="Dubai"/>
                <a:cs typeface="Dubai"/>
              </a:rPr>
              <a:t>the </a:t>
            </a:r>
            <a:r>
              <a:rPr dirty="0" sz="1600" spc="-10">
                <a:latin typeface="Dubai"/>
                <a:cs typeface="Dubai"/>
              </a:rPr>
              <a:t>environment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5">
                <a:latin typeface="Dubai"/>
                <a:cs typeface="Dubai"/>
              </a:rPr>
              <a:t>making </a:t>
            </a:r>
            <a:r>
              <a:rPr dirty="0" sz="1600" spc="-10">
                <a:latin typeface="Dubai"/>
                <a:cs typeface="Dubai"/>
              </a:rPr>
              <a:t>sure </a:t>
            </a:r>
            <a:r>
              <a:rPr dirty="0" sz="1600" spc="-5">
                <a:latin typeface="Dubai"/>
                <a:cs typeface="Dubai"/>
              </a:rPr>
              <a:t>their assets  </a:t>
            </a:r>
            <a:r>
              <a:rPr dirty="0" sz="1600" spc="-15">
                <a:latin typeface="Dubai"/>
                <a:cs typeface="Dubai"/>
              </a:rPr>
              <a:t>are fit-for- </a:t>
            </a:r>
            <a:r>
              <a:rPr dirty="0" sz="1600" spc="-5">
                <a:latin typeface="Dubai"/>
                <a:cs typeface="Dubai"/>
              </a:rPr>
              <a:t>purpose. </a:t>
            </a:r>
            <a:r>
              <a:rPr dirty="0" sz="1600" spc="-30">
                <a:latin typeface="Dubai"/>
                <a:cs typeface="Dubai"/>
              </a:rPr>
              <a:t>We </a:t>
            </a:r>
            <a:r>
              <a:rPr dirty="0" sz="1600" spc="-10">
                <a:latin typeface="Dubai"/>
                <a:cs typeface="Dubai"/>
              </a:rPr>
              <a:t>perform comprehensive </a:t>
            </a:r>
            <a:r>
              <a:rPr dirty="0" sz="1600" spc="-5">
                <a:latin typeface="Dubai"/>
                <a:cs typeface="Dubai"/>
              </a:rPr>
              <a:t>tank </a:t>
            </a:r>
            <a:r>
              <a:rPr dirty="0" sz="1600">
                <a:latin typeface="Dubai"/>
                <a:cs typeface="Dubai"/>
              </a:rPr>
              <a:t>inspections, which </a:t>
            </a:r>
            <a:r>
              <a:rPr dirty="0" sz="1600" spc="-10">
                <a:latin typeface="Dubai"/>
                <a:cs typeface="Dubai"/>
              </a:rPr>
              <a:t>meet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10">
                <a:latin typeface="Dubai"/>
                <a:cs typeface="Dubai"/>
              </a:rPr>
              <a:t>exceed, </a:t>
            </a:r>
            <a:r>
              <a:rPr dirty="0" sz="1600" spc="-5">
                <a:latin typeface="Dubai"/>
                <a:cs typeface="Dubai"/>
              </a:rPr>
              <a:t>the </a:t>
            </a:r>
            <a:r>
              <a:rPr dirty="0" sz="1600" spc="-15">
                <a:latin typeface="Dubai"/>
                <a:cs typeface="Dubai"/>
              </a:rPr>
              <a:t>requirements </a:t>
            </a:r>
            <a:r>
              <a:rPr dirty="0" sz="1600" spc="-5">
                <a:latin typeface="Dubai"/>
                <a:cs typeface="Dubai"/>
              </a:rPr>
              <a:t>established </a:t>
            </a:r>
            <a:r>
              <a:rPr dirty="0" sz="1600">
                <a:latin typeface="Dubai"/>
                <a:cs typeface="Dubai"/>
              </a:rPr>
              <a:t>in </a:t>
            </a:r>
            <a:r>
              <a:rPr dirty="0" sz="1600" spc="-5">
                <a:latin typeface="Dubai"/>
                <a:cs typeface="Dubai"/>
              </a:rPr>
              <a:t>API  650/653 </a:t>
            </a:r>
            <a:r>
              <a:rPr dirty="0" sz="1600">
                <a:latin typeface="Dubai"/>
                <a:cs typeface="Dubai"/>
              </a:rPr>
              <a:t>codes.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8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b="1">
                <a:latin typeface="Dubai"/>
                <a:cs typeface="Dubai"/>
              </a:rPr>
              <a:t>Risk </a:t>
            </a:r>
            <a:r>
              <a:rPr dirty="0" sz="1800" spc="-5" b="1">
                <a:latin typeface="Dubai"/>
                <a:cs typeface="Dubai"/>
              </a:rPr>
              <a:t>Based Inspection </a:t>
            </a:r>
            <a:r>
              <a:rPr dirty="0" sz="1800" b="1">
                <a:latin typeface="Dubai"/>
                <a:cs typeface="Dubai"/>
              </a:rPr>
              <a:t>(RBI)</a:t>
            </a:r>
            <a:r>
              <a:rPr dirty="0" sz="1800" spc="-30" b="1">
                <a:latin typeface="Dubai"/>
                <a:cs typeface="Dubai"/>
              </a:rPr>
              <a:t> </a:t>
            </a:r>
            <a:r>
              <a:rPr dirty="0" sz="1800" b="1">
                <a:latin typeface="Dubai"/>
                <a:cs typeface="Dubai"/>
              </a:rPr>
              <a:t>Services</a:t>
            </a:r>
            <a:endParaRPr sz="1800">
              <a:latin typeface="Dubai"/>
              <a:cs typeface="Dubai"/>
            </a:endParaRPr>
          </a:p>
          <a:p>
            <a:pPr marL="469265">
              <a:lnSpc>
                <a:spcPct val="100000"/>
              </a:lnSpc>
              <a:spcBef>
                <a:spcPts val="30"/>
              </a:spcBef>
            </a:pPr>
            <a:r>
              <a:rPr dirty="0" sz="1600" spc="-5">
                <a:latin typeface="Dubai"/>
                <a:cs typeface="Dubai"/>
              </a:rPr>
              <a:t>RBI </a:t>
            </a:r>
            <a:r>
              <a:rPr dirty="0" sz="1600">
                <a:latin typeface="Dubai"/>
                <a:cs typeface="Dubai"/>
              </a:rPr>
              <a:t>is a </a:t>
            </a:r>
            <a:r>
              <a:rPr dirty="0" sz="1600" spc="-5">
                <a:latin typeface="Dubai"/>
                <a:cs typeface="Dubai"/>
              </a:rPr>
              <a:t>method </a:t>
            </a:r>
            <a:r>
              <a:rPr dirty="0" sz="1600" spc="-10">
                <a:latin typeface="Dubai"/>
                <a:cs typeface="Dubai"/>
              </a:rPr>
              <a:t>for </a:t>
            </a:r>
            <a:r>
              <a:rPr dirty="0" sz="1600" spc="-5">
                <a:latin typeface="Dubai"/>
                <a:cs typeface="Dubai"/>
              </a:rPr>
              <a:t>using risk </a:t>
            </a:r>
            <a:r>
              <a:rPr dirty="0" sz="1600">
                <a:latin typeface="Dubai"/>
                <a:cs typeface="Dubai"/>
              </a:rPr>
              <a:t>as a basis </a:t>
            </a:r>
            <a:r>
              <a:rPr dirty="0" sz="1600" spc="-15">
                <a:latin typeface="Dubai"/>
                <a:cs typeface="Dubai"/>
              </a:rPr>
              <a:t>to </a:t>
            </a:r>
            <a:r>
              <a:rPr dirty="0" sz="1600" spc="-5">
                <a:latin typeface="Dubai"/>
                <a:cs typeface="Dubai"/>
              </a:rPr>
              <a:t>prioritize </a:t>
            </a:r>
            <a:r>
              <a:rPr dirty="0" sz="1600">
                <a:latin typeface="Dubai"/>
                <a:cs typeface="Dubai"/>
              </a:rPr>
              <a:t>and manage the </a:t>
            </a:r>
            <a:r>
              <a:rPr dirty="0" sz="1600" spc="-10">
                <a:latin typeface="Dubai"/>
                <a:cs typeface="Dubai"/>
              </a:rPr>
              <a:t>efforts </a:t>
            </a:r>
            <a:r>
              <a:rPr dirty="0" sz="1600">
                <a:latin typeface="Dubai"/>
                <a:cs typeface="Dubai"/>
              </a:rPr>
              <a:t>of an inspection </a:t>
            </a:r>
            <a:r>
              <a:rPr dirty="0" sz="1600" spc="-10">
                <a:latin typeface="Dubai"/>
                <a:cs typeface="Dubai"/>
              </a:rPr>
              <a:t>program, </a:t>
            </a:r>
            <a:r>
              <a:rPr dirty="0" sz="1600">
                <a:latin typeface="Dubai"/>
                <a:cs typeface="Dubai"/>
              </a:rPr>
              <a:t>based on the </a:t>
            </a:r>
            <a:r>
              <a:rPr dirty="0" sz="1600" spc="-5">
                <a:latin typeface="Dubai"/>
                <a:cs typeface="Dubai"/>
              </a:rPr>
              <a:t>consequences</a:t>
            </a:r>
            <a:r>
              <a:rPr dirty="0" sz="1600" spc="135">
                <a:latin typeface="Dubai"/>
                <a:cs typeface="Dubai"/>
              </a:rPr>
              <a:t> </a:t>
            </a:r>
            <a:r>
              <a:rPr dirty="0" sz="1600">
                <a:latin typeface="Dubai"/>
                <a:cs typeface="Dubai"/>
              </a:rPr>
              <a:t>of</a:t>
            </a:r>
            <a:endParaRPr sz="1600">
              <a:latin typeface="Dubai"/>
              <a:cs typeface="Dubai"/>
            </a:endParaRPr>
          </a:p>
          <a:p>
            <a:pPr marL="469265" marR="136525">
              <a:lnSpc>
                <a:spcPts val="1900"/>
              </a:lnSpc>
              <a:spcBef>
                <a:spcPts val="175"/>
              </a:spcBef>
            </a:pPr>
            <a:r>
              <a:rPr dirty="0" sz="1600" spc="-10">
                <a:latin typeface="Dubai"/>
                <a:cs typeface="Dubai"/>
              </a:rPr>
              <a:t>failure </a:t>
            </a:r>
            <a:r>
              <a:rPr dirty="0" sz="1600">
                <a:latin typeface="Dubai"/>
                <a:cs typeface="Dubai"/>
              </a:rPr>
              <a:t>of </a:t>
            </a:r>
            <a:r>
              <a:rPr dirty="0" sz="1600" spc="-5">
                <a:latin typeface="Dubai"/>
                <a:cs typeface="Dubai"/>
              </a:rPr>
              <a:t>components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5">
                <a:latin typeface="Dubai"/>
                <a:cs typeface="Dubai"/>
              </a:rPr>
              <a:t>systems. </a:t>
            </a:r>
            <a:r>
              <a:rPr dirty="0" sz="1600">
                <a:latin typeface="Dubai"/>
                <a:cs typeface="Dubai"/>
              </a:rPr>
              <a:t>It helps </a:t>
            </a:r>
            <a:r>
              <a:rPr dirty="0" sz="1600" spc="-15">
                <a:latin typeface="Dubai"/>
                <a:cs typeface="Dubai"/>
              </a:rPr>
              <a:t>to </a:t>
            </a:r>
            <a:r>
              <a:rPr dirty="0" sz="1600" spc="-10">
                <a:latin typeface="Dubai"/>
                <a:cs typeface="Dubai"/>
              </a:rPr>
              <a:t>ensure that </a:t>
            </a:r>
            <a:r>
              <a:rPr dirty="0" sz="1600" spc="-5">
                <a:latin typeface="Dubai"/>
                <a:cs typeface="Dubai"/>
              </a:rPr>
              <a:t>facilities </a:t>
            </a:r>
            <a:r>
              <a:rPr dirty="0" sz="1600" spc="-15">
                <a:latin typeface="Dubai"/>
                <a:cs typeface="Dubai"/>
              </a:rPr>
              <a:t>are </a:t>
            </a:r>
            <a:r>
              <a:rPr dirty="0" sz="1600" spc="-10">
                <a:latin typeface="Dubai"/>
                <a:cs typeface="Dubai"/>
              </a:rPr>
              <a:t>fit-for-purpose, </a:t>
            </a:r>
            <a:r>
              <a:rPr dirty="0" sz="1600" spc="-5">
                <a:latin typeface="Dubai"/>
                <a:cs typeface="Dubai"/>
              </a:rPr>
              <a:t>the </a:t>
            </a:r>
            <a:r>
              <a:rPr dirty="0" sz="1600" spc="-10">
                <a:latin typeface="Dubai"/>
                <a:cs typeface="Dubai"/>
              </a:rPr>
              <a:t>protection </a:t>
            </a:r>
            <a:r>
              <a:rPr dirty="0" sz="1600">
                <a:latin typeface="Dubai"/>
                <a:cs typeface="Dubai"/>
              </a:rPr>
              <a:t>of </a:t>
            </a:r>
            <a:r>
              <a:rPr dirty="0" sz="1600" spc="-5">
                <a:latin typeface="Dubai"/>
                <a:cs typeface="Dubai"/>
              </a:rPr>
              <a:t>the </a:t>
            </a:r>
            <a:r>
              <a:rPr dirty="0" sz="1600" spc="-10">
                <a:latin typeface="Dubai"/>
                <a:cs typeface="Dubai"/>
              </a:rPr>
              <a:t>environment, </a:t>
            </a:r>
            <a:r>
              <a:rPr dirty="0" sz="1600" spc="-5">
                <a:latin typeface="Dubai"/>
                <a:cs typeface="Dubai"/>
              </a:rPr>
              <a:t>the </a:t>
            </a:r>
            <a:r>
              <a:rPr dirty="0" sz="1600" spc="-10">
                <a:latin typeface="Dubai"/>
                <a:cs typeface="Dubai"/>
              </a:rPr>
              <a:t>safety </a:t>
            </a:r>
            <a:r>
              <a:rPr dirty="0" sz="1600">
                <a:latin typeface="Dubai"/>
                <a:cs typeface="Dubai"/>
              </a:rPr>
              <a:t>of  </a:t>
            </a:r>
            <a:r>
              <a:rPr dirty="0" sz="1600" spc="-5">
                <a:latin typeface="Dubai"/>
                <a:cs typeface="Dubai"/>
              </a:rPr>
              <a:t>personnel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10">
                <a:latin typeface="Dubai"/>
                <a:cs typeface="Dubai"/>
              </a:rPr>
              <a:t>avoid </a:t>
            </a:r>
            <a:r>
              <a:rPr dirty="0" sz="1600" spc="-5">
                <a:latin typeface="Dubai"/>
                <a:cs typeface="Dubai"/>
              </a:rPr>
              <a:t>costly unplanned</a:t>
            </a:r>
            <a:r>
              <a:rPr dirty="0" sz="1600" spc="40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shutdowns.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8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600" spc="-5" b="1">
                <a:latin typeface="Dubai"/>
                <a:cs typeface="Dubai"/>
              </a:rPr>
              <a:t>Cr</a:t>
            </a:r>
            <a:r>
              <a:rPr dirty="0" sz="1800" spc="-5" b="1">
                <a:latin typeface="Dubai"/>
                <a:cs typeface="Dubai"/>
              </a:rPr>
              <a:t>ane Inspection and Inspection </a:t>
            </a:r>
            <a:r>
              <a:rPr dirty="0" sz="1800" b="1">
                <a:latin typeface="Dubai"/>
                <a:cs typeface="Dubai"/>
              </a:rPr>
              <a:t>of </a:t>
            </a:r>
            <a:r>
              <a:rPr dirty="0" sz="1800" spc="-5" b="1">
                <a:latin typeface="Dubai"/>
                <a:cs typeface="Dubai"/>
              </a:rPr>
              <a:t>Hoisting and Lifting</a:t>
            </a:r>
            <a:r>
              <a:rPr dirty="0" sz="1800" spc="-10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Equipment</a:t>
            </a:r>
            <a:endParaRPr sz="1800">
              <a:latin typeface="Dubai"/>
              <a:cs typeface="Dubai"/>
            </a:endParaRPr>
          </a:p>
          <a:p>
            <a:pPr marL="469265" marR="281940">
              <a:lnSpc>
                <a:spcPts val="1900"/>
              </a:lnSpc>
              <a:spcBef>
                <a:spcPts val="135"/>
              </a:spcBef>
            </a:pPr>
            <a:r>
              <a:rPr dirty="0" sz="1600" spc="-5">
                <a:latin typeface="Dubai"/>
                <a:cs typeface="Dubai"/>
              </a:rPr>
              <a:t>Our </a:t>
            </a:r>
            <a:r>
              <a:rPr dirty="0" sz="1600">
                <a:latin typeface="Dubai"/>
                <a:cs typeface="Dubai"/>
              </a:rPr>
              <a:t>Inspection </a:t>
            </a:r>
            <a:r>
              <a:rPr dirty="0" sz="1600" spc="-10">
                <a:latin typeface="Dubai"/>
                <a:cs typeface="Dubai"/>
              </a:rPr>
              <a:t>ensures </a:t>
            </a:r>
            <a:r>
              <a:rPr dirty="0" sz="1600">
                <a:latin typeface="Dubai"/>
                <a:cs typeface="Dubai"/>
              </a:rPr>
              <a:t>the </a:t>
            </a:r>
            <a:r>
              <a:rPr dirty="0" sz="1600" spc="-10">
                <a:latin typeface="Dubai"/>
                <a:cs typeface="Dubai"/>
              </a:rPr>
              <a:t>safety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5">
                <a:latin typeface="Dubai"/>
                <a:cs typeface="Dubai"/>
              </a:rPr>
              <a:t>reliability </a:t>
            </a:r>
            <a:r>
              <a:rPr dirty="0" sz="1600">
                <a:latin typeface="Dubai"/>
                <a:cs typeface="Dubai"/>
              </a:rPr>
              <a:t>of </a:t>
            </a:r>
            <a:r>
              <a:rPr dirty="0" sz="1600" spc="-10">
                <a:latin typeface="Dubai"/>
                <a:cs typeface="Dubai"/>
              </a:rPr>
              <a:t>Crane, </a:t>
            </a:r>
            <a:r>
              <a:rPr dirty="0" sz="1600" spc="-5">
                <a:latin typeface="Dubai"/>
                <a:cs typeface="Dubai"/>
              </a:rPr>
              <a:t>hoisting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5">
                <a:latin typeface="Dubai"/>
                <a:cs typeface="Dubai"/>
              </a:rPr>
              <a:t>lifting equipment </a:t>
            </a:r>
            <a:r>
              <a:rPr dirty="0" sz="1600">
                <a:latin typeface="Dubai"/>
                <a:cs typeface="Dubai"/>
              </a:rPr>
              <a:t>and compliance with </a:t>
            </a:r>
            <a:r>
              <a:rPr dirty="0" sz="1600" spc="-10">
                <a:latin typeface="Dubai"/>
                <a:cs typeface="Dubai"/>
              </a:rPr>
              <a:t>statutory requirements.  </a:t>
            </a:r>
            <a:r>
              <a:rPr dirty="0" sz="1600">
                <a:latin typeface="Dubai"/>
                <a:cs typeface="Dubai"/>
              </a:rPr>
              <a:t>It is </a:t>
            </a:r>
            <a:r>
              <a:rPr dirty="0" sz="1600" spc="-15">
                <a:latin typeface="Dubai"/>
                <a:cs typeface="Dubai"/>
              </a:rPr>
              <a:t>require </a:t>
            </a:r>
            <a:r>
              <a:rPr dirty="0" sz="1600" spc="-10">
                <a:latin typeface="Dubai"/>
                <a:cs typeface="Dubai"/>
              </a:rPr>
              <a:t>to ensure that they </a:t>
            </a:r>
            <a:r>
              <a:rPr dirty="0" sz="1600" spc="-15">
                <a:latin typeface="Dubai"/>
                <a:cs typeface="Dubai"/>
              </a:rPr>
              <a:t>are </a:t>
            </a:r>
            <a:r>
              <a:rPr dirty="0" sz="1600" spc="-10">
                <a:latin typeface="Dubai"/>
                <a:cs typeface="Dubai"/>
              </a:rPr>
              <a:t>safe, </a:t>
            </a:r>
            <a:r>
              <a:rPr dirty="0" sz="1600">
                <a:latin typeface="Dubai"/>
                <a:cs typeface="Dubai"/>
              </a:rPr>
              <a:t>and in compliance with </a:t>
            </a:r>
            <a:r>
              <a:rPr dirty="0" sz="1600" spc="-10">
                <a:latin typeface="Dubai"/>
                <a:cs typeface="Dubai"/>
              </a:rPr>
              <a:t>statutory</a:t>
            </a:r>
            <a:r>
              <a:rPr dirty="0" sz="1600" spc="45">
                <a:latin typeface="Dubai"/>
                <a:cs typeface="Dubai"/>
              </a:rPr>
              <a:t> </a:t>
            </a:r>
            <a:r>
              <a:rPr dirty="0" sz="1600" spc="-10">
                <a:latin typeface="Dubai"/>
                <a:cs typeface="Dubai"/>
              </a:rPr>
              <a:t>requirements.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8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600" spc="-20" b="1">
                <a:latin typeface="Dubai"/>
                <a:cs typeface="Dubai"/>
              </a:rPr>
              <a:t>Fa</a:t>
            </a:r>
            <a:r>
              <a:rPr dirty="0" sz="1800" spc="-20" b="1">
                <a:latin typeface="Dubai"/>
                <a:cs typeface="Dubai"/>
              </a:rPr>
              <a:t>ilure </a:t>
            </a:r>
            <a:r>
              <a:rPr dirty="0" sz="1800" spc="-5" b="1">
                <a:latin typeface="Dubai"/>
                <a:cs typeface="Dubai"/>
              </a:rPr>
              <a:t>Analysis and</a:t>
            </a:r>
            <a:r>
              <a:rPr dirty="0" sz="1800" b="1">
                <a:latin typeface="Dubai"/>
                <a:cs typeface="Dubai"/>
              </a:rPr>
              <a:t> </a:t>
            </a:r>
            <a:r>
              <a:rPr dirty="0" sz="1800" spc="-10" b="1">
                <a:latin typeface="Dubai"/>
                <a:cs typeface="Dubai"/>
              </a:rPr>
              <a:t>Investigation</a:t>
            </a:r>
            <a:endParaRPr sz="1800">
              <a:latin typeface="Dubai"/>
              <a:cs typeface="Dubai"/>
            </a:endParaRPr>
          </a:p>
          <a:p>
            <a:pPr marL="469265" marR="290195">
              <a:lnSpc>
                <a:spcPct val="100800"/>
              </a:lnSpc>
              <a:spcBef>
                <a:spcPts val="15"/>
              </a:spcBef>
            </a:pPr>
            <a:r>
              <a:rPr dirty="0" sz="1600" spc="-5">
                <a:latin typeface="Dubai"/>
                <a:cs typeface="Dubai"/>
              </a:rPr>
              <a:t>Our Service </a:t>
            </a:r>
            <a:r>
              <a:rPr dirty="0" sz="1600">
                <a:latin typeface="Dubai"/>
                <a:cs typeface="Dubai"/>
              </a:rPr>
              <a:t>includes the </a:t>
            </a:r>
            <a:r>
              <a:rPr dirty="0" sz="1600" spc="-15">
                <a:latin typeface="Dubai"/>
                <a:cs typeface="Dubai"/>
              </a:rPr>
              <a:t>root </a:t>
            </a:r>
            <a:r>
              <a:rPr dirty="0" sz="1600">
                <a:latin typeface="Dubai"/>
                <a:cs typeface="Dubai"/>
              </a:rPr>
              <a:t>cause </a:t>
            </a:r>
            <a:r>
              <a:rPr dirty="0" sz="1600" spc="-10">
                <a:latin typeface="Dubai"/>
                <a:cs typeface="Dubai"/>
              </a:rPr>
              <a:t>failure </a:t>
            </a:r>
            <a:r>
              <a:rPr dirty="0" sz="1600">
                <a:latin typeface="Dubai"/>
                <a:cs typeface="Dubai"/>
              </a:rPr>
              <a:t>analysis, </a:t>
            </a:r>
            <a:r>
              <a:rPr dirty="0" sz="1600" spc="-10">
                <a:latin typeface="Dubai"/>
                <a:cs typeface="Dubai"/>
              </a:rPr>
              <a:t>testing </a:t>
            </a:r>
            <a:r>
              <a:rPr dirty="0" sz="1600">
                <a:latin typeface="Dubai"/>
                <a:cs typeface="Dubai"/>
              </a:rPr>
              <a:t>of </a:t>
            </a:r>
            <a:r>
              <a:rPr dirty="0" sz="1600" spc="-10">
                <a:latin typeface="Dubai"/>
                <a:cs typeface="Dubai"/>
              </a:rPr>
              <a:t>metal </a:t>
            </a:r>
            <a:r>
              <a:rPr dirty="0" sz="1600" spc="-5">
                <a:latin typeface="Dubai"/>
                <a:cs typeface="Dubai"/>
              </a:rPr>
              <a:t>products </a:t>
            </a:r>
            <a:r>
              <a:rPr dirty="0" sz="1600" spc="-10">
                <a:latin typeface="Dubai"/>
                <a:cs typeface="Dubai"/>
              </a:rPr>
              <a:t>makes </a:t>
            </a:r>
            <a:r>
              <a:rPr dirty="0" sz="1600" spc="-5">
                <a:latin typeface="Dubai"/>
                <a:cs typeface="Dubai"/>
              </a:rPr>
              <a:t>use </a:t>
            </a:r>
            <a:r>
              <a:rPr dirty="0" sz="1600">
                <a:latin typeface="Dubai"/>
                <a:cs typeface="Dubai"/>
              </a:rPr>
              <a:t>of </a:t>
            </a:r>
            <a:r>
              <a:rPr dirty="0" sz="1600" spc="-5">
                <a:latin typeface="Dubai"/>
                <a:cs typeface="Dubai"/>
              </a:rPr>
              <a:t>macroscopic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5">
                <a:latin typeface="Dubai"/>
                <a:cs typeface="Dubai"/>
              </a:rPr>
              <a:t>microscopic </a:t>
            </a:r>
            <a:r>
              <a:rPr dirty="0" sz="1600" spc="-10">
                <a:latin typeface="Dubai"/>
                <a:cs typeface="Dubai"/>
              </a:rPr>
              <a:t>examination  </a:t>
            </a:r>
            <a:r>
              <a:rPr dirty="0" sz="1600" spc="-5">
                <a:latin typeface="Dubai"/>
                <a:cs typeface="Dubai"/>
              </a:rPr>
              <a:t>methods, </a:t>
            </a:r>
            <a:r>
              <a:rPr dirty="0" sz="1600">
                <a:latin typeface="Dubai"/>
                <a:cs typeface="Dubai"/>
              </a:rPr>
              <a:t>as </a:t>
            </a:r>
            <a:r>
              <a:rPr dirty="0" sz="1600" spc="-10">
                <a:latin typeface="Dubai"/>
                <a:cs typeface="Dubai"/>
              </a:rPr>
              <a:t>well </a:t>
            </a:r>
            <a:r>
              <a:rPr dirty="0" sz="1600">
                <a:latin typeface="Dubai"/>
                <a:cs typeface="Dubai"/>
              </a:rPr>
              <a:t>as </a:t>
            </a:r>
            <a:r>
              <a:rPr dirty="0" sz="1600" spc="-10">
                <a:latin typeface="Dubai"/>
                <a:cs typeface="Dubai"/>
              </a:rPr>
              <a:t>other </a:t>
            </a:r>
            <a:r>
              <a:rPr dirty="0" sz="1600" spc="-15">
                <a:latin typeface="Dubai"/>
                <a:cs typeface="Dubai"/>
              </a:rPr>
              <a:t>investigative </a:t>
            </a:r>
            <a:r>
              <a:rPr dirty="0" sz="1600" spc="-5">
                <a:latin typeface="Dubai"/>
                <a:cs typeface="Dubai"/>
              </a:rPr>
              <a:t>tools such </a:t>
            </a:r>
            <a:r>
              <a:rPr dirty="0" sz="1600">
                <a:latin typeface="Dubai"/>
                <a:cs typeface="Dubai"/>
              </a:rPr>
              <a:t>as </a:t>
            </a:r>
            <a:r>
              <a:rPr dirty="0" sz="1600" spc="-5">
                <a:latin typeface="Dubai"/>
                <a:cs typeface="Dubai"/>
              </a:rPr>
              <a:t>nondestructive testing, </a:t>
            </a:r>
            <a:r>
              <a:rPr dirty="0" sz="1600">
                <a:latin typeface="Dubai"/>
                <a:cs typeface="Dubai"/>
              </a:rPr>
              <a:t>mechanical </a:t>
            </a:r>
            <a:r>
              <a:rPr dirty="0" sz="1600" spc="-10">
                <a:latin typeface="Dubai"/>
                <a:cs typeface="Dubai"/>
              </a:rPr>
              <a:t>testing </a:t>
            </a:r>
            <a:r>
              <a:rPr dirty="0" sz="1600">
                <a:latin typeface="Dubai"/>
                <a:cs typeface="Dubai"/>
              </a:rPr>
              <a:t>and chemical analysis. The </a:t>
            </a:r>
            <a:r>
              <a:rPr dirty="0" sz="1600" spc="-10">
                <a:latin typeface="Dubai"/>
                <a:cs typeface="Dubai"/>
              </a:rPr>
              <a:t>failure  </a:t>
            </a:r>
            <a:r>
              <a:rPr dirty="0" sz="1600" spc="-5">
                <a:latin typeface="Dubai"/>
                <a:cs typeface="Dubai"/>
              </a:rPr>
              <a:t>analysis </a:t>
            </a:r>
            <a:r>
              <a:rPr dirty="0" sz="1600" spc="-10">
                <a:latin typeface="Dubai"/>
                <a:cs typeface="Dubai"/>
              </a:rPr>
              <a:t>investigation concentrates </a:t>
            </a:r>
            <a:r>
              <a:rPr dirty="0" sz="1600">
                <a:latin typeface="Dubai"/>
                <a:cs typeface="Dubai"/>
              </a:rPr>
              <a:t>on </a:t>
            </a:r>
            <a:r>
              <a:rPr dirty="0" sz="1600" spc="-5">
                <a:latin typeface="Dubai"/>
                <a:cs typeface="Dubai"/>
              </a:rPr>
              <a:t>the metallurgical aspects </a:t>
            </a:r>
            <a:r>
              <a:rPr dirty="0" sz="1600">
                <a:latin typeface="Dubai"/>
                <a:cs typeface="Dubai"/>
              </a:rPr>
              <a:t>of </a:t>
            </a:r>
            <a:r>
              <a:rPr dirty="0" sz="1600" spc="-5">
                <a:latin typeface="Dubai"/>
                <a:cs typeface="Dubai"/>
              </a:rPr>
              <a:t>the </a:t>
            </a:r>
            <a:r>
              <a:rPr dirty="0" sz="1600" spc="-15">
                <a:latin typeface="Dubai"/>
                <a:cs typeface="Dubai"/>
              </a:rPr>
              <a:t>failure. </a:t>
            </a:r>
            <a:r>
              <a:rPr dirty="0" sz="1600" spc="-10">
                <a:latin typeface="Dubai"/>
                <a:cs typeface="Dubai"/>
              </a:rPr>
              <a:t>They </a:t>
            </a:r>
            <a:r>
              <a:rPr dirty="0" sz="1600" spc="-5">
                <a:latin typeface="Dubai"/>
                <a:cs typeface="Dubai"/>
              </a:rPr>
              <a:t>generally </a:t>
            </a:r>
            <a:r>
              <a:rPr dirty="0" sz="1600">
                <a:latin typeface="Dubai"/>
                <a:cs typeface="Dubai"/>
              </a:rPr>
              <a:t>do </a:t>
            </a:r>
            <a:r>
              <a:rPr dirty="0" sz="1600" spc="-10">
                <a:latin typeface="Dubai"/>
                <a:cs typeface="Dubai"/>
              </a:rPr>
              <a:t>not </a:t>
            </a:r>
            <a:r>
              <a:rPr dirty="0" sz="1600" spc="-5">
                <a:latin typeface="Dubai"/>
                <a:cs typeface="Dubai"/>
              </a:rPr>
              <a:t>emphasize </a:t>
            </a:r>
            <a:r>
              <a:rPr dirty="0" sz="1600" spc="-10">
                <a:latin typeface="Dubai"/>
                <a:cs typeface="Dubai"/>
              </a:rPr>
              <a:t>factors </a:t>
            </a:r>
            <a:r>
              <a:rPr dirty="0" sz="1600" spc="-5">
                <a:latin typeface="Dubai"/>
                <a:cs typeface="Dubai"/>
              </a:rPr>
              <a:t>such </a:t>
            </a:r>
            <a:r>
              <a:rPr dirty="0" sz="1600">
                <a:latin typeface="Dubai"/>
                <a:cs typeface="Dubai"/>
              </a:rPr>
              <a:t>as </a:t>
            </a:r>
            <a:r>
              <a:rPr dirty="0" sz="1600" spc="-10">
                <a:latin typeface="Dubai"/>
                <a:cs typeface="Dubai"/>
              </a:rPr>
              <a:t>stress  </a:t>
            </a:r>
            <a:r>
              <a:rPr dirty="0" sz="1600">
                <a:latin typeface="Dubai"/>
                <a:cs typeface="Dubai"/>
              </a:rPr>
              <a:t>or load </a:t>
            </a:r>
            <a:r>
              <a:rPr dirty="0" sz="1600" spc="-5">
                <a:latin typeface="Dubai"/>
                <a:cs typeface="Dubai"/>
              </a:rPr>
              <a:t>distributions.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864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25" b="1">
                <a:latin typeface="Dubai"/>
                <a:cs typeface="Dubai"/>
              </a:rPr>
              <a:t>Technical </a:t>
            </a:r>
            <a:r>
              <a:rPr dirty="0" sz="1800" spc="-5" b="1">
                <a:latin typeface="Dubai"/>
                <a:cs typeface="Dubai"/>
              </a:rPr>
              <a:t>Assistance and Inspection during</a:t>
            </a:r>
            <a:r>
              <a:rPr dirty="0" sz="1800" b="1">
                <a:latin typeface="Dubai"/>
                <a:cs typeface="Dubai"/>
              </a:rPr>
              <a:t> </a:t>
            </a:r>
            <a:r>
              <a:rPr dirty="0" sz="1800" spc="-10" b="1">
                <a:latin typeface="Dubai"/>
                <a:cs typeface="Dubai"/>
              </a:rPr>
              <a:t>Shutdown</a:t>
            </a:r>
            <a:endParaRPr sz="1800">
              <a:latin typeface="Dubai"/>
              <a:cs typeface="Dubai"/>
            </a:endParaRPr>
          </a:p>
          <a:p>
            <a:pPr marL="469265" marR="340360">
              <a:lnSpc>
                <a:spcPts val="1900"/>
              </a:lnSpc>
              <a:spcBef>
                <a:spcPts val="135"/>
              </a:spcBef>
            </a:pPr>
            <a:r>
              <a:rPr dirty="0" sz="1600" spc="-5">
                <a:latin typeface="Dubai"/>
                <a:cs typeface="Dubai"/>
              </a:rPr>
              <a:t>Our </a:t>
            </a:r>
            <a:r>
              <a:rPr dirty="0" sz="1600" spc="-10">
                <a:latin typeface="Dubai"/>
                <a:cs typeface="Dubai"/>
              </a:rPr>
              <a:t>effective </a:t>
            </a:r>
            <a:r>
              <a:rPr dirty="0" sz="1600">
                <a:latin typeface="Dubai"/>
                <a:cs typeface="Dubai"/>
              </a:rPr>
              <a:t>inspection and </a:t>
            </a:r>
            <a:r>
              <a:rPr dirty="0" sz="1600" spc="-5">
                <a:latin typeface="Dubai"/>
                <a:cs typeface="Dubai"/>
              </a:rPr>
              <a:t>technical assistance during turnarounds enables </a:t>
            </a:r>
            <a:r>
              <a:rPr dirty="0" sz="1600" spc="-15">
                <a:latin typeface="Dubai"/>
                <a:cs typeface="Dubai"/>
              </a:rPr>
              <a:t>to </a:t>
            </a:r>
            <a:r>
              <a:rPr dirty="0" sz="1600" spc="-5">
                <a:latin typeface="Dubai"/>
                <a:cs typeface="Dubai"/>
              </a:rPr>
              <a:t>decrease costly downtime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10">
                <a:latin typeface="Dubai"/>
                <a:cs typeface="Dubai"/>
              </a:rPr>
              <a:t>re-start operations </a:t>
            </a:r>
            <a:r>
              <a:rPr dirty="0" sz="1600">
                <a:latin typeface="Dubai"/>
                <a:cs typeface="Dubai"/>
              </a:rPr>
              <a:t>as  </a:t>
            </a:r>
            <a:r>
              <a:rPr dirty="0" sz="1600" spc="-5">
                <a:latin typeface="Dubai"/>
                <a:cs typeface="Dubai"/>
              </a:rPr>
              <a:t>quickly </a:t>
            </a:r>
            <a:r>
              <a:rPr dirty="0" sz="1600">
                <a:latin typeface="Dubai"/>
                <a:cs typeface="Dubai"/>
              </a:rPr>
              <a:t>and as </a:t>
            </a:r>
            <a:r>
              <a:rPr dirty="0" sz="1600" spc="-10">
                <a:latin typeface="Dubai"/>
                <a:cs typeface="Dubai"/>
              </a:rPr>
              <a:t>safely </a:t>
            </a:r>
            <a:r>
              <a:rPr dirty="0" sz="1600">
                <a:latin typeface="Dubai"/>
                <a:cs typeface="Dubai"/>
              </a:rPr>
              <a:t>as</a:t>
            </a:r>
            <a:r>
              <a:rPr dirty="0" sz="1600" spc="25">
                <a:latin typeface="Dubai"/>
                <a:cs typeface="Dubai"/>
              </a:rPr>
              <a:t> </a:t>
            </a:r>
            <a:r>
              <a:rPr dirty="0" sz="1600">
                <a:latin typeface="Dubai"/>
                <a:cs typeface="Dubai"/>
              </a:rPr>
              <a:t>possible.</a:t>
            </a:r>
            <a:endParaRPr sz="16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00">
              <a:latin typeface="Dubai"/>
              <a:cs typeface="Dubai"/>
            </a:endParaRPr>
          </a:p>
          <a:p>
            <a:pPr algn="just" marL="191135">
              <a:lnSpc>
                <a:spcPct val="100000"/>
              </a:lnSpc>
            </a:pPr>
            <a:r>
              <a:rPr dirty="0" sz="2000" spc="-55" b="1">
                <a:latin typeface="Dubai"/>
                <a:cs typeface="Dubai"/>
              </a:rPr>
              <a:t>RAILWAY </a:t>
            </a:r>
            <a:r>
              <a:rPr dirty="0" sz="2000" spc="-10" b="1">
                <a:latin typeface="Dubai"/>
                <a:cs typeface="Dubai"/>
              </a:rPr>
              <a:t>COMPONENT </a:t>
            </a:r>
            <a:r>
              <a:rPr dirty="0" sz="2000" b="1">
                <a:latin typeface="Dubai"/>
                <a:cs typeface="Dubai"/>
              </a:rPr>
              <a:t>AND </a:t>
            </a:r>
            <a:r>
              <a:rPr dirty="0" sz="2000" spc="-5" b="1">
                <a:latin typeface="Dubai"/>
                <a:cs typeface="Dubai"/>
              </a:rPr>
              <a:t>EQUIPMENT</a:t>
            </a:r>
            <a:r>
              <a:rPr dirty="0" sz="2000" spc="55" b="1">
                <a:latin typeface="Dubai"/>
                <a:cs typeface="Dubai"/>
              </a:rPr>
              <a:t> </a:t>
            </a:r>
            <a:r>
              <a:rPr dirty="0" sz="2000" spc="-5" b="1">
                <a:latin typeface="Dubai"/>
                <a:cs typeface="Dubai"/>
              </a:rPr>
              <a:t>INSPECTION</a:t>
            </a:r>
            <a:endParaRPr sz="2000">
              <a:latin typeface="Dubai"/>
              <a:cs typeface="Dubai"/>
            </a:endParaRPr>
          </a:p>
          <a:p>
            <a:pPr marL="118110" marR="311150">
              <a:lnSpc>
                <a:spcPct val="100000"/>
              </a:lnSpc>
              <a:spcBef>
                <a:spcPts val="1614"/>
              </a:spcBef>
            </a:pPr>
            <a:r>
              <a:rPr dirty="0" sz="1800" spc="-30">
                <a:latin typeface="Dubai"/>
                <a:cs typeface="Dubai"/>
              </a:rPr>
              <a:t>“INAT” </a:t>
            </a:r>
            <a:r>
              <a:rPr dirty="0" sz="1800" spc="-5">
                <a:latin typeface="Dubai"/>
                <a:cs typeface="Dubai"/>
              </a:rPr>
              <a:t>with experienced staff </a:t>
            </a:r>
            <a:r>
              <a:rPr dirty="0" sz="1800">
                <a:latin typeface="Dubai"/>
                <a:cs typeface="Dubai"/>
              </a:rPr>
              <a:t>is </a:t>
            </a:r>
            <a:r>
              <a:rPr dirty="0" sz="1800" spc="-10">
                <a:latin typeface="Dubai"/>
                <a:cs typeface="Dubai"/>
              </a:rPr>
              <a:t>providing </a:t>
            </a:r>
            <a:r>
              <a:rPr dirty="0" sz="1800">
                <a:latin typeface="Dubai"/>
                <a:cs typeface="Dubai"/>
              </a:rPr>
              <a:t>Quality </a:t>
            </a:r>
            <a:r>
              <a:rPr dirty="0" sz="1800" spc="-5">
                <a:latin typeface="Dubai"/>
                <a:cs typeface="Dubai"/>
              </a:rPr>
              <a:t>Assurance </a:t>
            </a:r>
            <a:r>
              <a:rPr dirty="0" sz="1800">
                <a:latin typeface="Dubai"/>
                <a:cs typeface="Dubai"/>
              </a:rPr>
              <a:t>Services </a:t>
            </a:r>
            <a:r>
              <a:rPr dirty="0" sz="1800" spc="-10">
                <a:latin typeface="Dubai"/>
                <a:cs typeface="Dubai"/>
              </a:rPr>
              <a:t>Associated </a:t>
            </a:r>
            <a:r>
              <a:rPr dirty="0" sz="1800" spc="-5">
                <a:latin typeface="Dubai"/>
                <a:cs typeface="Dubai"/>
              </a:rPr>
              <a:t>with the </a:t>
            </a:r>
            <a:r>
              <a:rPr dirty="0" sz="1800" spc="-10">
                <a:latin typeface="Dubai"/>
                <a:cs typeface="Dubai"/>
              </a:rPr>
              <a:t>procurement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15">
                <a:latin typeface="Dubai"/>
                <a:cs typeface="Dubai"/>
              </a:rPr>
              <a:t>Stock </a:t>
            </a:r>
            <a:r>
              <a:rPr dirty="0" sz="1800" spc="-5">
                <a:latin typeface="Dubai"/>
                <a:cs typeface="Dubai"/>
              </a:rPr>
              <a:t>Rail, </a:t>
            </a:r>
            <a:r>
              <a:rPr dirty="0" sz="1800">
                <a:latin typeface="Dubai"/>
                <a:cs typeface="Dubai"/>
              </a:rPr>
              <a:t>our  qualified </a:t>
            </a:r>
            <a:r>
              <a:rPr dirty="0" sz="1800" spc="-15">
                <a:latin typeface="Dubai"/>
                <a:cs typeface="Dubai"/>
              </a:rPr>
              <a:t>representatives are </a:t>
            </a:r>
            <a:r>
              <a:rPr dirty="0" sz="1800" spc="-10">
                <a:latin typeface="Dubai"/>
                <a:cs typeface="Dubai"/>
              </a:rPr>
              <a:t>extremely well educated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the applicable inspection codes </a:t>
            </a:r>
            <a:r>
              <a:rPr dirty="0" sz="1800">
                <a:latin typeface="Dubai"/>
                <a:cs typeface="Dubai"/>
              </a:rPr>
              <a:t>such </a:t>
            </a:r>
            <a:r>
              <a:rPr dirty="0" sz="1800" spc="-5">
                <a:latin typeface="Dubai"/>
                <a:cs typeface="Dubai"/>
              </a:rPr>
              <a:t>as American </a:t>
            </a:r>
            <a:r>
              <a:rPr dirty="0" sz="1800" spc="-10">
                <a:latin typeface="Dubai"/>
                <a:cs typeface="Dubai"/>
              </a:rPr>
              <a:t>Welding </a:t>
            </a:r>
            <a:r>
              <a:rPr dirty="0" sz="1800" spc="-5">
                <a:latin typeface="Dubai"/>
                <a:cs typeface="Dubai"/>
              </a:rPr>
              <a:t>Society  </a:t>
            </a:r>
            <a:r>
              <a:rPr dirty="0" sz="1800" spc="-15">
                <a:latin typeface="Dubai"/>
                <a:cs typeface="Dubai"/>
              </a:rPr>
              <a:t>(AWS) </a:t>
            </a:r>
            <a:r>
              <a:rPr dirty="0" sz="1800" spc="-5">
                <a:latin typeface="Dubai"/>
                <a:cs typeface="Dubai"/>
              </a:rPr>
              <a:t>D!.1 and D!.5; </a:t>
            </a:r>
            <a:r>
              <a:rPr dirty="0" sz="1800" spc="-15">
                <a:latin typeface="Dubai"/>
                <a:cs typeface="Dubai"/>
              </a:rPr>
              <a:t>AASHTO; ASTM Standards </a:t>
            </a:r>
            <a:r>
              <a:rPr dirty="0" sz="1800">
                <a:latin typeface="Dubai"/>
                <a:cs typeface="Dubai"/>
              </a:rPr>
              <a:t>E10, E142m E164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E709; </a:t>
            </a:r>
            <a:r>
              <a:rPr dirty="0" sz="1800" spc="-5">
                <a:latin typeface="Dubai"/>
                <a:cs typeface="Dubai"/>
              </a:rPr>
              <a:t>AISI; and SSPC with </a:t>
            </a:r>
            <a:r>
              <a:rPr dirty="0" sz="1800">
                <a:latin typeface="Dubai"/>
                <a:cs typeface="Dubai"/>
              </a:rPr>
              <a:t>specific </a:t>
            </a:r>
            <a:r>
              <a:rPr dirty="0" sz="1800" spc="-5">
                <a:latin typeface="Dubai"/>
                <a:cs typeface="Dubai"/>
              </a:rPr>
              <a:t>knowledge </a:t>
            </a:r>
            <a:r>
              <a:rPr dirty="0" sz="1800">
                <a:latin typeface="Dubai"/>
                <a:cs typeface="Dubai"/>
              </a:rPr>
              <a:t>in  </a:t>
            </a:r>
            <a:r>
              <a:rPr dirty="0" sz="1800" spc="-5">
                <a:latin typeface="Dubai"/>
                <a:cs typeface="Dubai"/>
              </a:rPr>
              <a:t>Manual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15">
                <a:latin typeface="Dubai"/>
                <a:cs typeface="Dubai"/>
              </a:rPr>
              <a:t>Railway </a:t>
            </a:r>
            <a:r>
              <a:rPr dirty="0" sz="1800">
                <a:latin typeface="Dubai"/>
                <a:cs typeface="Dubai"/>
              </a:rPr>
              <a:t>Engineering, “ </a:t>
            </a:r>
            <a:r>
              <a:rPr dirty="0" sz="1800" spc="-5">
                <a:latin typeface="Dubai"/>
                <a:cs typeface="Dubai"/>
              </a:rPr>
              <a:t>Specifications </a:t>
            </a:r>
            <a:r>
              <a:rPr dirty="0" sz="1800" spc="-10">
                <a:latin typeface="Dubai"/>
                <a:cs typeface="Dubai"/>
              </a:rPr>
              <a:t>for Steel </a:t>
            </a:r>
            <a:r>
              <a:rPr dirty="0" sz="1800" spc="-5">
                <a:latin typeface="Dubai"/>
                <a:cs typeface="Dubai"/>
              </a:rPr>
              <a:t>Rail; </a:t>
            </a:r>
            <a:r>
              <a:rPr dirty="0" sz="1800" spc="-15">
                <a:latin typeface="Dubai"/>
                <a:cs typeface="Dubai"/>
              </a:rPr>
              <a:t>Fabrication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5">
                <a:latin typeface="Dubai"/>
                <a:cs typeface="Dubai"/>
              </a:rPr>
              <a:t>Continuous Rail, Thermite</a:t>
            </a:r>
            <a:r>
              <a:rPr dirty="0" sz="1800" spc="254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Welding,</a:t>
            </a:r>
            <a:endParaRPr sz="1800">
              <a:latin typeface="Dubai"/>
              <a:cs typeface="Dubai"/>
            </a:endParaRPr>
          </a:p>
          <a:p>
            <a:pPr marL="118110" marR="34290">
              <a:lnSpc>
                <a:spcPct val="100000"/>
              </a:lnSpc>
              <a:spcBef>
                <a:spcPts val="2160"/>
              </a:spcBef>
            </a:pP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5">
                <a:latin typeface="Dubai"/>
                <a:cs typeface="Dubai"/>
              </a:rPr>
              <a:t>Inspectors monitor the production process, non destructive </a:t>
            </a:r>
            <a:r>
              <a:rPr dirty="0" sz="1800" spc="-10">
                <a:latin typeface="Dubai"/>
                <a:cs typeface="Dubai"/>
              </a:rPr>
              <a:t>weld evaluations, </a:t>
            </a:r>
            <a:r>
              <a:rPr dirty="0" sz="1800" spc="-5">
                <a:latin typeface="Dubai"/>
                <a:cs typeface="Dubai"/>
              </a:rPr>
              <a:t>dimensional </a:t>
            </a:r>
            <a:r>
              <a:rPr dirty="0" sz="1800">
                <a:latin typeface="Dubai"/>
                <a:cs typeface="Dubai"/>
              </a:rPr>
              <a:t>analysis </a:t>
            </a:r>
            <a:r>
              <a:rPr dirty="0" sz="1800" spc="-15">
                <a:latin typeface="Dubai"/>
                <a:cs typeface="Dubai"/>
              </a:rPr>
              <a:t>reviews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coating  </a:t>
            </a:r>
            <a:r>
              <a:rPr dirty="0" sz="1800">
                <a:latin typeface="Dubai"/>
                <a:cs typeface="Dubai"/>
              </a:rPr>
              <a:t>inspections. </a:t>
            </a:r>
            <a:r>
              <a:rPr dirty="0" sz="1800" spc="-5">
                <a:latin typeface="Dubai"/>
                <a:cs typeface="Dubai"/>
              </a:rPr>
              <a:t>In– </a:t>
            </a:r>
            <a:r>
              <a:rPr dirty="0" sz="1800">
                <a:latin typeface="Dubai"/>
                <a:cs typeface="Dubai"/>
              </a:rPr>
              <a:t>service </a:t>
            </a:r>
            <a:r>
              <a:rPr dirty="0" sz="1800" spc="-5">
                <a:latin typeface="Dubai"/>
                <a:cs typeface="Dubai"/>
              </a:rPr>
              <a:t>inspections </a:t>
            </a:r>
            <a:r>
              <a:rPr dirty="0" sz="1800">
                <a:latin typeface="Dubai"/>
                <a:cs typeface="Dubai"/>
              </a:rPr>
              <a:t>include </a:t>
            </a:r>
            <a:r>
              <a:rPr dirty="0" sz="1800" spc="-5">
                <a:latin typeface="Dubai"/>
                <a:cs typeface="Dubai"/>
              </a:rPr>
              <a:t>damage verification, post </a:t>
            </a:r>
            <a:r>
              <a:rPr dirty="0" sz="1800" spc="-10">
                <a:latin typeface="Dubai"/>
                <a:cs typeface="Dubai"/>
              </a:rPr>
              <a:t>repair </a:t>
            </a:r>
            <a:r>
              <a:rPr dirty="0" sz="1800" spc="-5">
                <a:latin typeface="Dubai"/>
                <a:cs typeface="Dubai"/>
              </a:rPr>
              <a:t>as </a:t>
            </a:r>
            <a:r>
              <a:rPr dirty="0" sz="1800" spc="-10">
                <a:latin typeface="Dubai"/>
                <a:cs typeface="Dubai"/>
              </a:rPr>
              <a:t>well </a:t>
            </a:r>
            <a:r>
              <a:rPr dirty="0" sz="1800" spc="-5">
                <a:latin typeface="Dubai"/>
                <a:cs typeface="Dubai"/>
              </a:rPr>
              <a:t>as </a:t>
            </a:r>
            <a:r>
              <a:rPr dirty="0" sz="1800" spc="-10">
                <a:latin typeface="Dubai"/>
                <a:cs typeface="Dubai"/>
              </a:rPr>
              <a:t>repair </a:t>
            </a:r>
            <a:r>
              <a:rPr dirty="0" sz="1800" spc="-5">
                <a:latin typeface="Dubai"/>
                <a:cs typeface="Dubai"/>
              </a:rPr>
              <a:t>shop assessment and  </a:t>
            </a:r>
            <a:r>
              <a:rPr dirty="0" sz="1800" spc="-10">
                <a:latin typeface="Dubai"/>
                <a:cs typeface="Dubai"/>
              </a:rPr>
              <a:t>evaluations to reduce </a:t>
            </a:r>
            <a:r>
              <a:rPr dirty="0" sz="1800" spc="-5">
                <a:latin typeface="Dubai"/>
                <a:cs typeface="Dubai"/>
              </a:rPr>
              <a:t>non-physical </a:t>
            </a:r>
            <a:r>
              <a:rPr dirty="0" sz="1800" spc="-10">
                <a:latin typeface="Dubai"/>
                <a:cs typeface="Dubai"/>
              </a:rPr>
              <a:t>errors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fabrication </a:t>
            </a:r>
            <a:r>
              <a:rPr dirty="0" sz="1800" spc="-5">
                <a:latin typeface="Dubai"/>
                <a:cs typeface="Dubai"/>
              </a:rPr>
              <a:t>process. Inspections </a:t>
            </a:r>
            <a:r>
              <a:rPr dirty="0" sz="1800">
                <a:latin typeface="Dubai"/>
                <a:cs typeface="Dubai"/>
              </a:rPr>
              <a:t>during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fabrication </a:t>
            </a:r>
            <a:r>
              <a:rPr dirty="0" sz="1800" spc="-5">
                <a:latin typeface="Dubai"/>
                <a:cs typeface="Dubai"/>
              </a:rPr>
              <a:t>of Special </a:t>
            </a:r>
            <a:r>
              <a:rPr dirty="0" sz="1800" spc="-45">
                <a:latin typeface="Dubai"/>
                <a:cs typeface="Dubai"/>
              </a:rPr>
              <a:t>Track </a:t>
            </a:r>
            <a:r>
              <a:rPr dirty="0" sz="1800" spc="-10">
                <a:latin typeface="Dubai"/>
                <a:cs typeface="Dubai"/>
              </a:rPr>
              <a:t>work  </a:t>
            </a:r>
            <a:r>
              <a:rPr dirty="0" sz="1800">
                <a:latin typeface="Dubai"/>
                <a:cs typeface="Dubai"/>
              </a:rPr>
              <a:t>including </a:t>
            </a:r>
            <a:r>
              <a:rPr dirty="0" sz="1800" spc="-25">
                <a:latin typeface="Dubai"/>
                <a:cs typeface="Dubai"/>
              </a:rPr>
              <a:t>Turnouts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their </a:t>
            </a:r>
            <a:r>
              <a:rPr dirty="0" sz="1800" spc="-5">
                <a:latin typeface="Dubai"/>
                <a:cs typeface="Dubai"/>
              </a:rPr>
              <a:t>components </a:t>
            </a:r>
            <a:r>
              <a:rPr dirty="0" sz="1800">
                <a:latin typeface="Dubai"/>
                <a:cs typeface="Dubai"/>
              </a:rPr>
              <a:t>such </a:t>
            </a:r>
            <a:r>
              <a:rPr dirty="0" sz="1800" spc="5">
                <a:latin typeface="Dubai"/>
                <a:cs typeface="Dubai"/>
              </a:rPr>
              <a:t>as: </a:t>
            </a:r>
            <a:r>
              <a:rPr dirty="0" sz="1800" spc="-10">
                <a:latin typeface="Dubai"/>
                <a:cs typeface="Dubai"/>
              </a:rPr>
              <a:t>Switch Points, </a:t>
            </a:r>
            <a:r>
              <a:rPr dirty="0" sz="1800" spc="-15">
                <a:latin typeface="Dubai"/>
                <a:cs typeface="Dubai"/>
              </a:rPr>
              <a:t>Frogs, </a:t>
            </a:r>
            <a:r>
              <a:rPr dirty="0" sz="1800" spc="-10">
                <a:latin typeface="Dubai"/>
                <a:cs typeface="Dubai"/>
              </a:rPr>
              <a:t>Guard </a:t>
            </a:r>
            <a:r>
              <a:rPr dirty="0" sz="1800">
                <a:latin typeface="Dubai"/>
                <a:cs typeface="Dubai"/>
              </a:rPr>
              <a:t>Rails, Tie </a:t>
            </a:r>
            <a:r>
              <a:rPr dirty="0" sz="1800" spc="-10">
                <a:latin typeface="Dubai"/>
                <a:cs typeface="Dubai"/>
              </a:rPr>
              <a:t>Plated, </a:t>
            </a:r>
            <a:r>
              <a:rPr dirty="0" sz="1800">
                <a:latin typeface="Dubai"/>
                <a:cs typeface="Dubai"/>
              </a:rPr>
              <a:t>Gauge </a:t>
            </a:r>
            <a:r>
              <a:rPr dirty="0" sz="1800" spc="-10">
                <a:latin typeface="Dubai"/>
                <a:cs typeface="Dubai"/>
              </a:rPr>
              <a:t>Rod,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Concrete</a:t>
            </a:r>
            <a:r>
              <a:rPr dirty="0" sz="1800" spc="22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and</a:t>
            </a:r>
            <a:endParaRPr sz="1800">
              <a:latin typeface="Dubai"/>
              <a:cs typeface="Duba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521926" y="15706396"/>
            <a:ext cx="550545" cy="43878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wrap="square" lIns="0" tIns="69850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50"/>
              </a:spcBef>
            </a:pPr>
            <a:r>
              <a:rPr dirty="0" sz="1800">
                <a:latin typeface="Dubai"/>
                <a:cs typeface="Dubai"/>
              </a:rPr>
              <a:t>3/4</a:t>
            </a:r>
            <a:endParaRPr sz="18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5262" y="5552947"/>
            <a:ext cx="106978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actual construction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design, </a:t>
            </a:r>
            <a:r>
              <a:rPr dirty="0" sz="1800" spc="-5">
                <a:latin typeface="Dubai"/>
                <a:cs typeface="Dubai"/>
              </a:rPr>
              <a:t>verification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10">
                <a:latin typeface="Dubai"/>
                <a:cs typeface="Dubai"/>
              </a:rPr>
              <a:t>proper </a:t>
            </a:r>
            <a:r>
              <a:rPr dirty="0" sz="1800">
                <a:latin typeface="Dubai"/>
                <a:cs typeface="Dubai"/>
              </a:rPr>
              <a:t>use of </a:t>
            </a:r>
            <a:r>
              <a:rPr dirty="0" sz="1800" spc="-10">
                <a:latin typeface="Dubai"/>
                <a:cs typeface="Dubai"/>
              </a:rPr>
              <a:t>procedures </a:t>
            </a:r>
            <a:r>
              <a:rPr dirty="0" sz="1800" spc="-5">
                <a:latin typeface="Dubai"/>
                <a:cs typeface="Dubai"/>
              </a:rPr>
              <a:t>and materials, technical inspection </a:t>
            </a:r>
            <a:r>
              <a:rPr dirty="0" sz="1800">
                <a:latin typeface="Dubai"/>
                <a:cs typeface="Dubai"/>
              </a:rPr>
              <a:t>of</a:t>
            </a:r>
            <a:r>
              <a:rPr dirty="0" sz="1800" spc="26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the</a:t>
            </a:r>
            <a:endParaRPr sz="1800">
              <a:latin typeface="Dubai"/>
              <a:cs typeface="Duba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5262" y="6296659"/>
            <a:ext cx="6373495" cy="3323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Project </a:t>
            </a:r>
            <a:r>
              <a:rPr dirty="0" sz="1800" spc="-5">
                <a:latin typeface="Dubai"/>
                <a:cs typeface="Dubai"/>
              </a:rPr>
              <a:t>Managers/ Construction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Managers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5">
                <a:latin typeface="Dubai"/>
                <a:cs typeface="Dubai"/>
              </a:rPr>
              <a:t>QA/QC </a:t>
            </a:r>
            <a:r>
              <a:rPr dirty="0" sz="1800" spc="-5">
                <a:latin typeface="Dubai"/>
                <a:cs typeface="Dubai"/>
              </a:rPr>
              <a:t>Managers/</a:t>
            </a:r>
            <a:r>
              <a:rPr dirty="0" sz="1800" spc="4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Supervisors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35">
                <a:latin typeface="Dubai"/>
                <a:cs typeface="Dubai"/>
              </a:rPr>
              <a:t>QA/QC </a:t>
            </a:r>
            <a:r>
              <a:rPr dirty="0" sz="1800" spc="-5">
                <a:latin typeface="Dubai"/>
                <a:cs typeface="Dubai"/>
              </a:rPr>
              <a:t>Electrical/ Mechanical/ </a:t>
            </a:r>
            <a:r>
              <a:rPr dirty="0" sz="1800">
                <a:latin typeface="Dubai"/>
                <a:cs typeface="Dubai"/>
              </a:rPr>
              <a:t>Civil/ </a:t>
            </a:r>
            <a:r>
              <a:rPr dirty="0" sz="1800" spc="-10">
                <a:latin typeface="Dubai"/>
                <a:cs typeface="Dubai"/>
              </a:rPr>
              <a:t>Instrumentation</a:t>
            </a:r>
            <a:r>
              <a:rPr dirty="0" sz="1800" spc="14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Inspectors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Project </a:t>
            </a:r>
            <a:r>
              <a:rPr dirty="0" sz="1800" spc="-5">
                <a:latin typeface="Dubai"/>
                <a:cs typeface="Dubai"/>
              </a:rPr>
              <a:t>Inspection Monitoring</a:t>
            </a:r>
            <a:r>
              <a:rPr dirty="0" sz="1800" spc="2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Supervisors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QC </a:t>
            </a:r>
            <a:r>
              <a:rPr dirty="0" sz="1800" spc="-15">
                <a:latin typeface="Dubai"/>
                <a:cs typeface="Dubai"/>
              </a:rPr>
              <a:t>Procurement Manager/</a:t>
            </a:r>
            <a:r>
              <a:rPr dirty="0" sz="1800" spc="2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Supervisors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API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Inspectors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25">
                <a:latin typeface="Dubai"/>
                <a:cs typeface="Dubai"/>
              </a:rPr>
              <a:t>Vendor </a:t>
            </a:r>
            <a:r>
              <a:rPr dirty="0" sz="1800" spc="-5">
                <a:latin typeface="Dubai"/>
                <a:cs typeface="Dubai"/>
              </a:rPr>
              <a:t>Inspection</a:t>
            </a:r>
            <a:r>
              <a:rPr dirty="0" sz="1800" spc="2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Supervisors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Welding</a:t>
            </a:r>
            <a:r>
              <a:rPr dirty="0" sz="1800" spc="-6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Inspectors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Painting</a:t>
            </a:r>
            <a:r>
              <a:rPr dirty="0" sz="1800" spc="-6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Inspectors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Cathodic Inspectors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Plant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Inspectors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5">
                <a:latin typeface="Dubai"/>
                <a:cs typeface="Dubai"/>
              </a:rPr>
              <a:t>Concrete </a:t>
            </a:r>
            <a:r>
              <a:rPr dirty="0" sz="1800" spc="-10">
                <a:latin typeface="Dubai"/>
                <a:cs typeface="Dubai"/>
              </a:rPr>
              <a:t>Crack</a:t>
            </a:r>
            <a:r>
              <a:rPr dirty="0" sz="1800" spc="1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Investigators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49383" y="6516116"/>
            <a:ext cx="2972435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dirty="0" sz="1800" spc="-10">
                <a:latin typeface="Dubai"/>
                <a:cs typeface="Dubai"/>
              </a:rPr>
              <a:t>Document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5">
                <a:latin typeface="Dubai"/>
                <a:cs typeface="Dubai"/>
              </a:rPr>
              <a:t>Record </a:t>
            </a:r>
            <a:r>
              <a:rPr dirty="0" sz="1800" spc="-10">
                <a:latin typeface="Dubai"/>
                <a:cs typeface="Dubai"/>
              </a:rPr>
              <a:t>Controllers  Laboratory testing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-55">
                <a:latin typeface="Dubai"/>
                <a:cs typeface="Dubai"/>
              </a:rPr>
              <a:t>Team</a:t>
            </a:r>
            <a:endParaRPr sz="1800">
              <a:latin typeface="Dubai"/>
              <a:cs typeface="Duba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49383" y="7061707"/>
            <a:ext cx="17379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Dubai"/>
                <a:cs typeface="Dubai"/>
              </a:rPr>
              <a:t>Geotechnical</a:t>
            </a:r>
            <a:r>
              <a:rPr dirty="0" sz="1800" spc="-2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Crew</a:t>
            </a:r>
            <a:endParaRPr sz="1800">
              <a:latin typeface="Dubai"/>
              <a:cs typeface="Duba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49383" y="7342123"/>
            <a:ext cx="34677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Planners/ </a:t>
            </a:r>
            <a:r>
              <a:rPr dirty="0" sz="1800">
                <a:latin typeface="Dubai"/>
                <a:cs typeface="Dubai"/>
              </a:rPr>
              <a:t>Schedulers </a:t>
            </a:r>
            <a:r>
              <a:rPr dirty="0" sz="1800" spc="-5">
                <a:latin typeface="Dubai"/>
                <a:cs typeface="Dubai"/>
              </a:rPr>
              <a:t>and</a:t>
            </a:r>
            <a:r>
              <a:rPr dirty="0" sz="1800" spc="-1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Expeditors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49383" y="7610347"/>
            <a:ext cx="2286635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Dubai"/>
                <a:cs typeface="Dubai"/>
              </a:rPr>
              <a:t>Surveyor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Crews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800" spc="-25">
                <a:latin typeface="Dubai"/>
                <a:cs typeface="Dubai"/>
              </a:rPr>
              <a:t>NDT </a:t>
            </a:r>
            <a:r>
              <a:rPr dirty="0" sz="1800" spc="-15">
                <a:latin typeface="Dubai"/>
                <a:cs typeface="Dubai"/>
              </a:rPr>
              <a:t>Level </a:t>
            </a:r>
            <a:r>
              <a:rPr dirty="0" sz="1800">
                <a:latin typeface="Dubai"/>
                <a:cs typeface="Dubai"/>
              </a:rPr>
              <a:t>II</a:t>
            </a:r>
            <a:r>
              <a:rPr dirty="0" sz="1800" spc="-5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Technicians</a:t>
            </a:r>
            <a:endParaRPr sz="1800">
              <a:latin typeface="Dubai"/>
              <a:cs typeface="Duba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49383" y="8168131"/>
            <a:ext cx="22694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Dubai"/>
                <a:cs typeface="Dubai"/>
              </a:rPr>
              <a:t>Civil </a:t>
            </a:r>
            <a:r>
              <a:rPr dirty="0" sz="1800" spc="-35">
                <a:latin typeface="Dubai"/>
                <a:cs typeface="Dubai"/>
              </a:rPr>
              <a:t>Testing</a:t>
            </a:r>
            <a:r>
              <a:rPr dirty="0" sz="1800" spc="-20">
                <a:latin typeface="Dubai"/>
                <a:cs typeface="Dubai"/>
              </a:rPr>
              <a:t> Technicians</a:t>
            </a:r>
            <a:endParaRPr sz="1800">
              <a:latin typeface="Dubai"/>
              <a:cs typeface="Duba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49383" y="8433307"/>
            <a:ext cx="203136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QMS</a:t>
            </a:r>
            <a:r>
              <a:rPr dirty="0" sz="1800" spc="-25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Representatives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49383" y="8713723"/>
            <a:ext cx="21564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Calibration</a:t>
            </a:r>
            <a:r>
              <a:rPr dirty="0" sz="1800" spc="-65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Technicians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5262" y="5677915"/>
            <a:ext cx="9284335" cy="3881120"/>
          </a:xfrm>
          <a:prstGeom prst="rect">
            <a:avLst/>
          </a:prstGeom>
        </p:spPr>
        <p:txBody>
          <a:bodyPr wrap="square" lIns="0" tIns="1555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dirty="0" sz="1800" spc="-10">
                <a:latin typeface="Dubai"/>
                <a:cs typeface="Dubai"/>
              </a:rPr>
              <a:t>structure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supervision </a:t>
            </a:r>
            <a:r>
              <a:rPr dirty="0" sz="1800" spc="-5">
                <a:latin typeface="Dubai"/>
                <a:cs typeface="Dubai"/>
              </a:rPr>
              <a:t>of (sub-) </a:t>
            </a:r>
            <a:r>
              <a:rPr dirty="0" sz="1800" spc="-10">
                <a:latin typeface="Dubai"/>
                <a:cs typeface="Dubai"/>
              </a:rPr>
              <a:t>contractors. </a:t>
            </a:r>
            <a:r>
              <a:rPr dirty="0" sz="1800" spc="-5">
                <a:latin typeface="Dubai"/>
                <a:cs typeface="Dubai"/>
              </a:rPr>
              <a:t>As </a:t>
            </a:r>
            <a:r>
              <a:rPr dirty="0" sz="1800" spc="-10">
                <a:latin typeface="Dubai"/>
                <a:cs typeface="Dubai"/>
              </a:rPr>
              <a:t>well </a:t>
            </a:r>
            <a:r>
              <a:rPr dirty="0" sz="1800" spc="-5">
                <a:latin typeface="Dubai"/>
                <a:cs typeface="Dubai"/>
              </a:rPr>
              <a:t>as </a:t>
            </a:r>
            <a:r>
              <a:rPr dirty="0" sz="1800" spc="-10">
                <a:latin typeface="Dubai"/>
                <a:cs typeface="Dubai"/>
              </a:rPr>
              <a:t>Plant </a:t>
            </a:r>
            <a:r>
              <a:rPr dirty="0" sz="1800" spc="-5">
                <a:latin typeface="Dubai"/>
                <a:cs typeface="Dubai"/>
              </a:rPr>
              <a:t>and other</a:t>
            </a:r>
            <a:r>
              <a:rPr dirty="0" sz="1800" spc="14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Industries,</a:t>
            </a:r>
            <a:endParaRPr sz="1800">
              <a:latin typeface="Dubai"/>
              <a:cs typeface="Dubai"/>
            </a:endParaRPr>
          </a:p>
          <a:p>
            <a:pPr algn="r" marL="285115" marR="5080" indent="-285115">
              <a:lnSpc>
                <a:spcPct val="100000"/>
              </a:lnSpc>
              <a:spcBef>
                <a:spcPts val="1130"/>
              </a:spcBef>
              <a:buFont typeface="Wingdings"/>
              <a:buChar char=""/>
              <a:tabLst>
                <a:tab pos="285115" algn="l"/>
                <a:tab pos="285750" algn="l"/>
              </a:tabLst>
            </a:pPr>
            <a:r>
              <a:rPr dirty="0" sz="1800" spc="-10">
                <a:latin typeface="Dubai"/>
                <a:cs typeface="Dubai"/>
              </a:rPr>
              <a:t>Radiation Safety</a:t>
            </a:r>
            <a:r>
              <a:rPr dirty="0" sz="1800" spc="-2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Officers</a:t>
            </a:r>
            <a:endParaRPr sz="1800">
              <a:latin typeface="Dubai"/>
              <a:cs typeface="Dubai"/>
            </a:endParaRPr>
          </a:p>
          <a:p>
            <a:pPr algn="r" marR="2510790">
              <a:lnSpc>
                <a:spcPct val="100000"/>
              </a:lnSpc>
              <a:spcBef>
                <a:spcPts val="25"/>
              </a:spcBef>
            </a:pPr>
            <a:r>
              <a:rPr dirty="0" sz="1800">
                <a:latin typeface="Wingdings"/>
                <a:cs typeface="Wingdings"/>
              </a:rPr>
              <a:t></a:t>
            </a:r>
            <a:endParaRPr sz="1800">
              <a:latin typeface="Wingdings"/>
              <a:cs typeface="Wingdings"/>
            </a:endParaRPr>
          </a:p>
          <a:p>
            <a:pPr algn="r" marR="2510790">
              <a:lnSpc>
                <a:spcPts val="2125"/>
              </a:lnSpc>
              <a:spcBef>
                <a:spcPts val="45"/>
              </a:spcBef>
            </a:pPr>
            <a:r>
              <a:rPr dirty="0" sz="1800">
                <a:latin typeface="Wingdings"/>
                <a:cs typeface="Wingdings"/>
              </a:rPr>
              <a:t></a:t>
            </a:r>
            <a:endParaRPr sz="1800">
              <a:latin typeface="Wingdings"/>
              <a:cs typeface="Wingdings"/>
            </a:endParaRPr>
          </a:p>
          <a:p>
            <a:pPr algn="r" marR="2510790">
              <a:lnSpc>
                <a:spcPts val="2125"/>
              </a:lnSpc>
            </a:pPr>
            <a:r>
              <a:rPr dirty="0" sz="1800">
                <a:latin typeface="Wingdings"/>
                <a:cs typeface="Wingdings"/>
              </a:rPr>
              <a:t></a:t>
            </a:r>
            <a:endParaRPr sz="1800">
              <a:latin typeface="Wingdings"/>
              <a:cs typeface="Wingdings"/>
            </a:endParaRPr>
          </a:p>
          <a:p>
            <a:pPr algn="r" marR="2510790">
              <a:lnSpc>
                <a:spcPts val="2135"/>
              </a:lnSpc>
              <a:spcBef>
                <a:spcPts val="50"/>
              </a:spcBef>
            </a:pPr>
            <a:r>
              <a:rPr dirty="0" sz="1800">
                <a:latin typeface="Wingdings"/>
                <a:cs typeface="Wingdings"/>
              </a:rPr>
              <a:t></a:t>
            </a:r>
            <a:endParaRPr sz="1800">
              <a:latin typeface="Wingdings"/>
              <a:cs typeface="Wingdings"/>
            </a:endParaRPr>
          </a:p>
          <a:p>
            <a:pPr algn="r" marR="2510790">
              <a:lnSpc>
                <a:spcPts val="2135"/>
              </a:lnSpc>
            </a:pPr>
            <a:r>
              <a:rPr dirty="0" sz="1800">
                <a:latin typeface="Wingdings"/>
                <a:cs typeface="Wingdings"/>
              </a:rPr>
              <a:t></a:t>
            </a:r>
            <a:endParaRPr sz="1800">
              <a:latin typeface="Wingdings"/>
              <a:cs typeface="Wingdings"/>
            </a:endParaRPr>
          </a:p>
          <a:p>
            <a:pPr algn="r" marR="2510790">
              <a:lnSpc>
                <a:spcPct val="100000"/>
              </a:lnSpc>
              <a:spcBef>
                <a:spcPts val="25"/>
              </a:spcBef>
            </a:pPr>
            <a:r>
              <a:rPr dirty="0" sz="1800">
                <a:latin typeface="Wingdings"/>
                <a:cs typeface="Wingdings"/>
              </a:rPr>
              <a:t></a:t>
            </a:r>
            <a:endParaRPr sz="1800">
              <a:latin typeface="Wingdings"/>
              <a:cs typeface="Wingdings"/>
            </a:endParaRPr>
          </a:p>
          <a:p>
            <a:pPr algn="r" marR="2510790">
              <a:lnSpc>
                <a:spcPts val="2125"/>
              </a:lnSpc>
              <a:spcBef>
                <a:spcPts val="45"/>
              </a:spcBef>
            </a:pPr>
            <a:r>
              <a:rPr dirty="0" sz="1800">
                <a:latin typeface="Wingdings"/>
                <a:cs typeface="Wingdings"/>
              </a:rPr>
              <a:t></a:t>
            </a:r>
            <a:endParaRPr sz="1800">
              <a:latin typeface="Wingdings"/>
              <a:cs typeface="Wingdings"/>
            </a:endParaRPr>
          </a:p>
          <a:p>
            <a:pPr algn="r" marR="2510790">
              <a:lnSpc>
                <a:spcPts val="2125"/>
              </a:lnSpc>
            </a:pPr>
            <a:r>
              <a:rPr dirty="0" sz="1800">
                <a:latin typeface="Wingdings"/>
                <a:cs typeface="Wingdings"/>
              </a:rPr>
              <a:t></a:t>
            </a:r>
            <a:endParaRPr sz="1800">
              <a:latin typeface="Wingdings"/>
              <a:cs typeface="Wingdings"/>
            </a:endParaRPr>
          </a:p>
          <a:p>
            <a:pPr algn="r" marR="2510790">
              <a:lnSpc>
                <a:spcPts val="2135"/>
              </a:lnSpc>
              <a:spcBef>
                <a:spcPts val="50"/>
              </a:spcBef>
            </a:pPr>
            <a:r>
              <a:rPr dirty="0" sz="1800">
                <a:latin typeface="Wingdings"/>
                <a:cs typeface="Wingdings"/>
              </a:rPr>
              <a:t></a:t>
            </a:r>
            <a:endParaRPr sz="1800">
              <a:latin typeface="Wingdings"/>
              <a:cs typeface="Wingdings"/>
            </a:endParaRPr>
          </a:p>
          <a:p>
            <a:pPr algn="r" marR="2510790">
              <a:lnSpc>
                <a:spcPts val="2135"/>
              </a:lnSpc>
            </a:pPr>
            <a:r>
              <a:rPr dirty="0" sz="1800">
                <a:latin typeface="Wingdings"/>
                <a:cs typeface="Wingdings"/>
              </a:rPr>
              <a:t></a:t>
            </a:r>
            <a:endParaRPr sz="1800">
              <a:latin typeface="Wingdings"/>
              <a:cs typeface="Wingdings"/>
            </a:endParaRPr>
          </a:p>
          <a:p>
            <a:pPr algn="r" marR="2510790">
              <a:lnSpc>
                <a:spcPct val="100000"/>
              </a:lnSpc>
              <a:spcBef>
                <a:spcPts val="25"/>
              </a:spcBef>
            </a:pPr>
            <a:r>
              <a:rPr dirty="0" sz="1800">
                <a:latin typeface="Wingdings"/>
                <a:cs typeface="Wingdings"/>
              </a:rPr>
              <a:t></a:t>
            </a:r>
            <a:endParaRPr sz="1800">
              <a:latin typeface="Wingdings"/>
              <a:cs typeface="Wingding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49383" y="8981947"/>
            <a:ext cx="2212340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LEEA Inspector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800" spc="-5">
                <a:latin typeface="Dubai"/>
                <a:cs typeface="Dubai"/>
              </a:rPr>
              <a:t>IRCA </a:t>
            </a:r>
            <a:r>
              <a:rPr dirty="0" sz="1800">
                <a:latin typeface="Dubai"/>
                <a:cs typeface="Dubai"/>
              </a:rPr>
              <a:t>Certified</a:t>
            </a:r>
            <a:r>
              <a:rPr dirty="0" sz="1800" spc="-6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Auditors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57941" y="12968732"/>
            <a:ext cx="5381625" cy="3042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Non Destruction </a:t>
            </a:r>
            <a:r>
              <a:rPr dirty="0" sz="1800" spc="-35">
                <a:latin typeface="Dubai"/>
                <a:cs typeface="Dubai"/>
              </a:rPr>
              <a:t>Testing </a:t>
            </a:r>
            <a:r>
              <a:rPr dirty="0" sz="1800" spc="-5">
                <a:latin typeface="Dubai"/>
                <a:cs typeface="Dubai"/>
              </a:rPr>
              <a:t>as </a:t>
            </a:r>
            <a:r>
              <a:rPr dirty="0" sz="1800">
                <a:latin typeface="Dubai"/>
                <a:cs typeface="Dubai"/>
              </a:rPr>
              <a:t>per </a:t>
            </a:r>
            <a:r>
              <a:rPr dirty="0" sz="1800" spc="-10">
                <a:latin typeface="Dubai"/>
                <a:cs typeface="Dubai"/>
              </a:rPr>
              <a:t>ASNT </a:t>
            </a:r>
            <a:r>
              <a:rPr dirty="0" sz="1800" spc="-15">
                <a:latin typeface="Dubai"/>
                <a:cs typeface="Dubai"/>
              </a:rPr>
              <a:t>Level</a:t>
            </a:r>
            <a:r>
              <a:rPr dirty="0" sz="1800" spc="10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III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Non Destruction </a:t>
            </a:r>
            <a:r>
              <a:rPr dirty="0" sz="1800" spc="-35">
                <a:latin typeface="Dubai"/>
                <a:cs typeface="Dubai"/>
              </a:rPr>
              <a:t>Testing </a:t>
            </a:r>
            <a:r>
              <a:rPr dirty="0" sz="1800" spc="-5">
                <a:latin typeface="Dubai"/>
                <a:cs typeface="Dubai"/>
              </a:rPr>
              <a:t>as </a:t>
            </a:r>
            <a:r>
              <a:rPr dirty="0" sz="1800">
                <a:latin typeface="Dubai"/>
                <a:cs typeface="Dubai"/>
              </a:rPr>
              <a:t>per </a:t>
            </a:r>
            <a:r>
              <a:rPr dirty="0" sz="1800" spc="-10">
                <a:latin typeface="Dubai"/>
                <a:cs typeface="Dubai"/>
              </a:rPr>
              <a:t>ASNT </a:t>
            </a:r>
            <a:r>
              <a:rPr dirty="0" sz="1800" spc="-15">
                <a:latin typeface="Dubai"/>
                <a:cs typeface="Dubai"/>
              </a:rPr>
              <a:t>Level</a:t>
            </a:r>
            <a:r>
              <a:rPr dirty="0" sz="1800" spc="10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II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API </a:t>
            </a:r>
            <a:r>
              <a:rPr dirty="0" sz="1800">
                <a:latin typeface="Dubai"/>
                <a:cs typeface="Dubai"/>
              </a:rPr>
              <a:t>510 </a:t>
            </a:r>
            <a:r>
              <a:rPr dirty="0" sz="1800" spc="-10">
                <a:latin typeface="Dubai"/>
                <a:cs typeface="Dubai"/>
              </a:rPr>
              <a:t>Pressure </a:t>
            </a:r>
            <a:r>
              <a:rPr dirty="0" sz="1800" spc="-20">
                <a:latin typeface="Dubai"/>
                <a:cs typeface="Dubai"/>
              </a:rPr>
              <a:t>Vessel</a:t>
            </a:r>
            <a:r>
              <a:rPr dirty="0" sz="1800" spc="3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Inspectors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API </a:t>
            </a:r>
            <a:r>
              <a:rPr dirty="0" sz="1800">
                <a:latin typeface="Dubai"/>
                <a:cs typeface="Dubai"/>
              </a:rPr>
              <a:t>570 Piping</a:t>
            </a:r>
            <a:r>
              <a:rPr dirty="0" sz="1800" spc="1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Inspectors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API </a:t>
            </a:r>
            <a:r>
              <a:rPr dirty="0" sz="1800">
                <a:latin typeface="Dubai"/>
                <a:cs typeface="Dubai"/>
              </a:rPr>
              <a:t>653 </a:t>
            </a:r>
            <a:r>
              <a:rPr dirty="0" sz="1800" spc="-50">
                <a:latin typeface="Dubai"/>
                <a:cs typeface="Dubai"/>
              </a:rPr>
              <a:t>Tank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Inspectors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Third Party </a:t>
            </a:r>
            <a:r>
              <a:rPr dirty="0" sz="1800" spc="-25">
                <a:latin typeface="Dubai"/>
                <a:cs typeface="Dubai"/>
              </a:rPr>
              <a:t>Vendor </a:t>
            </a:r>
            <a:r>
              <a:rPr dirty="0" sz="1800" spc="-5">
                <a:latin typeface="Dubai"/>
                <a:cs typeface="Dubai"/>
              </a:rPr>
              <a:t>Inspection</a:t>
            </a:r>
            <a:r>
              <a:rPr dirty="0" sz="1800" spc="7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(Mechanical)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Third Party </a:t>
            </a:r>
            <a:r>
              <a:rPr dirty="0" sz="1800" spc="-25">
                <a:latin typeface="Dubai"/>
                <a:cs typeface="Dubai"/>
              </a:rPr>
              <a:t>Vendor </a:t>
            </a:r>
            <a:r>
              <a:rPr dirty="0" sz="1800" spc="-5">
                <a:latin typeface="Dubai"/>
                <a:cs typeface="Dubai"/>
              </a:rPr>
              <a:t>Inspection</a:t>
            </a:r>
            <a:r>
              <a:rPr dirty="0" sz="1800" spc="7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(Electrical)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Plant </a:t>
            </a:r>
            <a:r>
              <a:rPr dirty="0" sz="1800" spc="-5">
                <a:latin typeface="Dubai"/>
                <a:cs typeface="Dubai"/>
              </a:rPr>
              <a:t>Inspection </a:t>
            </a:r>
            <a:r>
              <a:rPr dirty="0" sz="1800">
                <a:latin typeface="Dubai"/>
                <a:cs typeface="Dubai"/>
              </a:rPr>
              <a:t>–</a:t>
            </a:r>
            <a:r>
              <a:rPr dirty="0" sz="1800" spc="1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Internal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Radiation Safety </a:t>
            </a:r>
            <a:r>
              <a:rPr dirty="0" sz="1800">
                <a:latin typeface="Dubai"/>
                <a:cs typeface="Dubai"/>
              </a:rPr>
              <a:t>Officer –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(External)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Industrial</a:t>
            </a:r>
            <a:r>
              <a:rPr dirty="0" sz="1800" spc="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Safety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Calibration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Electrical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0">
                <a:latin typeface="Dubai"/>
                <a:cs typeface="Dubai"/>
              </a:rPr>
              <a:t>Instrumentation</a:t>
            </a:r>
            <a:r>
              <a:rPr dirty="0" sz="1800" spc="2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Equipment</a:t>
            </a:r>
            <a:endParaRPr sz="1800">
              <a:latin typeface="Dubai"/>
              <a:cs typeface="Duba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89875" y="1805000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5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73731" y="9924705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4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252471" y="9829855"/>
            <a:ext cx="10899140" cy="2372360"/>
          </a:xfrm>
          <a:prstGeom prst="rect">
            <a:avLst/>
          </a:prstGeom>
        </p:spPr>
        <p:txBody>
          <a:bodyPr wrap="square" lIns="0" tIns="169545" rIns="0" bIns="0" rtlCol="0" vert="horz">
            <a:spAutoFit/>
          </a:bodyPr>
          <a:lstStyle/>
          <a:p>
            <a:pPr marL="191135">
              <a:lnSpc>
                <a:spcPct val="100000"/>
              </a:lnSpc>
              <a:spcBef>
                <a:spcPts val="1335"/>
              </a:spcBef>
            </a:pPr>
            <a:r>
              <a:rPr dirty="0" sz="2000" spc="-5" b="1">
                <a:latin typeface="Dubai"/>
                <a:cs typeface="Dubai"/>
              </a:rPr>
              <a:t>TECHNICAL</a:t>
            </a:r>
            <a:r>
              <a:rPr dirty="0" sz="2000" spc="-10" b="1">
                <a:latin typeface="Dubai"/>
                <a:cs typeface="Dubai"/>
              </a:rPr>
              <a:t> </a:t>
            </a:r>
            <a:r>
              <a:rPr dirty="0" sz="2000" spc="-45" b="1">
                <a:latin typeface="Dubai"/>
                <a:cs typeface="Dubai"/>
              </a:rPr>
              <a:t>CONSULTANCY</a:t>
            </a:r>
            <a:endParaRPr sz="2000">
              <a:latin typeface="Dubai"/>
              <a:cs typeface="Dubai"/>
            </a:endParaRPr>
          </a:p>
          <a:p>
            <a:pPr marL="61594" marR="5080">
              <a:lnSpc>
                <a:spcPct val="101099"/>
              </a:lnSpc>
              <a:spcBef>
                <a:spcPts val="1085"/>
              </a:spcBef>
            </a:pPr>
            <a:r>
              <a:rPr dirty="0" sz="1800" spc="-45">
                <a:latin typeface="Dubai"/>
                <a:cs typeface="Dubai"/>
              </a:rPr>
              <a:t>INAT </a:t>
            </a: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 spc="-5">
                <a:latin typeface="Dubai"/>
                <a:cs typeface="Dubai"/>
              </a:rPr>
              <a:t>assistance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15">
                <a:latin typeface="Dubai"/>
                <a:cs typeface="Dubai"/>
              </a:rPr>
              <a:t>Vendors, </a:t>
            </a:r>
            <a:r>
              <a:rPr dirty="0" sz="1800" spc="-10">
                <a:latin typeface="Dubai"/>
                <a:cs typeface="Dubai"/>
              </a:rPr>
              <a:t>Manufacturers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Laboratories to </a:t>
            </a:r>
            <a:r>
              <a:rPr dirty="0" sz="1800" spc="-5">
                <a:latin typeface="Dubai"/>
                <a:cs typeface="Dubai"/>
              </a:rPr>
              <a:t>establish </a:t>
            </a:r>
            <a:r>
              <a:rPr dirty="0" sz="1800">
                <a:latin typeface="Dubai"/>
                <a:cs typeface="Dubai"/>
              </a:rPr>
              <a:t>their </a:t>
            </a:r>
            <a:r>
              <a:rPr dirty="0" sz="1800" spc="-5">
                <a:latin typeface="Dubai"/>
                <a:cs typeface="Dubai"/>
              </a:rPr>
              <a:t>facilities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>
                <a:latin typeface="Dubai"/>
                <a:cs typeface="Dubai"/>
              </a:rPr>
              <a:t>their </a:t>
            </a:r>
            <a:r>
              <a:rPr dirty="0" sz="1800" spc="-5">
                <a:latin typeface="Dubai"/>
                <a:cs typeface="Dubai"/>
              </a:rPr>
              <a:t>main client  </a:t>
            </a:r>
            <a:r>
              <a:rPr dirty="0" sz="1800" spc="-10">
                <a:latin typeface="Dubai"/>
                <a:cs typeface="Dubai"/>
              </a:rPr>
              <a:t>requirement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10">
                <a:latin typeface="Dubai"/>
                <a:cs typeface="Dubai"/>
              </a:rPr>
              <a:t>order to get </a:t>
            </a:r>
            <a:r>
              <a:rPr dirty="0" sz="1800" spc="-5">
                <a:latin typeface="Dubai"/>
                <a:cs typeface="Dubai"/>
              </a:rPr>
              <a:t>them </a:t>
            </a:r>
            <a:r>
              <a:rPr dirty="0" sz="1800" spc="-15">
                <a:latin typeface="Dubai"/>
                <a:cs typeface="Dubai"/>
              </a:rPr>
              <a:t>registered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5">
                <a:latin typeface="Dubai"/>
                <a:cs typeface="Dubai"/>
              </a:rPr>
              <a:t>approved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vendor </a:t>
            </a:r>
            <a:r>
              <a:rPr dirty="0" sz="1800" spc="-5">
                <a:latin typeface="Dubai"/>
                <a:cs typeface="Dubai"/>
              </a:rPr>
              <a:t>list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5">
                <a:latin typeface="Dubai"/>
                <a:cs typeface="Dubai"/>
              </a:rPr>
              <a:t>main</a:t>
            </a:r>
            <a:r>
              <a:rPr dirty="0" sz="1800" spc="17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clients.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7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Structure Steel, </a:t>
            </a:r>
            <a:r>
              <a:rPr dirty="0" sz="1800" spc="-40">
                <a:latin typeface="Dubai"/>
                <a:cs typeface="Dubai"/>
              </a:rPr>
              <a:t>Tanks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0">
                <a:latin typeface="Dubai"/>
                <a:cs typeface="Dubai"/>
              </a:rPr>
              <a:t>Pressure </a:t>
            </a:r>
            <a:r>
              <a:rPr dirty="0" sz="1800" spc="-25">
                <a:latin typeface="Dubai"/>
                <a:cs typeface="Dubai"/>
              </a:rPr>
              <a:t>Vessel</a:t>
            </a:r>
            <a:r>
              <a:rPr dirty="0" sz="1800" spc="10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Facility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Mechanical </a:t>
            </a:r>
            <a:r>
              <a:rPr dirty="0" sz="1800">
                <a:latin typeface="Dubai"/>
                <a:cs typeface="Dubai"/>
              </a:rPr>
              <a:t>&amp; Civil </a:t>
            </a:r>
            <a:r>
              <a:rPr dirty="0" sz="1800" spc="-10">
                <a:latin typeface="Dubai"/>
                <a:cs typeface="Dubai"/>
              </a:rPr>
              <a:t>Laboratory </a:t>
            </a:r>
            <a:r>
              <a:rPr dirty="0" sz="1800" spc="-35">
                <a:latin typeface="Dubai"/>
                <a:cs typeface="Dubai"/>
              </a:rPr>
              <a:t>Testing</a:t>
            </a:r>
            <a:r>
              <a:rPr dirty="0" sz="1800" spc="55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Facility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Instrument Calibration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Facility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Development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 spc="-10">
                <a:latin typeface="Dubai"/>
                <a:cs typeface="Dubai"/>
              </a:rPr>
              <a:t>Company Standards </a:t>
            </a:r>
            <a:r>
              <a:rPr dirty="0" sz="1800">
                <a:latin typeface="Dubai"/>
                <a:cs typeface="Dubai"/>
              </a:rPr>
              <a:t>&amp;</a:t>
            </a:r>
            <a:r>
              <a:rPr dirty="0" sz="1800" spc="5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Specifications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73731" y="12438861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4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252471" y="12347842"/>
            <a:ext cx="4610100" cy="3639820"/>
          </a:xfrm>
          <a:prstGeom prst="rect">
            <a:avLst/>
          </a:prstGeom>
        </p:spPr>
        <p:txBody>
          <a:bodyPr wrap="square" lIns="0" tIns="165735" rIns="0" bIns="0" rtlCol="0" vert="horz">
            <a:spAutoFit/>
          </a:bodyPr>
          <a:lstStyle/>
          <a:p>
            <a:pPr marL="191135">
              <a:lnSpc>
                <a:spcPct val="100000"/>
              </a:lnSpc>
              <a:spcBef>
                <a:spcPts val="1305"/>
              </a:spcBef>
            </a:pPr>
            <a:r>
              <a:rPr dirty="0" sz="2000" b="1">
                <a:latin typeface="Dubai"/>
                <a:cs typeface="Dubai"/>
              </a:rPr>
              <a:t>TRAINING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09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9001: 2015 </a:t>
            </a:r>
            <a:r>
              <a:rPr dirty="0" sz="1800" spc="-15">
                <a:latin typeface="Dubai"/>
                <a:cs typeface="Dubai"/>
              </a:rPr>
              <a:t>Awareness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0">
                <a:latin typeface="Dubai"/>
                <a:cs typeface="Dubai"/>
              </a:rPr>
              <a:t>Internal</a:t>
            </a:r>
            <a:r>
              <a:rPr dirty="0" sz="1800" spc="2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9001:2015 Lead</a:t>
            </a:r>
            <a:r>
              <a:rPr dirty="0" sz="1800" spc="2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Auditor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14001: 2015 </a:t>
            </a:r>
            <a:r>
              <a:rPr dirty="0" sz="1800" spc="-15">
                <a:latin typeface="Dubai"/>
                <a:cs typeface="Dubai"/>
              </a:rPr>
              <a:t>Awareness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0">
                <a:latin typeface="Dubai"/>
                <a:cs typeface="Dubai"/>
              </a:rPr>
              <a:t>Internal</a:t>
            </a:r>
            <a:r>
              <a:rPr dirty="0" sz="1800" spc="1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14001:2015 Lead</a:t>
            </a:r>
            <a:r>
              <a:rPr dirty="0" sz="1800" spc="2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Auditor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45001:2018 </a:t>
            </a:r>
            <a:r>
              <a:rPr dirty="0" sz="1800" spc="-15">
                <a:latin typeface="Dubai"/>
                <a:cs typeface="Dubai"/>
              </a:rPr>
              <a:t>Awareness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0">
                <a:latin typeface="Dubai"/>
                <a:cs typeface="Dubai"/>
              </a:rPr>
              <a:t>Internal</a:t>
            </a:r>
            <a:r>
              <a:rPr dirty="0" sz="1800" spc="5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45001:2018 Lead</a:t>
            </a:r>
            <a:r>
              <a:rPr dirty="0" sz="1800" spc="2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Auditor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Six Sigma &amp; </a:t>
            </a:r>
            <a:r>
              <a:rPr dirty="0" sz="1800" spc="-10">
                <a:latin typeface="Dubai"/>
                <a:cs typeface="Dubai"/>
              </a:rPr>
              <a:t>Project Management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Professional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Quality </a:t>
            </a:r>
            <a:r>
              <a:rPr dirty="0" sz="1800" spc="-10">
                <a:latin typeface="Dubai"/>
                <a:cs typeface="Dubai"/>
              </a:rPr>
              <a:t>Statistical</a:t>
            </a:r>
            <a:r>
              <a:rPr dirty="0" sz="1800" spc="1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Analysis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Individual </a:t>
            </a:r>
            <a:r>
              <a:rPr dirty="0" sz="1800" spc="-15">
                <a:latin typeface="Dubai"/>
                <a:cs typeface="Dubai"/>
              </a:rPr>
              <a:t>Improvement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Program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2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Welding </a:t>
            </a:r>
            <a:r>
              <a:rPr dirty="0" sz="1800" spc="-5">
                <a:latin typeface="Dubai"/>
                <a:cs typeface="Dubai"/>
              </a:rPr>
              <a:t>Inspector (CSWIP </a:t>
            </a:r>
            <a:r>
              <a:rPr dirty="0" sz="1800">
                <a:latin typeface="Dubai"/>
                <a:cs typeface="Dubai"/>
              </a:rPr>
              <a:t>&amp;</a:t>
            </a:r>
            <a:r>
              <a:rPr dirty="0" sz="1800" spc="-25">
                <a:latin typeface="Dubai"/>
                <a:cs typeface="Dubai"/>
              </a:rPr>
              <a:t> AWS)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Painting </a:t>
            </a:r>
            <a:r>
              <a:rPr dirty="0" sz="1800" spc="-5">
                <a:latin typeface="Dubai"/>
                <a:cs typeface="Dubai"/>
              </a:rPr>
              <a:t>Inspector </a:t>
            </a:r>
            <a:r>
              <a:rPr dirty="0" sz="1800" spc="-10">
                <a:latin typeface="Dubai"/>
                <a:cs typeface="Dubai"/>
              </a:rPr>
              <a:t>(BGAS </a:t>
            </a:r>
            <a:r>
              <a:rPr dirty="0" sz="1800">
                <a:latin typeface="Dubai"/>
                <a:cs typeface="Dubai"/>
              </a:rPr>
              <a:t>&amp;</a:t>
            </a:r>
            <a:r>
              <a:rPr dirty="0" sz="1800" spc="-1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NACE)</a:t>
            </a:r>
            <a:endParaRPr sz="1800">
              <a:latin typeface="Dubai"/>
              <a:cs typeface="Duba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27414" y="4536714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4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73731" y="154901"/>
            <a:ext cx="11812270" cy="440055"/>
          </a:xfrm>
          <a:custGeom>
            <a:avLst/>
            <a:gdLst/>
            <a:ahLst/>
            <a:cxnLst/>
            <a:rect l="l" t="t" r="r" b="b"/>
            <a:pathLst>
              <a:path w="11812270" h="440055">
                <a:moveTo>
                  <a:pt x="219903" y="0"/>
                </a:moveTo>
                <a:lnTo>
                  <a:pt x="11812249" y="0"/>
                </a:lnTo>
                <a:lnTo>
                  <a:pt x="11812249" y="219907"/>
                </a:lnTo>
                <a:lnTo>
                  <a:pt x="11807781" y="264226"/>
                </a:lnTo>
                <a:lnTo>
                  <a:pt x="11794968" y="305505"/>
                </a:lnTo>
                <a:lnTo>
                  <a:pt x="11774693" y="342859"/>
                </a:lnTo>
                <a:lnTo>
                  <a:pt x="11747840" y="375405"/>
                </a:lnTo>
                <a:lnTo>
                  <a:pt x="11715295" y="402258"/>
                </a:lnTo>
                <a:lnTo>
                  <a:pt x="11677941" y="422533"/>
                </a:lnTo>
                <a:lnTo>
                  <a:pt x="11636663" y="435347"/>
                </a:lnTo>
                <a:lnTo>
                  <a:pt x="11592345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3" y="37556"/>
                </a:lnTo>
                <a:lnTo>
                  <a:pt x="134307" y="17281"/>
                </a:lnTo>
                <a:lnTo>
                  <a:pt x="175585" y="4467"/>
                </a:lnTo>
                <a:lnTo>
                  <a:pt x="21990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431179" y="214883"/>
            <a:ext cx="11625580" cy="536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0" b="1">
                <a:latin typeface="Dubai"/>
                <a:cs typeface="Dubai"/>
              </a:rPr>
              <a:t>PAINTING </a:t>
            </a:r>
            <a:r>
              <a:rPr dirty="0" sz="2000" b="1">
                <a:latin typeface="Dubai"/>
                <a:cs typeface="Dubai"/>
              </a:rPr>
              <a:t>AND </a:t>
            </a:r>
            <a:r>
              <a:rPr dirty="0" sz="2000" spc="-45" b="1">
                <a:latin typeface="Dubai"/>
                <a:cs typeface="Dubai"/>
              </a:rPr>
              <a:t>COATING </a:t>
            </a:r>
            <a:r>
              <a:rPr dirty="0" sz="2000" spc="-10" b="1">
                <a:latin typeface="Dubai"/>
                <a:cs typeface="Dubai"/>
              </a:rPr>
              <a:t>PROCEDURE </a:t>
            </a:r>
            <a:r>
              <a:rPr dirty="0" sz="2000" spc="-20" b="1">
                <a:latin typeface="Dubai"/>
                <a:cs typeface="Dubai"/>
              </a:rPr>
              <a:t>QUALIFICATION </a:t>
            </a:r>
            <a:r>
              <a:rPr dirty="0" sz="2000" b="1">
                <a:latin typeface="Dubai"/>
                <a:cs typeface="Dubai"/>
              </a:rPr>
              <a:t>AND </a:t>
            </a:r>
            <a:r>
              <a:rPr dirty="0" sz="2000" spc="-30" b="1">
                <a:latin typeface="Dubai"/>
                <a:cs typeface="Dubai"/>
              </a:rPr>
              <a:t>FAILURE</a:t>
            </a:r>
            <a:r>
              <a:rPr dirty="0" sz="2000" spc="85" b="1">
                <a:latin typeface="Dubai"/>
                <a:cs typeface="Dubai"/>
              </a:rPr>
              <a:t> </a:t>
            </a:r>
            <a:r>
              <a:rPr dirty="0" sz="2000" spc="-5" b="1">
                <a:latin typeface="Dubai"/>
                <a:cs typeface="Dubai"/>
              </a:rPr>
              <a:t>ASSESSMENT</a:t>
            </a:r>
            <a:endParaRPr sz="2000">
              <a:latin typeface="Dubai"/>
              <a:cs typeface="Dubai"/>
            </a:endParaRPr>
          </a:p>
          <a:p>
            <a:pPr marL="96520" marR="393700">
              <a:lnSpc>
                <a:spcPct val="102200"/>
              </a:lnSpc>
              <a:spcBef>
                <a:spcPts val="1280"/>
              </a:spcBef>
            </a:pPr>
            <a:r>
              <a:rPr dirty="0" sz="1800" spc="-45">
                <a:latin typeface="Dubai"/>
                <a:cs typeface="Dubai"/>
              </a:rPr>
              <a:t>INAT </a:t>
            </a: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10">
                <a:latin typeface="Dubai"/>
                <a:cs typeface="Dubai"/>
              </a:rPr>
              <a:t>coating </a:t>
            </a:r>
            <a:r>
              <a:rPr dirty="0" sz="1800" spc="-5">
                <a:latin typeface="Dubai"/>
                <a:cs typeface="Dubai"/>
              </a:rPr>
              <a:t>inspection </a:t>
            </a:r>
            <a:r>
              <a:rPr dirty="0" sz="1800">
                <a:latin typeface="Dubai"/>
                <a:cs typeface="Dubai"/>
              </a:rPr>
              <a:t>service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the engineering industry </a:t>
            </a:r>
            <a:r>
              <a:rPr dirty="0" sz="1800" spc="-10">
                <a:latin typeface="Dubai"/>
                <a:cs typeface="Dubai"/>
              </a:rPr>
              <a:t>both </a:t>
            </a:r>
            <a:r>
              <a:rPr dirty="0" sz="1800" spc="-5">
                <a:latin typeface="Dubai"/>
                <a:cs typeface="Dubai"/>
              </a:rPr>
              <a:t>On </a:t>
            </a:r>
            <a:r>
              <a:rPr dirty="0" sz="1800" spc="-10">
                <a:latin typeface="Dubai"/>
                <a:cs typeface="Dubai"/>
              </a:rPr>
              <a:t>shore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Off </a:t>
            </a:r>
            <a:r>
              <a:rPr dirty="0" sz="1800" spc="-10">
                <a:latin typeface="Dubai"/>
                <a:cs typeface="Dubai"/>
              </a:rPr>
              <a:t>Shore, </a:t>
            </a:r>
            <a:r>
              <a:rPr dirty="0" sz="1800" spc="-15">
                <a:latin typeface="Dubai"/>
                <a:cs typeface="Dubai"/>
              </a:rPr>
              <a:t>we </a:t>
            </a:r>
            <a:r>
              <a:rPr dirty="0" sz="1800">
                <a:latin typeface="Dubai"/>
                <a:cs typeface="Dubai"/>
              </a:rPr>
              <a:t>also </a:t>
            </a:r>
            <a:r>
              <a:rPr dirty="0" sz="1800" spc="-5">
                <a:latin typeface="Dubai"/>
                <a:cs typeface="Dubai"/>
              </a:rPr>
              <a:t>act as </a:t>
            </a:r>
            <a:r>
              <a:rPr dirty="0" sz="1800" spc="-10">
                <a:latin typeface="Dubai"/>
                <a:cs typeface="Dubai"/>
              </a:rPr>
              <a:t>third  </a:t>
            </a:r>
            <a:r>
              <a:rPr dirty="0" sz="1800" spc="-5">
                <a:latin typeface="Dubai"/>
                <a:cs typeface="Dubai"/>
              </a:rPr>
              <a:t>party inspector on </a:t>
            </a:r>
            <a:r>
              <a:rPr dirty="0" sz="1800">
                <a:latin typeface="Dubai"/>
                <a:cs typeface="Dubai"/>
              </a:rPr>
              <a:t>client’s </a:t>
            </a:r>
            <a:r>
              <a:rPr dirty="0" sz="1800" spc="-15">
                <a:latin typeface="Dubai"/>
                <a:cs typeface="Dubai"/>
              </a:rPr>
              <a:t>behalf. </a:t>
            </a: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5">
                <a:latin typeface="Dubai"/>
                <a:cs typeface="Dubai"/>
              </a:rPr>
              <a:t>capability </a:t>
            </a:r>
            <a:r>
              <a:rPr dirty="0" sz="1800">
                <a:latin typeface="Dubai"/>
                <a:cs typeface="Dubai"/>
              </a:rPr>
              <a:t>includes </a:t>
            </a:r>
            <a:r>
              <a:rPr dirty="0" sz="1800" spc="-5">
                <a:latin typeface="Dubai"/>
                <a:cs typeface="Dubai"/>
              </a:rPr>
              <a:t>application </a:t>
            </a:r>
            <a:r>
              <a:rPr dirty="0" sz="1800" spc="-35">
                <a:latin typeface="Dubai"/>
                <a:cs typeface="Dubai"/>
              </a:rPr>
              <a:t>Testing </a:t>
            </a:r>
            <a:r>
              <a:rPr dirty="0" sz="1800" spc="-5">
                <a:latin typeface="Dubai"/>
                <a:cs typeface="Dubai"/>
              </a:rPr>
              <a:t>and Inspection as </a:t>
            </a:r>
            <a:r>
              <a:rPr dirty="0" sz="1800" spc="-10">
                <a:latin typeface="Dubai"/>
                <a:cs typeface="Dubai"/>
              </a:rPr>
              <a:t>well </a:t>
            </a:r>
            <a:r>
              <a:rPr dirty="0" sz="1800" spc="-5">
                <a:latin typeface="Dubai"/>
                <a:cs typeface="Dubai"/>
              </a:rPr>
              <a:t>as </a:t>
            </a:r>
            <a:r>
              <a:rPr dirty="0" sz="1800" spc="-10">
                <a:latin typeface="Dubai"/>
                <a:cs typeface="Dubai"/>
              </a:rPr>
              <a:t>routine </a:t>
            </a:r>
            <a:r>
              <a:rPr dirty="0" sz="1800" spc="-5">
                <a:latin typeface="Dubai"/>
                <a:cs typeface="Dubai"/>
              </a:rPr>
              <a:t>condition  monitoring of </a:t>
            </a:r>
            <a:r>
              <a:rPr dirty="0" sz="1800" spc="-25">
                <a:latin typeface="Dubai"/>
                <a:cs typeface="Dubai"/>
              </a:rPr>
              <a:t>rubber, </a:t>
            </a:r>
            <a:r>
              <a:rPr dirty="0" sz="1800">
                <a:latin typeface="Dubai"/>
                <a:cs typeface="Dubai"/>
              </a:rPr>
              <a:t>bitumen PE, glass, </a:t>
            </a:r>
            <a:r>
              <a:rPr dirty="0" sz="1800" spc="-10">
                <a:latin typeface="Dubai"/>
                <a:cs typeface="Dubai"/>
              </a:rPr>
              <a:t>paint </a:t>
            </a:r>
            <a:r>
              <a:rPr dirty="0" sz="1800" spc="-15">
                <a:latin typeface="Dubai"/>
                <a:cs typeface="Dubai"/>
              </a:rPr>
              <a:t>coated </a:t>
            </a:r>
            <a:r>
              <a:rPr dirty="0" sz="1800" spc="-5">
                <a:latin typeface="Dubai"/>
                <a:cs typeface="Dubai"/>
              </a:rPr>
              <a:t>surfaces and </a:t>
            </a:r>
            <a:r>
              <a:rPr dirty="0" sz="1800" spc="-10">
                <a:latin typeface="Dubai"/>
                <a:cs typeface="Dubai"/>
              </a:rPr>
              <a:t>failure</a:t>
            </a:r>
            <a:r>
              <a:rPr dirty="0" sz="1800" spc="11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assessment.</a:t>
            </a:r>
            <a:endParaRPr sz="1800">
              <a:latin typeface="Dubai"/>
              <a:cs typeface="Dubai"/>
            </a:endParaRPr>
          </a:p>
          <a:p>
            <a:pPr>
              <a:lnSpc>
                <a:spcPct val="100000"/>
              </a:lnSpc>
            </a:pPr>
            <a:endParaRPr sz="1600">
              <a:latin typeface="Dubai"/>
              <a:cs typeface="Dubai"/>
            </a:endParaRPr>
          </a:p>
          <a:p>
            <a:pPr marL="28575">
              <a:lnSpc>
                <a:spcPct val="100000"/>
              </a:lnSpc>
            </a:pPr>
            <a:r>
              <a:rPr dirty="0" sz="2000" spc="-5" b="1">
                <a:latin typeface="Dubai"/>
                <a:cs typeface="Dubai"/>
              </a:rPr>
              <a:t>WELDING </a:t>
            </a:r>
            <a:r>
              <a:rPr dirty="0" sz="2000" spc="-10" b="1">
                <a:latin typeface="Dubai"/>
                <a:cs typeface="Dubai"/>
              </a:rPr>
              <a:t>PROCEDURE </a:t>
            </a:r>
            <a:r>
              <a:rPr dirty="0" sz="2000" b="1">
                <a:latin typeface="Dubai"/>
                <a:cs typeface="Dubai"/>
              </a:rPr>
              <a:t>AND </a:t>
            </a:r>
            <a:r>
              <a:rPr dirty="0" sz="2000" spc="-5" b="1">
                <a:latin typeface="Dubai"/>
                <a:cs typeface="Dubai"/>
              </a:rPr>
              <a:t>WELDER</a:t>
            </a:r>
            <a:r>
              <a:rPr dirty="0" sz="2000" b="1">
                <a:latin typeface="Dubai"/>
                <a:cs typeface="Dubai"/>
              </a:rPr>
              <a:t> </a:t>
            </a:r>
            <a:r>
              <a:rPr dirty="0" sz="2000" spc="-20" b="1">
                <a:latin typeface="Dubai"/>
                <a:cs typeface="Dubai"/>
              </a:rPr>
              <a:t>QUALIFICATION</a:t>
            </a:r>
            <a:endParaRPr sz="2000">
              <a:latin typeface="Dubai"/>
              <a:cs typeface="Dubai"/>
            </a:endParaRPr>
          </a:p>
          <a:p>
            <a:pPr marL="96520" marR="310515">
              <a:lnSpc>
                <a:spcPct val="102200"/>
              </a:lnSpc>
              <a:spcBef>
                <a:spcPts val="900"/>
              </a:spcBef>
            </a:pPr>
            <a:r>
              <a:rPr dirty="0" sz="1800" spc="-10">
                <a:latin typeface="Dubai"/>
                <a:cs typeface="Dubai"/>
              </a:rPr>
              <a:t>Developing </a:t>
            </a:r>
            <a:r>
              <a:rPr dirty="0" sz="1800" spc="-5">
                <a:latin typeface="Dubai"/>
                <a:cs typeface="Dubai"/>
              </a:rPr>
              <a:t>welding </a:t>
            </a:r>
            <a:r>
              <a:rPr dirty="0" sz="1800" spc="-10">
                <a:latin typeface="Dubai"/>
                <a:cs typeface="Dubai"/>
              </a:rPr>
              <a:t>procedures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10">
                <a:latin typeface="Dubai"/>
                <a:cs typeface="Dubai"/>
              </a:rPr>
              <a:t>accordance </a:t>
            </a:r>
            <a:r>
              <a:rPr dirty="0" sz="1800" spc="-5">
                <a:latin typeface="Dubai"/>
                <a:cs typeface="Dubai"/>
              </a:rPr>
              <a:t>with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5">
                <a:latin typeface="Dubai"/>
                <a:cs typeface="Dubai"/>
              </a:rPr>
              <a:t>welding code or </a:t>
            </a:r>
            <a:r>
              <a:rPr dirty="0" sz="1800" spc="-10">
                <a:latin typeface="Dubai"/>
                <a:cs typeface="Dubai"/>
              </a:rPr>
              <a:t>standard requires that </a:t>
            </a:r>
            <a:r>
              <a:rPr dirty="0" sz="1800" spc="-5">
                <a:latin typeface="Dubai"/>
                <a:cs typeface="Dubai"/>
              </a:rPr>
              <a:t>physical </a:t>
            </a:r>
            <a:r>
              <a:rPr dirty="0" sz="1800" spc="-10">
                <a:latin typeface="Dubai"/>
                <a:cs typeface="Dubai"/>
              </a:rPr>
              <a:t>weld </a:t>
            </a:r>
            <a:r>
              <a:rPr dirty="0" sz="1800" spc="-5">
                <a:latin typeface="Dubai"/>
                <a:cs typeface="Dubai"/>
              </a:rPr>
              <a:t>samples </a:t>
            </a:r>
            <a:r>
              <a:rPr dirty="0" sz="1800">
                <a:latin typeface="Dubai"/>
                <a:cs typeface="Dubai"/>
              </a:rPr>
              <a:t>be  </a:t>
            </a:r>
            <a:r>
              <a:rPr dirty="0" sz="1800" spc="-5">
                <a:latin typeface="Dubai"/>
                <a:cs typeface="Dubai"/>
              </a:rPr>
              <a:t>produced, inspected, and </a:t>
            </a:r>
            <a:r>
              <a:rPr dirty="0" sz="1800" spc="-10">
                <a:latin typeface="Dubai"/>
                <a:cs typeface="Dubai"/>
              </a:rPr>
              <a:t>tested to </a:t>
            </a:r>
            <a:r>
              <a:rPr dirty="0" sz="1800" spc="-5">
                <a:latin typeface="Dubai"/>
                <a:cs typeface="Dubai"/>
              </a:rPr>
              <a:t>establish qualification. </a:t>
            </a:r>
            <a:r>
              <a:rPr dirty="0" sz="1800" spc="-10">
                <a:latin typeface="Dubai"/>
                <a:cs typeface="Dubai"/>
              </a:rPr>
              <a:t>Welding procedures </a:t>
            </a: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>
                <a:latin typeface="Dubai"/>
                <a:cs typeface="Dubai"/>
              </a:rPr>
              <a:t>usually divided </a:t>
            </a:r>
            <a:r>
              <a:rPr dirty="0" sz="1800" spc="-15">
                <a:latin typeface="Dubai"/>
                <a:cs typeface="Dubai"/>
              </a:rPr>
              <a:t>into two </a:t>
            </a:r>
            <a:r>
              <a:rPr dirty="0" sz="1800" spc="-10">
                <a:latin typeface="Dubai"/>
                <a:cs typeface="Dubai"/>
              </a:rPr>
              <a:t>categories, </a:t>
            </a:r>
            <a:r>
              <a:rPr dirty="0" sz="1800" spc="-5">
                <a:latin typeface="Dubai"/>
                <a:cs typeface="Dubai"/>
              </a:rPr>
              <a:t>the  </a:t>
            </a:r>
            <a:r>
              <a:rPr dirty="0" sz="1800" spc="-10">
                <a:latin typeface="Dubai"/>
                <a:cs typeface="Dubai"/>
              </a:rPr>
              <a:t>Procedure </a:t>
            </a:r>
            <a:r>
              <a:rPr dirty="0" sz="1800" spc="-5">
                <a:latin typeface="Dubai"/>
                <a:cs typeface="Dubai"/>
              </a:rPr>
              <a:t>Qualification </a:t>
            </a:r>
            <a:r>
              <a:rPr dirty="0" sz="1800" spc="-15">
                <a:latin typeface="Dubai"/>
                <a:cs typeface="Dubai"/>
              </a:rPr>
              <a:t>Record </a:t>
            </a:r>
            <a:r>
              <a:rPr dirty="0" sz="1800" spc="-5">
                <a:latin typeface="Dubai"/>
                <a:cs typeface="Dubai"/>
              </a:rPr>
              <a:t>(PQR) and the </a:t>
            </a:r>
            <a:r>
              <a:rPr dirty="0" sz="1800" spc="-10">
                <a:latin typeface="Dubai"/>
                <a:cs typeface="Dubai"/>
              </a:rPr>
              <a:t>Welding Procedure </a:t>
            </a:r>
            <a:r>
              <a:rPr dirty="0" sz="1800" spc="-5">
                <a:latin typeface="Dubai"/>
                <a:cs typeface="Dubai"/>
              </a:rPr>
              <a:t>Specification</a:t>
            </a:r>
            <a:r>
              <a:rPr dirty="0" sz="1800" spc="11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(WPS).</a:t>
            </a:r>
            <a:endParaRPr sz="1800">
              <a:latin typeface="Dubai"/>
              <a:cs typeface="Dubai"/>
            </a:endParaRPr>
          </a:p>
          <a:p>
            <a:pPr marL="96520" marR="5080">
              <a:lnSpc>
                <a:spcPct val="99400"/>
              </a:lnSpc>
              <a:spcBef>
                <a:spcPts val="2150"/>
              </a:spcBef>
            </a:pPr>
            <a:r>
              <a:rPr dirty="0" sz="1800" spc="-10">
                <a:latin typeface="Dubai"/>
                <a:cs typeface="Dubai"/>
              </a:rPr>
              <a:t>Perform Welder Performance </a:t>
            </a:r>
            <a:r>
              <a:rPr dirty="0" sz="1800" spc="-5">
                <a:latin typeface="Dubai"/>
                <a:cs typeface="Dubai"/>
              </a:rPr>
              <a:t>Qualification, </a:t>
            </a:r>
            <a:r>
              <a:rPr dirty="0" sz="1800" spc="-10">
                <a:latin typeface="Dubai"/>
                <a:cs typeface="Dubai"/>
              </a:rPr>
              <a:t>Welder </a:t>
            </a:r>
            <a:r>
              <a:rPr dirty="0" sz="1800" spc="-5">
                <a:latin typeface="Dubai"/>
                <a:cs typeface="Dubai"/>
              </a:rPr>
              <a:t>certification determines </a:t>
            </a:r>
            <a:r>
              <a:rPr dirty="0" sz="1800">
                <a:latin typeface="Dubai"/>
                <a:cs typeface="Dubai"/>
              </a:rPr>
              <a:t>a welder's skill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ability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>
                <a:latin typeface="Dubai"/>
                <a:cs typeface="Dubai"/>
              </a:rPr>
              <a:t>deposit </a:t>
            </a:r>
            <a:r>
              <a:rPr dirty="0" sz="1800" spc="-5">
                <a:latin typeface="Dubai"/>
                <a:cs typeface="Dubai"/>
              </a:rPr>
              <a:t>sound </a:t>
            </a:r>
            <a:r>
              <a:rPr dirty="0" sz="1800" spc="-10">
                <a:latin typeface="Dubai"/>
                <a:cs typeface="Dubai"/>
              </a:rPr>
              <a:t>weld  metal.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welder's </a:t>
            </a:r>
            <a:r>
              <a:rPr dirty="0" sz="1800" spc="-10">
                <a:latin typeface="Dubai"/>
                <a:cs typeface="Dubai"/>
              </a:rPr>
              <a:t>tests </a:t>
            </a:r>
            <a:r>
              <a:rPr dirty="0" sz="1800" spc="-5">
                <a:latin typeface="Dubai"/>
                <a:cs typeface="Dubai"/>
              </a:rPr>
              <a:t>consist of </a:t>
            </a:r>
            <a:r>
              <a:rPr dirty="0" sz="1800" spc="-15">
                <a:latin typeface="Dubai"/>
                <a:cs typeface="Dubai"/>
              </a:rPr>
              <a:t>many </a:t>
            </a:r>
            <a:r>
              <a:rPr dirty="0" sz="1800" spc="-5">
                <a:latin typeface="Dubai"/>
                <a:cs typeface="Dubai"/>
              </a:rPr>
              <a:t>variables, </a:t>
            </a:r>
            <a:r>
              <a:rPr dirty="0" sz="1800">
                <a:latin typeface="Dubai"/>
                <a:cs typeface="Dubai"/>
              </a:rPr>
              <a:t>including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specific </a:t>
            </a:r>
            <a:r>
              <a:rPr dirty="0" sz="1800" spc="-5">
                <a:latin typeface="Dubai"/>
                <a:cs typeface="Dubai"/>
              </a:rPr>
              <a:t>welding process, </a:t>
            </a:r>
            <a:r>
              <a:rPr dirty="0" sz="1800">
                <a:latin typeface="Dubai"/>
                <a:cs typeface="Dubai"/>
              </a:rPr>
              <a:t>type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 spc="-10">
                <a:latin typeface="Dubai"/>
                <a:cs typeface="Dubai"/>
              </a:rPr>
              <a:t>metal, </a:t>
            </a:r>
            <a:r>
              <a:rPr dirty="0" sz="1800">
                <a:latin typeface="Dubai"/>
                <a:cs typeface="Dubai"/>
              </a:rPr>
              <a:t>thickness, </a:t>
            </a:r>
            <a:r>
              <a:rPr dirty="0" sz="1800" spc="-10">
                <a:latin typeface="Dubai"/>
                <a:cs typeface="Dubai"/>
              </a:rPr>
              <a:t>joint  </a:t>
            </a:r>
            <a:r>
              <a:rPr dirty="0" sz="1800">
                <a:latin typeface="Dubai"/>
                <a:cs typeface="Dubai"/>
              </a:rPr>
              <a:t>design, </a:t>
            </a:r>
            <a:r>
              <a:rPr dirty="0" sz="1800" spc="-5">
                <a:latin typeface="Dubai"/>
                <a:cs typeface="Dubai"/>
              </a:rPr>
              <a:t>position, and others. </a:t>
            </a:r>
            <a:r>
              <a:rPr dirty="0" sz="1800" spc="-10">
                <a:latin typeface="Dubai"/>
                <a:cs typeface="Dubai"/>
              </a:rPr>
              <a:t>Most </a:t>
            </a:r>
            <a:r>
              <a:rPr dirty="0" sz="1800" spc="-5">
                <a:latin typeface="Dubai"/>
                <a:cs typeface="Dubai"/>
              </a:rPr>
              <a:t>often, the </a:t>
            </a:r>
            <a:r>
              <a:rPr dirty="0" sz="1800" spc="-10">
                <a:latin typeface="Dubai"/>
                <a:cs typeface="Dubai"/>
              </a:rPr>
              <a:t>test </a:t>
            </a:r>
            <a:r>
              <a:rPr dirty="0" sz="1800">
                <a:latin typeface="Dubai"/>
                <a:cs typeface="Dubai"/>
              </a:rPr>
              <a:t>is </a:t>
            </a:r>
            <a:r>
              <a:rPr dirty="0" sz="1800" spc="-5">
                <a:latin typeface="Dubai"/>
                <a:cs typeface="Dubai"/>
              </a:rPr>
              <a:t>conducted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10">
                <a:latin typeface="Dubai"/>
                <a:cs typeface="Dubai"/>
              </a:rPr>
              <a:t>accordance </a:t>
            </a:r>
            <a:r>
              <a:rPr dirty="0" sz="1800" spc="-5">
                <a:latin typeface="Dubai"/>
                <a:cs typeface="Dubai"/>
              </a:rPr>
              <a:t>with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5">
                <a:latin typeface="Dubai"/>
                <a:cs typeface="Dubai"/>
              </a:rPr>
              <a:t>particular</a:t>
            </a:r>
            <a:r>
              <a:rPr dirty="0" sz="1800" spc="14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code.</a:t>
            </a:r>
            <a:endParaRPr sz="18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50">
              <a:latin typeface="Dubai"/>
              <a:cs typeface="Dubai"/>
            </a:endParaRPr>
          </a:p>
          <a:p>
            <a:pPr marL="66040">
              <a:lnSpc>
                <a:spcPct val="100000"/>
              </a:lnSpc>
            </a:pPr>
            <a:r>
              <a:rPr dirty="0" sz="2000" spc="-15" b="1">
                <a:latin typeface="Dubai"/>
                <a:cs typeface="Dubai"/>
              </a:rPr>
              <a:t>PROJECT </a:t>
            </a:r>
            <a:r>
              <a:rPr dirty="0" sz="2000" spc="-10" b="1">
                <a:latin typeface="Dubai"/>
                <a:cs typeface="Dubai"/>
              </a:rPr>
              <a:t>SUPPORT</a:t>
            </a:r>
            <a:r>
              <a:rPr dirty="0" sz="2000" b="1">
                <a:latin typeface="Dubai"/>
                <a:cs typeface="Dubai"/>
              </a:rPr>
              <a:t> </a:t>
            </a:r>
            <a:r>
              <a:rPr dirty="0" sz="2000" spc="-10" b="1">
                <a:latin typeface="Dubai"/>
                <a:cs typeface="Dubai"/>
              </a:rPr>
              <a:t>SERVICES</a:t>
            </a:r>
            <a:endParaRPr sz="2000">
              <a:latin typeface="Dubai"/>
              <a:cs typeface="Dubai"/>
            </a:endParaRPr>
          </a:p>
          <a:p>
            <a:pPr marL="96520">
              <a:lnSpc>
                <a:spcPct val="100000"/>
              </a:lnSpc>
              <a:spcBef>
                <a:spcPts val="730"/>
              </a:spcBef>
            </a:pPr>
            <a:r>
              <a:rPr dirty="0" sz="1800" spc="-10">
                <a:latin typeface="Dubai"/>
                <a:cs typeface="Dubai"/>
              </a:rPr>
              <a:t>New </a:t>
            </a:r>
            <a:r>
              <a:rPr dirty="0" sz="1800" spc="-5">
                <a:latin typeface="Dubai"/>
                <a:cs typeface="Dubai"/>
              </a:rPr>
              <a:t>construction </a:t>
            </a:r>
            <a:r>
              <a:rPr dirty="0" sz="1800">
                <a:latin typeface="Dubai"/>
                <a:cs typeface="Dubai"/>
              </a:rPr>
              <a:t>Supervision/ </a:t>
            </a:r>
            <a:r>
              <a:rPr dirty="0" sz="1800" spc="-5">
                <a:latin typeface="Dubai"/>
                <a:cs typeface="Dubai"/>
              </a:rPr>
              <a:t>Monitoring/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10">
                <a:latin typeface="Dubai"/>
                <a:cs typeface="Dubai"/>
              </a:rPr>
              <a:t>process </a:t>
            </a:r>
            <a:r>
              <a:rPr dirty="0" sz="1800" spc="-15">
                <a:latin typeface="Dubai"/>
                <a:cs typeface="Dubai"/>
              </a:rPr>
              <a:t>Surveillance/Technical</a:t>
            </a:r>
            <a:r>
              <a:rPr dirty="0" sz="1800" spc="7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Manpower</a:t>
            </a:r>
            <a:endParaRPr sz="1800">
              <a:latin typeface="Dubai"/>
              <a:cs typeface="Dubai"/>
            </a:endParaRPr>
          </a:p>
          <a:p>
            <a:pPr marL="96520">
              <a:lnSpc>
                <a:spcPct val="100000"/>
              </a:lnSpc>
              <a:spcBef>
                <a:spcPts val="45"/>
              </a:spcBef>
            </a:pPr>
            <a:r>
              <a:rPr dirty="0" sz="1800" spc="-30">
                <a:latin typeface="Dubai"/>
                <a:cs typeface="Dubai"/>
              </a:rPr>
              <a:t>We </a:t>
            </a:r>
            <a:r>
              <a:rPr dirty="0" sz="1800" spc="-5">
                <a:latin typeface="Dubai"/>
                <a:cs typeface="Dubai"/>
              </a:rPr>
              <a:t>offer full </a:t>
            </a:r>
            <a:r>
              <a:rPr dirty="0" sz="1800" spc="-10">
                <a:latin typeface="Dubai"/>
                <a:cs typeface="Dubai"/>
              </a:rPr>
              <a:t>Project </a:t>
            </a:r>
            <a:r>
              <a:rPr dirty="0" sz="1800" spc="-5">
                <a:latin typeface="Dubai"/>
                <a:cs typeface="Dubai"/>
              </a:rPr>
              <a:t>support </a:t>
            </a:r>
            <a:r>
              <a:rPr dirty="0" sz="1800">
                <a:latin typeface="Dubai"/>
                <a:cs typeface="Dubai"/>
              </a:rPr>
              <a:t>include </a:t>
            </a:r>
            <a:r>
              <a:rPr dirty="0" sz="1800" spc="-30">
                <a:latin typeface="Dubai"/>
                <a:cs typeface="Dubai"/>
              </a:rPr>
              <a:t>QA/QC </a:t>
            </a:r>
            <a:r>
              <a:rPr dirty="0" sz="1800" spc="-10">
                <a:latin typeface="Dubai"/>
                <a:cs typeface="Dubai"/>
              </a:rPr>
              <a:t>team </a:t>
            </a:r>
            <a:r>
              <a:rPr dirty="0" sz="1800" spc="-5">
                <a:latin typeface="Dubai"/>
                <a:cs typeface="Dubai"/>
              </a:rPr>
              <a:t>members and </a:t>
            </a:r>
            <a:r>
              <a:rPr dirty="0" sz="1800">
                <a:latin typeface="Dubai"/>
                <a:cs typeface="Dubai"/>
              </a:rPr>
              <a:t>supervision during </a:t>
            </a:r>
            <a:r>
              <a:rPr dirty="0" sz="1800" spc="-5">
                <a:latin typeface="Dubai"/>
                <a:cs typeface="Dubai"/>
              </a:rPr>
              <a:t>the construction phase, comparison</a:t>
            </a:r>
            <a:r>
              <a:rPr dirty="0" sz="1800" spc="254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of</a:t>
            </a:r>
            <a:endParaRPr sz="1800">
              <a:latin typeface="Dubai"/>
              <a:cs typeface="Duba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1521926" y="15706396"/>
            <a:ext cx="550545" cy="43878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wrap="square" lIns="0" tIns="69850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50"/>
              </a:spcBef>
            </a:pPr>
            <a:r>
              <a:rPr dirty="0" sz="1800">
                <a:latin typeface="Dubai"/>
                <a:cs typeface="Dubai"/>
              </a:rPr>
              <a:t>4/4</a:t>
            </a:r>
            <a:endParaRPr sz="18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2020-12-17T06:22:12Z</dcterms:created>
  <dcterms:modified xsi:type="dcterms:W3CDTF">2020-12-17T06:22:12Z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2020-06-22T00:00:00Z</vt:filetime>
  </property>
  <property fmtid="{D5CDD505-2E9C-101B-9397-08002B2CF9AE}" pid="3" name="LastSaved">
    <vt:filetime>2020-12-17T00:00:00Z</vt:filetime>
  </property>
</Properties>
</file>