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2192000" cy="16256000"/>
  <p:notesSz cx="12192000" cy="1625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5039360"/>
            <a:ext cx="10363200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9103360"/>
            <a:ext cx="853440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650240"/>
            <a:ext cx="1097280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3738880"/>
            <a:ext cx="1097280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15118080"/>
            <a:ext cx="390144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mailto:NDT@inatt.com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hyperlink" Target="mailto:info@inatcorporateeurope.com" TargetMode="External"/><Relationship Id="rId11" Type="http://schemas.openxmlformats.org/officeDocument/2006/relationships/hyperlink" Target="mailto:info@inatukmultinational.com" TargetMode="External"/><Relationship Id="rId12" Type="http://schemas.openxmlformats.org/officeDocument/2006/relationships/hyperlink" Target="mailto:info@inatpakistan.com" TargetMode="External"/><Relationship Id="rId13" Type="http://schemas.openxmlformats.org/officeDocument/2006/relationships/hyperlink" Target="mailto:info@inatemirates.com" TargetMode="External"/><Relationship Id="rId14" Type="http://schemas.openxmlformats.org/officeDocument/2006/relationships/hyperlink" Target="mailto:info@inatt.com" TargetMode="External"/><Relationship Id="rId15" Type="http://schemas.openxmlformats.org/officeDocument/2006/relationships/hyperlink" Target="mailto:info@inatpacificasia.com" TargetMode="External"/><Relationship Id="rId16" Type="http://schemas.openxmlformats.org/officeDocument/2006/relationships/hyperlink" Target="mailto:info@inatoverseascompany.com" TargetMode="External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hyperlink" Target="http://www.inatgroupofcompanies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25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39159" y="710146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7"/>
                </a:lnTo>
                <a:lnTo>
                  <a:pt x="59524" y="215934"/>
                </a:lnTo>
                <a:lnTo>
                  <a:pt x="38804" y="255916"/>
                </a:lnTo>
                <a:lnTo>
                  <a:pt x="22226" y="298178"/>
                </a:lnTo>
                <a:lnTo>
                  <a:pt x="10055" y="342454"/>
                </a:lnTo>
                <a:lnTo>
                  <a:pt x="2558" y="388478"/>
                </a:lnTo>
                <a:lnTo>
                  <a:pt x="0" y="435983"/>
                </a:lnTo>
                <a:lnTo>
                  <a:pt x="0" y="871965"/>
                </a:lnTo>
                <a:lnTo>
                  <a:pt x="3358329" y="871965"/>
                </a:lnTo>
                <a:lnTo>
                  <a:pt x="3405834" y="869407"/>
                </a:lnTo>
                <a:lnTo>
                  <a:pt x="3451857" y="861909"/>
                </a:lnTo>
                <a:lnTo>
                  <a:pt x="3496133" y="849738"/>
                </a:lnTo>
                <a:lnTo>
                  <a:pt x="3538395" y="833160"/>
                </a:lnTo>
                <a:lnTo>
                  <a:pt x="3578377" y="812441"/>
                </a:lnTo>
                <a:lnTo>
                  <a:pt x="3615814" y="787846"/>
                </a:lnTo>
                <a:lnTo>
                  <a:pt x="3650439" y="759641"/>
                </a:lnTo>
                <a:lnTo>
                  <a:pt x="3681987" y="728093"/>
                </a:lnTo>
                <a:lnTo>
                  <a:pt x="3710191" y="693468"/>
                </a:lnTo>
                <a:lnTo>
                  <a:pt x="3734786" y="656031"/>
                </a:lnTo>
                <a:lnTo>
                  <a:pt x="3755505" y="616049"/>
                </a:lnTo>
                <a:lnTo>
                  <a:pt x="3772083" y="573787"/>
                </a:lnTo>
                <a:lnTo>
                  <a:pt x="3784254" y="529511"/>
                </a:lnTo>
                <a:lnTo>
                  <a:pt x="3791752" y="483488"/>
                </a:lnTo>
                <a:lnTo>
                  <a:pt x="3794310" y="435983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39159" y="710146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39159" y="807610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6"/>
                </a:lnTo>
                <a:lnTo>
                  <a:pt x="59524" y="215933"/>
                </a:lnTo>
                <a:lnTo>
                  <a:pt x="38804" y="255915"/>
                </a:lnTo>
                <a:lnTo>
                  <a:pt x="22226" y="298177"/>
                </a:lnTo>
                <a:lnTo>
                  <a:pt x="10055" y="342453"/>
                </a:lnTo>
                <a:lnTo>
                  <a:pt x="2558" y="388476"/>
                </a:lnTo>
                <a:lnTo>
                  <a:pt x="0" y="435982"/>
                </a:lnTo>
                <a:lnTo>
                  <a:pt x="0" y="871964"/>
                </a:lnTo>
                <a:lnTo>
                  <a:pt x="3358329" y="871964"/>
                </a:lnTo>
                <a:lnTo>
                  <a:pt x="3405834" y="869405"/>
                </a:lnTo>
                <a:lnTo>
                  <a:pt x="3451857" y="861908"/>
                </a:lnTo>
                <a:lnTo>
                  <a:pt x="3496133" y="849737"/>
                </a:lnTo>
                <a:lnTo>
                  <a:pt x="3538395" y="833159"/>
                </a:lnTo>
                <a:lnTo>
                  <a:pt x="3578377" y="812439"/>
                </a:lnTo>
                <a:lnTo>
                  <a:pt x="3615814" y="787844"/>
                </a:lnTo>
                <a:lnTo>
                  <a:pt x="3650439" y="759640"/>
                </a:lnTo>
                <a:lnTo>
                  <a:pt x="3681987" y="728092"/>
                </a:lnTo>
                <a:lnTo>
                  <a:pt x="3710191" y="693467"/>
                </a:lnTo>
                <a:lnTo>
                  <a:pt x="3734786" y="656030"/>
                </a:lnTo>
                <a:lnTo>
                  <a:pt x="3755505" y="616047"/>
                </a:lnTo>
                <a:lnTo>
                  <a:pt x="3772083" y="573785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9159" y="807610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9159" y="9050745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6"/>
                </a:lnTo>
                <a:lnTo>
                  <a:pt x="59524" y="215933"/>
                </a:lnTo>
                <a:lnTo>
                  <a:pt x="38804" y="255915"/>
                </a:lnTo>
                <a:lnTo>
                  <a:pt x="22226" y="298177"/>
                </a:lnTo>
                <a:lnTo>
                  <a:pt x="10055" y="342453"/>
                </a:lnTo>
                <a:lnTo>
                  <a:pt x="2558" y="388476"/>
                </a:lnTo>
                <a:lnTo>
                  <a:pt x="0" y="435982"/>
                </a:lnTo>
                <a:lnTo>
                  <a:pt x="0" y="871964"/>
                </a:lnTo>
                <a:lnTo>
                  <a:pt x="3358329" y="871964"/>
                </a:lnTo>
                <a:lnTo>
                  <a:pt x="3405834" y="869405"/>
                </a:lnTo>
                <a:lnTo>
                  <a:pt x="3451857" y="861908"/>
                </a:lnTo>
                <a:lnTo>
                  <a:pt x="3496133" y="849737"/>
                </a:lnTo>
                <a:lnTo>
                  <a:pt x="3538395" y="833159"/>
                </a:lnTo>
                <a:lnTo>
                  <a:pt x="3578377" y="812440"/>
                </a:lnTo>
                <a:lnTo>
                  <a:pt x="3615814" y="787845"/>
                </a:lnTo>
                <a:lnTo>
                  <a:pt x="3650439" y="759640"/>
                </a:lnTo>
                <a:lnTo>
                  <a:pt x="3681987" y="728093"/>
                </a:lnTo>
                <a:lnTo>
                  <a:pt x="3710191" y="693467"/>
                </a:lnTo>
                <a:lnTo>
                  <a:pt x="3734786" y="656030"/>
                </a:lnTo>
                <a:lnTo>
                  <a:pt x="3755505" y="616048"/>
                </a:lnTo>
                <a:lnTo>
                  <a:pt x="3772083" y="573786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39159" y="9050745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39159" y="10025384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7"/>
                </a:lnTo>
                <a:lnTo>
                  <a:pt x="59524" y="215933"/>
                </a:lnTo>
                <a:lnTo>
                  <a:pt x="38804" y="255916"/>
                </a:lnTo>
                <a:lnTo>
                  <a:pt x="22226" y="298178"/>
                </a:lnTo>
                <a:lnTo>
                  <a:pt x="10055" y="342453"/>
                </a:lnTo>
                <a:lnTo>
                  <a:pt x="2558" y="388477"/>
                </a:lnTo>
                <a:lnTo>
                  <a:pt x="0" y="435982"/>
                </a:lnTo>
                <a:lnTo>
                  <a:pt x="0" y="871965"/>
                </a:lnTo>
                <a:lnTo>
                  <a:pt x="3358329" y="871965"/>
                </a:lnTo>
                <a:lnTo>
                  <a:pt x="3405834" y="869407"/>
                </a:lnTo>
                <a:lnTo>
                  <a:pt x="3451857" y="861909"/>
                </a:lnTo>
                <a:lnTo>
                  <a:pt x="3496133" y="849738"/>
                </a:lnTo>
                <a:lnTo>
                  <a:pt x="3538395" y="833160"/>
                </a:lnTo>
                <a:lnTo>
                  <a:pt x="3578377" y="812440"/>
                </a:lnTo>
                <a:lnTo>
                  <a:pt x="3615814" y="787845"/>
                </a:lnTo>
                <a:lnTo>
                  <a:pt x="3650439" y="759641"/>
                </a:lnTo>
                <a:lnTo>
                  <a:pt x="3681987" y="728093"/>
                </a:lnTo>
                <a:lnTo>
                  <a:pt x="3710191" y="693468"/>
                </a:lnTo>
                <a:lnTo>
                  <a:pt x="3734786" y="656031"/>
                </a:lnTo>
                <a:lnTo>
                  <a:pt x="3755505" y="616048"/>
                </a:lnTo>
                <a:lnTo>
                  <a:pt x="3772083" y="573786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39159" y="10025384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39159" y="1100002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6"/>
                </a:lnTo>
                <a:lnTo>
                  <a:pt x="59524" y="215933"/>
                </a:lnTo>
                <a:lnTo>
                  <a:pt x="38804" y="255915"/>
                </a:lnTo>
                <a:lnTo>
                  <a:pt x="22226" y="298177"/>
                </a:lnTo>
                <a:lnTo>
                  <a:pt x="10055" y="342453"/>
                </a:lnTo>
                <a:lnTo>
                  <a:pt x="2558" y="388476"/>
                </a:lnTo>
                <a:lnTo>
                  <a:pt x="0" y="435982"/>
                </a:lnTo>
                <a:lnTo>
                  <a:pt x="0" y="871964"/>
                </a:lnTo>
                <a:lnTo>
                  <a:pt x="3358329" y="871964"/>
                </a:lnTo>
                <a:lnTo>
                  <a:pt x="3405834" y="869405"/>
                </a:lnTo>
                <a:lnTo>
                  <a:pt x="3451857" y="861908"/>
                </a:lnTo>
                <a:lnTo>
                  <a:pt x="3496133" y="849737"/>
                </a:lnTo>
                <a:lnTo>
                  <a:pt x="3538395" y="833159"/>
                </a:lnTo>
                <a:lnTo>
                  <a:pt x="3578377" y="812439"/>
                </a:lnTo>
                <a:lnTo>
                  <a:pt x="3615814" y="787844"/>
                </a:lnTo>
                <a:lnTo>
                  <a:pt x="3650439" y="759640"/>
                </a:lnTo>
                <a:lnTo>
                  <a:pt x="3681987" y="728092"/>
                </a:lnTo>
                <a:lnTo>
                  <a:pt x="3710191" y="693467"/>
                </a:lnTo>
                <a:lnTo>
                  <a:pt x="3734786" y="656030"/>
                </a:lnTo>
                <a:lnTo>
                  <a:pt x="3755505" y="616047"/>
                </a:lnTo>
                <a:lnTo>
                  <a:pt x="3772083" y="573785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39159" y="11000026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9159" y="5152189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89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6"/>
                </a:lnTo>
                <a:lnTo>
                  <a:pt x="59524" y="215933"/>
                </a:lnTo>
                <a:lnTo>
                  <a:pt x="38804" y="255915"/>
                </a:lnTo>
                <a:lnTo>
                  <a:pt x="22226" y="298177"/>
                </a:lnTo>
                <a:lnTo>
                  <a:pt x="10055" y="342453"/>
                </a:lnTo>
                <a:lnTo>
                  <a:pt x="2558" y="388476"/>
                </a:lnTo>
                <a:lnTo>
                  <a:pt x="0" y="435982"/>
                </a:lnTo>
                <a:lnTo>
                  <a:pt x="0" y="871964"/>
                </a:lnTo>
                <a:lnTo>
                  <a:pt x="3358329" y="871964"/>
                </a:lnTo>
                <a:lnTo>
                  <a:pt x="3405834" y="869405"/>
                </a:lnTo>
                <a:lnTo>
                  <a:pt x="3451857" y="861908"/>
                </a:lnTo>
                <a:lnTo>
                  <a:pt x="3496133" y="849737"/>
                </a:lnTo>
                <a:lnTo>
                  <a:pt x="3538395" y="833159"/>
                </a:lnTo>
                <a:lnTo>
                  <a:pt x="3578377" y="812440"/>
                </a:lnTo>
                <a:lnTo>
                  <a:pt x="3615814" y="787845"/>
                </a:lnTo>
                <a:lnTo>
                  <a:pt x="3650439" y="759640"/>
                </a:lnTo>
                <a:lnTo>
                  <a:pt x="3681987" y="728093"/>
                </a:lnTo>
                <a:lnTo>
                  <a:pt x="3710191" y="693467"/>
                </a:lnTo>
                <a:lnTo>
                  <a:pt x="3734786" y="656030"/>
                </a:lnTo>
                <a:lnTo>
                  <a:pt x="3755505" y="616048"/>
                </a:lnTo>
                <a:lnTo>
                  <a:pt x="3772083" y="573786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39159" y="5152189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89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39159" y="6126827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3794310" y="0"/>
                </a:moveTo>
                <a:lnTo>
                  <a:pt x="435980" y="0"/>
                </a:lnTo>
                <a:lnTo>
                  <a:pt x="388475" y="2558"/>
                </a:lnTo>
                <a:lnTo>
                  <a:pt x="342452" y="10055"/>
                </a:lnTo>
                <a:lnTo>
                  <a:pt x="298177" y="22226"/>
                </a:lnTo>
                <a:lnTo>
                  <a:pt x="255915" y="38804"/>
                </a:lnTo>
                <a:lnTo>
                  <a:pt x="215932" y="59524"/>
                </a:lnTo>
                <a:lnTo>
                  <a:pt x="178496" y="84119"/>
                </a:lnTo>
                <a:lnTo>
                  <a:pt x="143870" y="112323"/>
                </a:lnTo>
                <a:lnTo>
                  <a:pt x="112323" y="143871"/>
                </a:lnTo>
                <a:lnTo>
                  <a:pt x="84118" y="178496"/>
                </a:lnTo>
                <a:lnTo>
                  <a:pt x="59524" y="215933"/>
                </a:lnTo>
                <a:lnTo>
                  <a:pt x="38804" y="255915"/>
                </a:lnTo>
                <a:lnTo>
                  <a:pt x="22226" y="298177"/>
                </a:lnTo>
                <a:lnTo>
                  <a:pt x="10055" y="342453"/>
                </a:lnTo>
                <a:lnTo>
                  <a:pt x="2558" y="388476"/>
                </a:lnTo>
                <a:lnTo>
                  <a:pt x="0" y="435982"/>
                </a:lnTo>
                <a:lnTo>
                  <a:pt x="0" y="871964"/>
                </a:lnTo>
                <a:lnTo>
                  <a:pt x="3358329" y="871964"/>
                </a:lnTo>
                <a:lnTo>
                  <a:pt x="3405834" y="869405"/>
                </a:lnTo>
                <a:lnTo>
                  <a:pt x="3451857" y="861908"/>
                </a:lnTo>
                <a:lnTo>
                  <a:pt x="3496133" y="849737"/>
                </a:lnTo>
                <a:lnTo>
                  <a:pt x="3538395" y="833159"/>
                </a:lnTo>
                <a:lnTo>
                  <a:pt x="3578377" y="812440"/>
                </a:lnTo>
                <a:lnTo>
                  <a:pt x="3615814" y="787845"/>
                </a:lnTo>
                <a:lnTo>
                  <a:pt x="3650439" y="759640"/>
                </a:lnTo>
                <a:lnTo>
                  <a:pt x="3681987" y="728093"/>
                </a:lnTo>
                <a:lnTo>
                  <a:pt x="3710191" y="693467"/>
                </a:lnTo>
                <a:lnTo>
                  <a:pt x="3734786" y="656030"/>
                </a:lnTo>
                <a:lnTo>
                  <a:pt x="3755505" y="616048"/>
                </a:lnTo>
                <a:lnTo>
                  <a:pt x="3772083" y="573786"/>
                </a:lnTo>
                <a:lnTo>
                  <a:pt x="3784254" y="529510"/>
                </a:lnTo>
                <a:lnTo>
                  <a:pt x="3791752" y="483487"/>
                </a:lnTo>
                <a:lnTo>
                  <a:pt x="3794310" y="435982"/>
                </a:lnTo>
                <a:lnTo>
                  <a:pt x="3794310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39159" y="6126827"/>
            <a:ext cx="3794760" cy="872490"/>
          </a:xfrm>
          <a:custGeom>
            <a:avLst/>
            <a:gdLst/>
            <a:ahLst/>
            <a:cxnLst/>
            <a:rect l="l" t="t" r="r" b="b"/>
            <a:pathLst>
              <a:path w="3794759" h="872490">
                <a:moveTo>
                  <a:pt x="435980" y="0"/>
                </a:moveTo>
                <a:lnTo>
                  <a:pt x="3794311" y="0"/>
                </a:lnTo>
                <a:lnTo>
                  <a:pt x="3794311" y="435982"/>
                </a:lnTo>
                <a:lnTo>
                  <a:pt x="3791752" y="483487"/>
                </a:lnTo>
                <a:lnTo>
                  <a:pt x="3784255" y="529510"/>
                </a:lnTo>
                <a:lnTo>
                  <a:pt x="3772084" y="573786"/>
                </a:lnTo>
                <a:lnTo>
                  <a:pt x="3755506" y="616048"/>
                </a:lnTo>
                <a:lnTo>
                  <a:pt x="3734786" y="656031"/>
                </a:lnTo>
                <a:lnTo>
                  <a:pt x="3710192" y="693468"/>
                </a:lnTo>
                <a:lnTo>
                  <a:pt x="3681987" y="728093"/>
                </a:lnTo>
                <a:lnTo>
                  <a:pt x="3650440" y="759641"/>
                </a:lnTo>
                <a:lnTo>
                  <a:pt x="3615814" y="787845"/>
                </a:lnTo>
                <a:lnTo>
                  <a:pt x="3578378" y="812440"/>
                </a:lnTo>
                <a:lnTo>
                  <a:pt x="3538395" y="833160"/>
                </a:lnTo>
                <a:lnTo>
                  <a:pt x="3496133" y="849738"/>
                </a:lnTo>
                <a:lnTo>
                  <a:pt x="3451858" y="861909"/>
                </a:lnTo>
                <a:lnTo>
                  <a:pt x="3405835" y="869406"/>
                </a:lnTo>
                <a:lnTo>
                  <a:pt x="3358330" y="871965"/>
                </a:lnTo>
                <a:lnTo>
                  <a:pt x="0" y="871965"/>
                </a:lnTo>
                <a:lnTo>
                  <a:pt x="0" y="435982"/>
                </a:lnTo>
                <a:lnTo>
                  <a:pt x="2558" y="388477"/>
                </a:lnTo>
                <a:lnTo>
                  <a:pt x="10055" y="342454"/>
                </a:lnTo>
                <a:lnTo>
                  <a:pt x="22226" y="298178"/>
                </a:lnTo>
                <a:lnTo>
                  <a:pt x="38804" y="255916"/>
                </a:lnTo>
                <a:lnTo>
                  <a:pt x="59524" y="215933"/>
                </a:lnTo>
                <a:lnTo>
                  <a:pt x="84118" y="178496"/>
                </a:lnTo>
                <a:lnTo>
                  <a:pt x="112323" y="143871"/>
                </a:lnTo>
                <a:lnTo>
                  <a:pt x="143870" y="112323"/>
                </a:lnTo>
                <a:lnTo>
                  <a:pt x="178496" y="84119"/>
                </a:lnTo>
                <a:lnTo>
                  <a:pt x="215932" y="59524"/>
                </a:lnTo>
                <a:lnTo>
                  <a:pt x="255915" y="38804"/>
                </a:lnTo>
                <a:lnTo>
                  <a:pt x="298177" y="22226"/>
                </a:lnTo>
                <a:lnTo>
                  <a:pt x="342452" y="10055"/>
                </a:lnTo>
                <a:lnTo>
                  <a:pt x="388475" y="2558"/>
                </a:lnTo>
                <a:lnTo>
                  <a:pt x="43598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14816" y="4623815"/>
            <a:ext cx="3066287" cy="77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87256" y="3611879"/>
            <a:ext cx="2161031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63000" y="3965447"/>
            <a:ext cx="3267455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33104" y="4270247"/>
            <a:ext cx="3069336" cy="652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323484" y="3634739"/>
            <a:ext cx="3625215" cy="79565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651510" marR="179705" indent="522605">
              <a:lnSpc>
                <a:spcPct val="108000"/>
              </a:lnSpc>
              <a:spcBef>
                <a:spcPts val="290"/>
              </a:spcBef>
            </a:pP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  <a:hlinkClick r:id="rId7"/>
              </a:rPr>
              <a:t>NDT@inatt.com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NON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DESTRUCTIVE </a:t>
            </a:r>
            <a:r>
              <a:rPr dirty="0" sz="2000" b="1">
                <a:solidFill>
                  <a:srgbClr val="FFFFFF"/>
                </a:solidFill>
                <a:latin typeface="Dubai"/>
                <a:cs typeface="Dubai"/>
              </a:rPr>
              <a:t>AND 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DESTRUCTIVE</a:t>
            </a:r>
            <a:r>
              <a:rPr dirty="0" sz="2000" spc="-2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algn="ctr" marL="424815">
              <a:lnSpc>
                <a:spcPct val="100000"/>
              </a:lnSpc>
              <a:spcBef>
                <a:spcPts val="440"/>
              </a:spcBef>
            </a:pP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ISO </a:t>
            </a:r>
            <a:r>
              <a:rPr dirty="0" sz="2400" b="1">
                <a:solidFill>
                  <a:srgbClr val="FFFFFF"/>
                </a:solidFill>
                <a:latin typeface="Dubai"/>
                <a:cs typeface="Dubai"/>
              </a:rPr>
              <a:t>17020</a:t>
            </a:r>
            <a:r>
              <a:rPr dirty="0" sz="2400" spc="-9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Certified</a:t>
            </a:r>
            <a:endParaRPr sz="2400">
              <a:latin typeface="Dubai"/>
              <a:cs typeface="Dubai"/>
            </a:endParaRPr>
          </a:p>
          <a:p>
            <a:pPr algn="ctr" marL="525780" marR="518159" indent="635">
              <a:lnSpc>
                <a:spcPct val="100000"/>
              </a:lnSpc>
              <a:spcBef>
                <a:spcPts val="1480"/>
              </a:spcBef>
            </a:pP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CONVENTIONAL </a:t>
            </a: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NDT 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INSPECTION</a:t>
            </a:r>
            <a:r>
              <a:rPr dirty="0" sz="2000" spc="-6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algn="ctr" marL="149225" marR="141605">
              <a:lnSpc>
                <a:spcPct val="100000"/>
              </a:lnSpc>
            </a:pPr>
            <a:r>
              <a:rPr dirty="0" sz="2000" spc="-25" b="1">
                <a:solidFill>
                  <a:srgbClr val="FFFFFF"/>
                </a:solidFill>
                <a:latin typeface="Dubai"/>
                <a:cs typeface="Dubai"/>
              </a:rPr>
              <a:t>ADVANCED </a:t>
            </a: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NDT</a:t>
            </a:r>
            <a:r>
              <a:rPr dirty="0" sz="2000" spc="-4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INSPECTION  </a:t>
            </a: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 algn="ctr" marL="12065" marR="5080" indent="635">
              <a:lnSpc>
                <a:spcPct val="100000"/>
              </a:lnSpc>
              <a:spcBef>
                <a:spcPts val="2160"/>
              </a:spcBef>
            </a:pP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WPS,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PQR </a:t>
            </a:r>
            <a:r>
              <a:rPr dirty="0" sz="2000" b="1">
                <a:solidFill>
                  <a:srgbClr val="FFFFFF"/>
                </a:solidFill>
                <a:latin typeface="Dubai"/>
                <a:cs typeface="Dubai"/>
              </a:rPr>
              <a:t>&amp;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WELDER  </a:t>
            </a:r>
            <a:r>
              <a:rPr dirty="0" sz="2000" spc="-20" b="1">
                <a:solidFill>
                  <a:srgbClr val="FFFFFF"/>
                </a:solidFill>
                <a:latin typeface="Dubai"/>
                <a:cs typeface="Dubai"/>
              </a:rPr>
              <a:t>QUALIFICATION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TEST</a:t>
            </a:r>
            <a:r>
              <a:rPr dirty="0" sz="2000" spc="-6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220979" marR="225425" indent="-635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ASNT LEVEL </a:t>
            </a:r>
            <a:r>
              <a:rPr dirty="0" sz="2000" b="1">
                <a:solidFill>
                  <a:srgbClr val="FFFFFF"/>
                </a:solidFill>
                <a:latin typeface="Dubai"/>
                <a:cs typeface="Dubai"/>
              </a:rPr>
              <a:t>II &amp; III  TRAINING &amp;</a:t>
            </a:r>
            <a:r>
              <a:rPr dirty="0" sz="2000" spc="-3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Dubai"/>
                <a:cs typeface="Dubai"/>
              </a:rPr>
              <a:t>CERTIFICATION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NDT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LEVEL </a:t>
            </a:r>
            <a:r>
              <a:rPr dirty="0" sz="2000" b="1">
                <a:solidFill>
                  <a:srgbClr val="FFFFFF"/>
                </a:solidFill>
                <a:latin typeface="Dubai"/>
                <a:cs typeface="Dubai"/>
              </a:rPr>
              <a:t>III</a:t>
            </a: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45" b="1">
                <a:solidFill>
                  <a:srgbClr val="FFFFFF"/>
                </a:solidFill>
                <a:latin typeface="Dubai"/>
                <a:cs typeface="Dubai"/>
              </a:rPr>
              <a:t>CONSULTANCY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algn="ctr" marL="457834" marR="449580" indent="-635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MECHANICAL </a:t>
            </a:r>
            <a:r>
              <a:rPr dirty="0" sz="2000" b="1">
                <a:solidFill>
                  <a:srgbClr val="FFFFFF"/>
                </a:solidFill>
                <a:latin typeface="Dubai"/>
                <a:cs typeface="Dubai"/>
              </a:rPr>
              <a:t>AND  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DESTRUCTION</a:t>
            </a:r>
            <a:r>
              <a:rPr dirty="0" sz="2000" spc="-6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-40" b="1">
                <a:solidFill>
                  <a:srgbClr val="FFFFFF"/>
                </a:solidFill>
                <a:latin typeface="Dubai"/>
                <a:cs typeface="Dubai"/>
              </a:rPr>
              <a:t>SUPPLY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OF </a:t>
            </a:r>
            <a:r>
              <a:rPr dirty="0" sz="2000" spc="-15" b="1">
                <a:solidFill>
                  <a:srgbClr val="FFFFFF"/>
                </a:solidFill>
                <a:latin typeface="Dubai"/>
                <a:cs typeface="Dubai"/>
              </a:rPr>
              <a:t>NDT</a:t>
            </a:r>
            <a:r>
              <a:rPr dirty="0" sz="20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Dubai"/>
                <a:cs typeface="Dubai"/>
              </a:rPr>
              <a:t>EQUIPMENTS</a:t>
            </a:r>
            <a:endParaRPr sz="2000">
              <a:latin typeface="Dubai"/>
              <a:cs typeface="Duba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47759" y="0"/>
            <a:ext cx="3349752" cy="3938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5678" y="124131"/>
            <a:ext cx="3092004" cy="3685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544604" y="15664440"/>
            <a:ext cx="550545" cy="438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dirty="0" sz="1800">
                <a:latin typeface="Dubai"/>
                <a:cs typeface="Dubai"/>
              </a:rPr>
              <a:t>1/4</a:t>
            </a:r>
            <a:endParaRPr sz="1800">
              <a:latin typeface="Dubai"/>
              <a:cs typeface="Duba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521" y="15437127"/>
            <a:ext cx="11446510" cy="761365"/>
          </a:xfrm>
          <a:custGeom>
            <a:avLst/>
            <a:gdLst/>
            <a:ahLst/>
            <a:cxnLst/>
            <a:rect l="l" t="t" r="r" b="b"/>
            <a:pathLst>
              <a:path w="11446510" h="761365">
                <a:moveTo>
                  <a:pt x="11446404" y="0"/>
                </a:moveTo>
                <a:lnTo>
                  <a:pt x="126794" y="0"/>
                </a:lnTo>
                <a:lnTo>
                  <a:pt x="77440" y="9964"/>
                </a:lnTo>
                <a:lnTo>
                  <a:pt x="37137" y="37137"/>
                </a:lnTo>
                <a:lnTo>
                  <a:pt x="9964" y="77440"/>
                </a:lnTo>
                <a:lnTo>
                  <a:pt x="0" y="126794"/>
                </a:lnTo>
                <a:lnTo>
                  <a:pt x="0" y="760781"/>
                </a:lnTo>
                <a:lnTo>
                  <a:pt x="11319610" y="760781"/>
                </a:lnTo>
                <a:lnTo>
                  <a:pt x="11368964" y="750817"/>
                </a:lnTo>
                <a:lnTo>
                  <a:pt x="11409267" y="723644"/>
                </a:lnTo>
                <a:lnTo>
                  <a:pt x="11436440" y="683341"/>
                </a:lnTo>
                <a:lnTo>
                  <a:pt x="11446404" y="633987"/>
                </a:lnTo>
                <a:lnTo>
                  <a:pt x="11446404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63054" y="15473680"/>
            <a:ext cx="643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BAHRAIN</a:t>
            </a:r>
            <a:endParaRPr sz="7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4605" y="15574263"/>
            <a:ext cx="12388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Corporate Europe Co.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W.L.L</a:t>
            </a:r>
            <a:endParaRPr sz="7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99518" y="15677895"/>
            <a:ext cx="13696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1309, Sitra Mall, Bldg No.</a:t>
            </a:r>
            <a:r>
              <a:rPr dirty="0" sz="700" spc="-2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574,</a:t>
            </a:r>
            <a:endParaRPr sz="700">
              <a:latin typeface="Dubai"/>
              <a:cs typeface="Duba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04318" y="15790671"/>
            <a:ext cx="7391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 31, Block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611.</a:t>
            </a:r>
            <a:endParaRPr sz="70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7943" y="15882112"/>
            <a:ext cx="11531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590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Bahrain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info@inatcorporateeurope.com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0926" y="15476728"/>
            <a:ext cx="6642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9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ENGLAND</a:t>
            </a:r>
            <a:endParaRPr sz="70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7602" y="15577312"/>
            <a:ext cx="102996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UK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Multinational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7751" y="15680943"/>
            <a:ext cx="669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46 Cameron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</a:t>
            </a:r>
            <a:endParaRPr sz="700">
              <a:latin typeface="Dubai"/>
              <a:cs typeface="Duba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7777" y="15793719"/>
            <a:ext cx="770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Ilford,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Essex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IG3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8LF</a:t>
            </a:r>
            <a:endParaRPr sz="700">
              <a:latin typeface="Dubai"/>
              <a:cs typeface="Duba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73152" y="15891256"/>
            <a:ext cx="112014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2255">
              <a:lnSpc>
                <a:spcPct val="1057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Kingdom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info@inatukmultinational.com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17739" y="15491967"/>
            <a:ext cx="661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5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PAKISTAN</a:t>
            </a:r>
            <a:endParaRPr sz="700">
              <a:latin typeface="Dubai"/>
              <a:cs typeface="Duba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37513" y="15592552"/>
            <a:ext cx="1220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 Pvt.</a:t>
            </a:r>
            <a:r>
              <a:rPr dirty="0" sz="700" spc="-3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11389" y="15693136"/>
            <a:ext cx="6724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283 Zeenat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Block,</a:t>
            </a:r>
            <a:endParaRPr sz="700">
              <a:latin typeface="Dubai"/>
              <a:cs typeface="Duba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59751" y="15808960"/>
            <a:ext cx="9759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Alama Iqbal Town,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Lahore,</a:t>
            </a:r>
            <a:endParaRPr sz="700">
              <a:latin typeface="Dubai"/>
              <a:cs typeface="Duba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33589" y="15900400"/>
            <a:ext cx="102870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155" marR="5080" indent="-8509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Islamic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Republic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 Pakistan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2"/>
              </a:rPr>
              <a:t>info@inatpakistan.com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36783" y="15479776"/>
            <a:ext cx="6273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EMIRATE</a:t>
            </a:r>
            <a:endParaRPr sz="700">
              <a:latin typeface="Dubai"/>
              <a:cs typeface="Duba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97844" y="15580360"/>
            <a:ext cx="9048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Tower, Floor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8,</a:t>
            </a:r>
            <a:endParaRPr sz="700">
              <a:latin typeface="Dubai"/>
              <a:cs typeface="Duba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23270" y="15683991"/>
            <a:ext cx="4749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#</a:t>
            </a:r>
            <a:r>
              <a:rPr dirty="0" sz="700" spc="-8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811</a:t>
            </a:r>
            <a:endParaRPr sz="700">
              <a:latin typeface="Dubai"/>
              <a:cs typeface="Duba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66107" y="15796767"/>
            <a:ext cx="76771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Bay,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Dubai,</a:t>
            </a:r>
            <a:endParaRPr sz="700">
              <a:latin typeface="Dubai"/>
              <a:cs typeface="Duba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16894" y="15888208"/>
            <a:ext cx="86741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209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Arab Emirates 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fo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@in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m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i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rat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s.</a:t>
            </a:r>
            <a:r>
              <a:rPr dirty="0" sz="700" spc="-1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c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m</a:t>
            </a:r>
            <a:endParaRPr sz="700">
              <a:latin typeface="Dubai"/>
              <a:cs typeface="Duba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3041" y="15491967"/>
            <a:ext cx="83311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 SAUDI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ARABIA</a:t>
            </a:r>
            <a:endParaRPr sz="700">
              <a:latin typeface="Dubai"/>
              <a:cs typeface="Duba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9191" y="15592552"/>
            <a:ext cx="14801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</a:t>
            </a:r>
            <a:r>
              <a:rPr dirty="0" sz="700" spc="-1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Establishment</a:t>
            </a:r>
            <a:endParaRPr sz="700">
              <a:latin typeface="Dubai"/>
              <a:cs typeface="Duba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4128" y="15693136"/>
            <a:ext cx="1210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PO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Box 30060, Al Khobar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31952</a:t>
            </a:r>
            <a:endParaRPr sz="700">
              <a:latin typeface="Dubai"/>
              <a:cs typeface="Duba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703" y="15808960"/>
            <a:ext cx="6521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Eastern</a:t>
            </a:r>
            <a:r>
              <a:rPr dirty="0" sz="700" spc="-4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Province,</a:t>
            </a:r>
            <a:endParaRPr sz="700">
              <a:latin typeface="Dubai"/>
              <a:cs typeface="Duba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7765" y="15900400"/>
            <a:ext cx="92329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5875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Saudi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Arabia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4"/>
              </a:rPr>
              <a:t>info@inatt.com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13026" y="15495015"/>
            <a:ext cx="7461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PHILIPPINES</a:t>
            </a:r>
            <a:endParaRPr sz="700">
              <a:latin typeface="Dubai"/>
              <a:cs typeface="Duba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48762" y="15595600"/>
            <a:ext cx="8743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Hanayap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700">
              <a:latin typeface="Dubai"/>
              <a:cs typeface="Duba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11449" y="15699232"/>
            <a:ext cx="5486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Blk 30.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Lot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16,</a:t>
            </a:r>
            <a:endParaRPr sz="700">
              <a:latin typeface="Dubai"/>
              <a:cs typeface="Duba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08238" y="15812008"/>
            <a:ext cx="11569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Magdalene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Ville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 Bacolod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City</a:t>
            </a:r>
            <a:endParaRPr sz="700">
              <a:latin typeface="Dubai"/>
              <a:cs typeface="Duba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24126" y="15909543"/>
            <a:ext cx="92456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825">
              <a:lnSpc>
                <a:spcPct val="1057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Philippines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5"/>
              </a:rPr>
              <a:t>info@inatpacificasia.com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337706" y="15482823"/>
            <a:ext cx="8540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NETHERLANDS</a:t>
            </a:r>
            <a:endParaRPr sz="700">
              <a:latin typeface="Dubai"/>
              <a:cs typeface="Duba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219406" y="15583408"/>
            <a:ext cx="10896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Overseas Company</a:t>
            </a:r>
            <a:r>
              <a:rPr dirty="0" sz="700" spc="-5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B.V.</a:t>
            </a:r>
            <a:endParaRPr sz="700">
              <a:latin typeface="Dubai"/>
              <a:cs typeface="Duba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357518" y="15687039"/>
            <a:ext cx="8134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Gustav Mahlerplein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</a:t>
            </a:r>
            <a:endParaRPr sz="700">
              <a:latin typeface="Dubai"/>
              <a:cs typeface="Duba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351994" y="15799815"/>
            <a:ext cx="8261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1082 MA,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Amsterdam</a:t>
            </a:r>
            <a:endParaRPr sz="700">
              <a:latin typeface="Dubai"/>
              <a:cs typeface="Duba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69431" y="15891256"/>
            <a:ext cx="11912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0035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The Netherlands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6"/>
              </a:rPr>
              <a:t>info@inatoverseascompany.com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6809" y="14865170"/>
            <a:ext cx="449264" cy="4492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980747" y="14888013"/>
            <a:ext cx="449266" cy="4492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617903" y="14887809"/>
            <a:ext cx="449265" cy="4492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261455" y="14879262"/>
            <a:ext cx="449265" cy="449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929450" y="14884776"/>
            <a:ext cx="449265" cy="4492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556777" y="14886418"/>
            <a:ext cx="449265" cy="4492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322582" y="14888015"/>
            <a:ext cx="449265" cy="4492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527663" y="11999403"/>
            <a:ext cx="2664336" cy="2799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942296" y="14201943"/>
            <a:ext cx="2007870" cy="506730"/>
          </a:xfrm>
          <a:custGeom>
            <a:avLst/>
            <a:gdLst/>
            <a:ahLst/>
            <a:cxnLst/>
            <a:rect l="l" t="t" r="r" b="b"/>
            <a:pathLst>
              <a:path w="2007870" h="506730">
                <a:moveTo>
                  <a:pt x="1923251" y="0"/>
                </a:moveTo>
                <a:lnTo>
                  <a:pt x="84364" y="0"/>
                </a:lnTo>
                <a:lnTo>
                  <a:pt x="51526" y="6629"/>
                </a:lnTo>
                <a:lnTo>
                  <a:pt x="24709" y="24709"/>
                </a:lnTo>
                <a:lnTo>
                  <a:pt x="6629" y="51526"/>
                </a:lnTo>
                <a:lnTo>
                  <a:pt x="0" y="84364"/>
                </a:lnTo>
                <a:lnTo>
                  <a:pt x="0" y="421813"/>
                </a:lnTo>
                <a:lnTo>
                  <a:pt x="6629" y="454652"/>
                </a:lnTo>
                <a:lnTo>
                  <a:pt x="24709" y="481469"/>
                </a:lnTo>
                <a:lnTo>
                  <a:pt x="51526" y="499549"/>
                </a:lnTo>
                <a:lnTo>
                  <a:pt x="84364" y="506178"/>
                </a:lnTo>
                <a:lnTo>
                  <a:pt x="1923251" y="506178"/>
                </a:lnTo>
                <a:lnTo>
                  <a:pt x="1956089" y="499549"/>
                </a:lnTo>
                <a:lnTo>
                  <a:pt x="1982905" y="481469"/>
                </a:lnTo>
                <a:lnTo>
                  <a:pt x="2000984" y="454652"/>
                </a:lnTo>
                <a:lnTo>
                  <a:pt x="2007614" y="421813"/>
                </a:lnTo>
                <a:lnTo>
                  <a:pt x="2007614" y="84364"/>
                </a:lnTo>
                <a:lnTo>
                  <a:pt x="2000984" y="51526"/>
                </a:lnTo>
                <a:lnTo>
                  <a:pt x="1982905" y="24709"/>
                </a:lnTo>
                <a:lnTo>
                  <a:pt x="1956089" y="6629"/>
                </a:lnTo>
                <a:lnTo>
                  <a:pt x="1923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9943413" y="14181835"/>
            <a:ext cx="196913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1200" spc="-5" b="1">
                <a:solidFill>
                  <a:srgbClr val="FFFFFF"/>
                </a:solidFill>
                <a:latin typeface="Dubai"/>
                <a:cs typeface="Dubai"/>
              </a:rPr>
              <a:t>GROUP </a:t>
            </a:r>
            <a:r>
              <a:rPr dirty="0" sz="1200" b="1">
                <a:solidFill>
                  <a:srgbClr val="FFFFFF"/>
                </a:solidFill>
                <a:latin typeface="Dubai"/>
                <a:cs typeface="Dubai"/>
              </a:rPr>
              <a:t>OF</a:t>
            </a:r>
            <a:r>
              <a:rPr dirty="0" sz="1200" spc="-3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Dubai"/>
                <a:cs typeface="Dubai"/>
              </a:rPr>
              <a:t>COMPANIES</a:t>
            </a:r>
            <a:endParaRPr sz="1200">
              <a:latin typeface="Dubai"/>
              <a:cs typeface="Dubai"/>
            </a:endParaRPr>
          </a:p>
          <a:p>
            <a:pPr algn="ctr" marL="12700" marR="5080">
              <a:lnSpc>
                <a:spcPts val="1300"/>
              </a:lnSpc>
              <a:spcBef>
                <a:spcPts val="65"/>
              </a:spcBef>
            </a:pP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  <a:hlinkClick r:id="rId25"/>
              </a:rPr>
              <a:t>www.inatgroupofcompanies.com </a:t>
            </a: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Since</a:t>
            </a:r>
            <a:r>
              <a:rPr dirty="0" sz="11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1974</a:t>
            </a:r>
            <a:endParaRPr sz="11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2" y="159994"/>
            <a:ext cx="5826760" cy="440055"/>
          </a:xfrm>
          <a:custGeom>
            <a:avLst/>
            <a:gdLst/>
            <a:ahLst/>
            <a:cxnLst/>
            <a:rect l="l" t="t" r="r" b="b"/>
            <a:pathLst>
              <a:path w="5826760" h="440055">
                <a:moveTo>
                  <a:pt x="219905" y="0"/>
                </a:moveTo>
                <a:lnTo>
                  <a:pt x="5826254" y="0"/>
                </a:lnTo>
                <a:lnTo>
                  <a:pt x="5826254" y="219907"/>
                </a:lnTo>
                <a:lnTo>
                  <a:pt x="5821786" y="264226"/>
                </a:lnTo>
                <a:lnTo>
                  <a:pt x="5808972" y="305505"/>
                </a:lnTo>
                <a:lnTo>
                  <a:pt x="5788697" y="342859"/>
                </a:lnTo>
                <a:lnTo>
                  <a:pt x="5761845" y="375405"/>
                </a:lnTo>
                <a:lnTo>
                  <a:pt x="5729299" y="402258"/>
                </a:lnTo>
                <a:lnTo>
                  <a:pt x="5691945" y="422533"/>
                </a:lnTo>
                <a:lnTo>
                  <a:pt x="5650667" y="435347"/>
                </a:lnTo>
                <a:lnTo>
                  <a:pt x="5606349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8" y="64409"/>
                </a:lnTo>
                <a:lnTo>
                  <a:pt x="96954" y="37556"/>
                </a:lnTo>
                <a:lnTo>
                  <a:pt x="134308" y="17281"/>
                </a:lnTo>
                <a:lnTo>
                  <a:pt x="175586" y="4467"/>
                </a:lnTo>
                <a:lnTo>
                  <a:pt x="2199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663" y="220980"/>
            <a:ext cx="5438140" cy="133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Dubai"/>
                <a:cs typeface="Dubai"/>
              </a:rPr>
              <a:t>CONVENTIONAL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INSPECTION</a:t>
            </a:r>
            <a:r>
              <a:rPr dirty="0" sz="2000" spc="-45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 marL="12700" marR="117475">
              <a:lnSpc>
                <a:spcPct val="101699"/>
              </a:lnSpc>
              <a:spcBef>
                <a:spcPts val="1340"/>
              </a:spcBef>
            </a:pPr>
            <a:r>
              <a:rPr dirty="0" sz="1800" spc="-45">
                <a:latin typeface="Dubai"/>
                <a:cs typeface="Dubai"/>
              </a:rPr>
              <a:t>INAT </a:t>
            </a:r>
            <a:r>
              <a:rPr dirty="0" sz="1800" spc="-5">
                <a:latin typeface="Dubai"/>
                <a:cs typeface="Dubai"/>
              </a:rPr>
              <a:t>offers the following </a:t>
            </a:r>
            <a:r>
              <a:rPr dirty="0" sz="1800" spc="-25">
                <a:latin typeface="Dubai"/>
                <a:cs typeface="Dubai"/>
              </a:rPr>
              <a:t>NDT </a:t>
            </a:r>
            <a:r>
              <a:rPr dirty="0" sz="1800">
                <a:latin typeface="Dubai"/>
                <a:cs typeface="Dubai"/>
              </a:rPr>
              <a:t>services </a:t>
            </a:r>
            <a:r>
              <a:rPr dirty="0" sz="1800" spc="-10">
                <a:latin typeface="Dubai"/>
                <a:cs typeface="Dubai"/>
              </a:rPr>
              <a:t>(Conventional) to  </a:t>
            </a:r>
            <a:r>
              <a:rPr dirty="0" sz="1800">
                <a:latin typeface="Dubai"/>
                <a:cs typeface="Dubai"/>
              </a:rPr>
              <a:t>fulfill </a:t>
            </a:r>
            <a:r>
              <a:rPr dirty="0" sz="1800" spc="-5">
                <a:latin typeface="Dubai"/>
                <a:cs typeface="Dubai"/>
              </a:rPr>
              <a:t>the needs </a:t>
            </a:r>
            <a:r>
              <a:rPr dirty="0" sz="1800">
                <a:latin typeface="Dubai"/>
                <a:cs typeface="Dubai"/>
              </a:rPr>
              <a:t>of Oil &amp; </a:t>
            </a:r>
            <a:r>
              <a:rPr dirty="0" sz="1800" spc="-10">
                <a:latin typeface="Dubai"/>
                <a:cs typeface="Dubai"/>
              </a:rPr>
              <a:t>Petrochemical </a:t>
            </a:r>
            <a:r>
              <a:rPr dirty="0" sz="1800" spc="-5">
                <a:latin typeface="Dubai"/>
                <a:cs typeface="Dubai"/>
              </a:rPr>
              <a:t>and Industrial  </a:t>
            </a:r>
            <a:r>
              <a:rPr dirty="0" sz="1800" spc="-10">
                <a:latin typeface="Dubai"/>
                <a:cs typeface="Dubai"/>
              </a:rPr>
              <a:t>operations.</a:t>
            </a:r>
            <a:endParaRPr sz="1800">
              <a:latin typeface="Dubai"/>
              <a:cs typeface="Duba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63" y="1526539"/>
            <a:ext cx="4752340" cy="2774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Radiography </a:t>
            </a:r>
            <a:r>
              <a:rPr dirty="0" sz="1800" spc="-35">
                <a:latin typeface="Dubai"/>
                <a:cs typeface="Dubai"/>
              </a:rPr>
              <a:t>Testing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(RT)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Ultrasonic </a:t>
            </a:r>
            <a:r>
              <a:rPr dirty="0" sz="1800" spc="-20">
                <a:latin typeface="Dubai"/>
                <a:cs typeface="Dubai"/>
              </a:rPr>
              <a:t>Testing(UT)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Magnetic Particle </a:t>
            </a:r>
            <a:r>
              <a:rPr dirty="0" sz="1800" spc="-35">
                <a:latin typeface="Dubai"/>
                <a:cs typeface="Dubai"/>
              </a:rPr>
              <a:t>Testing</a:t>
            </a:r>
            <a:r>
              <a:rPr dirty="0" sz="1800" spc="15">
                <a:latin typeface="Dubai"/>
                <a:cs typeface="Dubai"/>
              </a:rPr>
              <a:t> </a:t>
            </a:r>
            <a:r>
              <a:rPr dirty="0" sz="1800" spc="-25">
                <a:latin typeface="Dubai"/>
                <a:cs typeface="Dubai"/>
              </a:rPr>
              <a:t>(MPT/MT)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Ultra </a:t>
            </a:r>
            <a:r>
              <a:rPr dirty="0" sz="1800" spc="-5">
                <a:latin typeface="Dubai"/>
                <a:cs typeface="Dubai"/>
              </a:rPr>
              <a:t>Sonic Thickness Gauging</a:t>
            </a:r>
            <a:r>
              <a:rPr dirty="0" sz="1800" spc="35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(UTG)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>
                <a:latin typeface="Dubai"/>
                <a:cs typeface="Dubai"/>
              </a:rPr>
              <a:t>Liquid </a:t>
            </a:r>
            <a:r>
              <a:rPr dirty="0" sz="1800" spc="-15">
                <a:latin typeface="Dubai"/>
                <a:cs typeface="Dubai"/>
              </a:rPr>
              <a:t>Penetrant </a:t>
            </a:r>
            <a:r>
              <a:rPr dirty="0" sz="1800" spc="-35">
                <a:latin typeface="Dubai"/>
                <a:cs typeface="Dubai"/>
              </a:rPr>
              <a:t>Testing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25">
                <a:latin typeface="Dubai"/>
                <a:cs typeface="Dubai"/>
              </a:rPr>
              <a:t>(LPT/PT)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>
                <a:latin typeface="Dubai"/>
                <a:cs typeface="Dubai"/>
              </a:rPr>
              <a:t>Visual </a:t>
            </a:r>
            <a:r>
              <a:rPr dirty="0" sz="1800" spc="-35">
                <a:latin typeface="Dubai"/>
                <a:cs typeface="Dubai"/>
              </a:rPr>
              <a:t>Testing </a:t>
            </a:r>
            <a:r>
              <a:rPr dirty="0" sz="1800">
                <a:latin typeface="Dubai"/>
                <a:cs typeface="Dubai"/>
              </a:rPr>
              <a:t>(</a:t>
            </a:r>
            <a:r>
              <a:rPr dirty="0" sz="1800" spc="50">
                <a:latin typeface="Dubai"/>
                <a:cs typeface="Dubai"/>
              </a:rPr>
              <a:t> </a:t>
            </a:r>
            <a:r>
              <a:rPr dirty="0" sz="1800" spc="5">
                <a:latin typeface="Dubai"/>
                <a:cs typeface="Dubai"/>
              </a:rPr>
              <a:t>VT)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Hardness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 spc="-35">
                <a:latin typeface="Dubai"/>
                <a:cs typeface="Dubai"/>
              </a:rPr>
              <a:t>Testing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ts val="2135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Radiography </a:t>
            </a:r>
            <a:r>
              <a:rPr dirty="0" sz="1800">
                <a:latin typeface="Dubai"/>
                <a:cs typeface="Dubai"/>
              </a:rPr>
              <a:t>Film </a:t>
            </a:r>
            <a:r>
              <a:rPr dirty="0" sz="1800" spc="-15">
                <a:latin typeface="Dubai"/>
                <a:cs typeface="Dubai"/>
              </a:rPr>
              <a:t>Interpretation </a:t>
            </a:r>
            <a:r>
              <a:rPr dirty="0" sz="1800">
                <a:latin typeface="Dubai"/>
                <a:cs typeface="Dubai"/>
              </a:rPr>
              <a:t>Services</a:t>
            </a:r>
            <a:r>
              <a:rPr dirty="0" sz="1800" spc="4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(RTFI)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Positive Material </a:t>
            </a:r>
            <a:r>
              <a:rPr dirty="0" sz="1800" spc="-5">
                <a:latin typeface="Dubai"/>
                <a:cs typeface="Dubai"/>
              </a:rPr>
              <a:t>Identification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(PMI)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5">
                <a:latin typeface="Dubai"/>
                <a:cs typeface="Dubai"/>
              </a:rPr>
              <a:t>Post Weld </a:t>
            </a:r>
            <a:r>
              <a:rPr dirty="0" sz="1800" spc="-10">
                <a:latin typeface="Dubai"/>
                <a:cs typeface="Dubai"/>
              </a:rPr>
              <a:t>Heat </a:t>
            </a:r>
            <a:r>
              <a:rPr dirty="0" sz="1800" spc="-35">
                <a:latin typeface="Dubai"/>
                <a:cs typeface="Dubai"/>
              </a:rPr>
              <a:t>Treatment </a:t>
            </a:r>
            <a:r>
              <a:rPr dirty="0" sz="1800">
                <a:latin typeface="Dubai"/>
                <a:cs typeface="Dubai"/>
              </a:rPr>
              <a:t>(PWHT)</a:t>
            </a:r>
            <a:r>
              <a:rPr dirty="0" sz="1800" spc="8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Services</a:t>
            </a:r>
            <a:endParaRPr sz="1800">
              <a:latin typeface="Dubai"/>
              <a:cs typeface="Duba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5823" y="162090"/>
            <a:ext cx="5826760" cy="440055"/>
          </a:xfrm>
          <a:custGeom>
            <a:avLst/>
            <a:gdLst/>
            <a:ahLst/>
            <a:cxnLst/>
            <a:rect l="l" t="t" r="r" b="b"/>
            <a:pathLst>
              <a:path w="5826759" h="440055">
                <a:moveTo>
                  <a:pt x="219905" y="0"/>
                </a:moveTo>
                <a:lnTo>
                  <a:pt x="5826254" y="0"/>
                </a:lnTo>
                <a:lnTo>
                  <a:pt x="5826254" y="219907"/>
                </a:lnTo>
                <a:lnTo>
                  <a:pt x="5821786" y="264226"/>
                </a:lnTo>
                <a:lnTo>
                  <a:pt x="5808972" y="305505"/>
                </a:lnTo>
                <a:lnTo>
                  <a:pt x="5788697" y="342859"/>
                </a:lnTo>
                <a:lnTo>
                  <a:pt x="5761845" y="375405"/>
                </a:lnTo>
                <a:lnTo>
                  <a:pt x="5729299" y="402258"/>
                </a:lnTo>
                <a:lnTo>
                  <a:pt x="5691945" y="422533"/>
                </a:lnTo>
                <a:lnTo>
                  <a:pt x="5650667" y="435347"/>
                </a:lnTo>
                <a:lnTo>
                  <a:pt x="5606349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8" y="64409"/>
                </a:lnTo>
                <a:lnTo>
                  <a:pt x="96954" y="37556"/>
                </a:lnTo>
                <a:lnTo>
                  <a:pt x="134308" y="17281"/>
                </a:lnTo>
                <a:lnTo>
                  <a:pt x="175586" y="4467"/>
                </a:lnTo>
                <a:lnTo>
                  <a:pt x="2199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91215" y="224028"/>
            <a:ext cx="5546725" cy="1056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6745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Dubai"/>
                <a:cs typeface="Dubai"/>
              </a:rPr>
              <a:t>ADVANCED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INSPECTION</a:t>
            </a:r>
            <a:r>
              <a:rPr dirty="0" sz="2000" spc="15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 marL="12700" marR="5080">
              <a:lnSpc>
                <a:spcPct val="102200"/>
              </a:lnSpc>
              <a:spcBef>
                <a:spcPts val="1305"/>
              </a:spcBef>
            </a:pPr>
            <a:r>
              <a:rPr dirty="0" sz="1800" spc="-45">
                <a:latin typeface="Dubai"/>
                <a:cs typeface="Dubai"/>
              </a:rPr>
              <a:t>INAT </a:t>
            </a:r>
            <a:r>
              <a:rPr dirty="0" sz="1800" spc="-5">
                <a:latin typeface="Dubai"/>
                <a:cs typeface="Dubai"/>
              </a:rPr>
              <a:t>offers the following </a:t>
            </a:r>
            <a:r>
              <a:rPr dirty="0" sz="1800" spc="-25">
                <a:latin typeface="Dubai"/>
                <a:cs typeface="Dubai"/>
              </a:rPr>
              <a:t>NDT </a:t>
            </a:r>
            <a:r>
              <a:rPr dirty="0" sz="1800">
                <a:latin typeface="Dubai"/>
                <a:cs typeface="Dubai"/>
              </a:rPr>
              <a:t>services </a:t>
            </a:r>
            <a:r>
              <a:rPr dirty="0" sz="1800" spc="-5">
                <a:latin typeface="Dubai"/>
                <a:cs typeface="Dubai"/>
              </a:rPr>
              <a:t>(Advanced) </a:t>
            </a:r>
            <a:r>
              <a:rPr dirty="0" sz="1800" spc="-10">
                <a:latin typeface="Dubai"/>
                <a:cs typeface="Dubai"/>
              </a:rPr>
              <a:t>to </a:t>
            </a:r>
            <a:r>
              <a:rPr dirty="0" sz="1800">
                <a:latin typeface="Dubai"/>
                <a:cs typeface="Dubai"/>
              </a:rPr>
              <a:t>ful8il  </a:t>
            </a:r>
            <a:r>
              <a:rPr dirty="0" sz="1800" spc="-5">
                <a:latin typeface="Dubai"/>
                <a:cs typeface="Dubai"/>
              </a:rPr>
              <a:t>the needs </a:t>
            </a:r>
            <a:r>
              <a:rPr dirty="0" sz="1800">
                <a:latin typeface="Dubai"/>
                <a:cs typeface="Dubai"/>
              </a:rPr>
              <a:t>of Oil &amp; </a:t>
            </a:r>
            <a:r>
              <a:rPr dirty="0" sz="1800" spc="-10">
                <a:latin typeface="Dubai"/>
                <a:cs typeface="Dubai"/>
              </a:rPr>
              <a:t>Petrochemical </a:t>
            </a:r>
            <a:r>
              <a:rPr dirty="0" sz="1800" spc="-5">
                <a:latin typeface="Dubai"/>
                <a:cs typeface="Dubai"/>
              </a:rPr>
              <a:t>and Industrial</a:t>
            </a:r>
            <a:r>
              <a:rPr dirty="0" sz="1800" spc="7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operations.</a:t>
            </a:r>
            <a:endParaRPr sz="1800">
              <a:latin typeface="Dubai"/>
              <a:cs typeface="Duba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1215" y="1258315"/>
            <a:ext cx="4108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Phased </a:t>
            </a:r>
            <a:r>
              <a:rPr dirty="0" sz="1800" spc="-15">
                <a:latin typeface="Dubai"/>
                <a:cs typeface="Dubai"/>
              </a:rPr>
              <a:t>Array </a:t>
            </a:r>
            <a:r>
              <a:rPr dirty="0" sz="1800" spc="-5">
                <a:latin typeface="Dubai"/>
                <a:cs typeface="Dubai"/>
              </a:rPr>
              <a:t>Ultrasonic </a:t>
            </a:r>
            <a:r>
              <a:rPr dirty="0" sz="1800" spc="-30">
                <a:latin typeface="Dubai"/>
                <a:cs typeface="Dubai"/>
              </a:rPr>
              <a:t>Testing </a:t>
            </a:r>
            <a:r>
              <a:rPr dirty="0" sz="1800">
                <a:latin typeface="Dubai"/>
                <a:cs typeface="Dubai"/>
              </a:rPr>
              <a:t>(</a:t>
            </a:r>
            <a:r>
              <a:rPr dirty="0" sz="1800" spc="40">
                <a:latin typeface="Dubai"/>
                <a:cs typeface="Dubai"/>
              </a:rPr>
              <a:t> </a:t>
            </a:r>
            <a:r>
              <a:rPr dirty="0" sz="1800" spc="-35">
                <a:latin typeface="Dubai"/>
                <a:cs typeface="Dubai"/>
              </a:rPr>
              <a:t>PAUT)</a:t>
            </a:r>
            <a:endParaRPr sz="1800">
              <a:latin typeface="Dubai"/>
              <a:cs typeface="Duba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1215" y="1526539"/>
            <a:ext cx="431990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Time </a:t>
            </a:r>
            <a:r>
              <a:rPr dirty="0" sz="1800">
                <a:latin typeface="Dubai"/>
                <a:cs typeface="Dubai"/>
              </a:rPr>
              <a:t>Of </a:t>
            </a:r>
            <a:r>
              <a:rPr dirty="0" sz="1800" spc="-10">
                <a:latin typeface="Dubai"/>
                <a:cs typeface="Dubai"/>
              </a:rPr>
              <a:t>Flight </a:t>
            </a:r>
            <a:r>
              <a:rPr dirty="0" sz="1800" spc="-5">
                <a:latin typeface="Dubai"/>
                <a:cs typeface="Dubai"/>
              </a:rPr>
              <a:t>Diffraction Method </a:t>
            </a:r>
            <a:r>
              <a:rPr dirty="0" sz="1800">
                <a:latin typeface="Dubai"/>
                <a:cs typeface="Dubai"/>
              </a:rPr>
              <a:t>(</a:t>
            </a:r>
            <a:r>
              <a:rPr dirty="0" sz="1800" spc="10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TOFD)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>
                <a:latin typeface="Dubai"/>
                <a:cs typeface="Dubai"/>
              </a:rPr>
              <a:t>Eddy </a:t>
            </a:r>
            <a:r>
              <a:rPr dirty="0" sz="1800" spc="-10">
                <a:latin typeface="Dubai"/>
                <a:cs typeface="Dubai"/>
              </a:rPr>
              <a:t>Current </a:t>
            </a:r>
            <a:r>
              <a:rPr dirty="0" sz="1800" spc="-30">
                <a:latin typeface="Dubai"/>
                <a:cs typeface="Dubai"/>
              </a:rPr>
              <a:t>Testing</a:t>
            </a:r>
            <a:r>
              <a:rPr dirty="0" sz="1800" spc="2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(ET)</a:t>
            </a:r>
            <a:endParaRPr sz="1800">
              <a:latin typeface="Dubai"/>
              <a:cs typeface="Duba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1215" y="2072132"/>
            <a:ext cx="2085339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Corrosion</a:t>
            </a:r>
            <a:r>
              <a:rPr dirty="0" sz="1800" spc="-5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Mapping</a:t>
            </a:r>
            <a:endParaRPr sz="18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0">
                <a:latin typeface="Dubai"/>
                <a:cs typeface="Dubai"/>
              </a:rPr>
              <a:t>Tank</a:t>
            </a:r>
            <a:r>
              <a:rPr dirty="0" sz="1800" spc="-1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Inspection,</a:t>
            </a:r>
            <a:endParaRPr sz="1800">
              <a:latin typeface="Dubai"/>
              <a:cs typeface="Duba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1215" y="2629915"/>
            <a:ext cx="5592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10">
                <a:latin typeface="Dubai"/>
                <a:cs typeface="Dubai"/>
              </a:rPr>
              <a:t>Plant </a:t>
            </a:r>
            <a:r>
              <a:rPr dirty="0" sz="1800" spc="-5">
                <a:latin typeface="Dubai"/>
                <a:cs typeface="Dubai"/>
              </a:rPr>
              <a:t>Inspection </a:t>
            </a:r>
            <a:r>
              <a:rPr dirty="0" sz="1800">
                <a:latin typeface="Dubai"/>
                <a:cs typeface="Dubai"/>
              </a:rPr>
              <a:t>during shut </a:t>
            </a:r>
            <a:r>
              <a:rPr dirty="0" sz="1800" spc="-10">
                <a:latin typeface="Dubai"/>
                <a:cs typeface="Dubai"/>
              </a:rPr>
              <a:t>down by </a:t>
            </a:r>
            <a:r>
              <a:rPr dirty="0" sz="1800">
                <a:latin typeface="Dubai"/>
                <a:cs typeface="Dubai"/>
              </a:rPr>
              <a:t>using </a:t>
            </a:r>
            <a:r>
              <a:rPr dirty="0" sz="1800" spc="-25">
                <a:latin typeface="Dubai"/>
                <a:cs typeface="Dubai"/>
              </a:rPr>
              <a:t>NDT</a:t>
            </a:r>
            <a:r>
              <a:rPr dirty="0" sz="1800" spc="7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Method</a:t>
            </a:r>
            <a:endParaRPr sz="1800">
              <a:latin typeface="Dubai"/>
              <a:cs typeface="Duba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1215" y="2898139"/>
            <a:ext cx="5529580" cy="140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1800" spc="-5">
                <a:latin typeface="Dubai"/>
                <a:cs typeface="Dubai"/>
              </a:rPr>
              <a:t>API</a:t>
            </a:r>
            <a:r>
              <a:rPr dirty="0" sz="180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Inspection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10" b="1">
                <a:latin typeface="Dubai"/>
                <a:cs typeface="Dubai"/>
              </a:rPr>
              <a:t>WPS, </a:t>
            </a:r>
            <a:r>
              <a:rPr dirty="0" sz="1800" b="1">
                <a:latin typeface="Dubai"/>
                <a:cs typeface="Dubai"/>
              </a:rPr>
              <a:t>PQR &amp; </a:t>
            </a:r>
            <a:r>
              <a:rPr dirty="0" sz="1800" spc="-30" b="1">
                <a:latin typeface="Dubai"/>
                <a:cs typeface="Dubai"/>
              </a:rPr>
              <a:t>WQT</a:t>
            </a:r>
            <a:r>
              <a:rPr dirty="0" sz="1800" b="1">
                <a:latin typeface="Dubai"/>
                <a:cs typeface="Dubai"/>
              </a:rPr>
              <a:t> </a:t>
            </a:r>
            <a:r>
              <a:rPr dirty="0" sz="1800" spc="-15" b="1">
                <a:latin typeface="Dubai"/>
                <a:cs typeface="Dubai"/>
              </a:rPr>
              <a:t>SERVICES</a:t>
            </a:r>
            <a:endParaRPr sz="1800">
              <a:latin typeface="Dubai"/>
              <a:cs typeface="Dubai"/>
            </a:endParaRPr>
          </a:p>
          <a:p>
            <a:pPr marL="12700" marR="5080">
              <a:lnSpc>
                <a:spcPct val="101099"/>
              </a:lnSpc>
              <a:spcBef>
                <a:spcPts val="25"/>
              </a:spcBef>
            </a:pPr>
            <a:r>
              <a:rPr dirty="0" sz="1800" spc="-45">
                <a:latin typeface="Dubai"/>
                <a:cs typeface="Dubai"/>
              </a:rPr>
              <a:t>INAT </a:t>
            </a:r>
            <a:r>
              <a:rPr dirty="0" sz="1800" spc="-10">
                <a:latin typeface="Dubai"/>
                <a:cs typeface="Dubai"/>
              </a:rPr>
              <a:t>provides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WPS, </a:t>
            </a:r>
            <a:r>
              <a:rPr dirty="0" sz="1800" spc="-5">
                <a:latin typeface="Dubai"/>
                <a:cs typeface="Dubai"/>
              </a:rPr>
              <a:t>PQR and </a:t>
            </a:r>
            <a:r>
              <a:rPr dirty="0" sz="1800" spc="-30">
                <a:latin typeface="Dubai"/>
                <a:cs typeface="Dubai"/>
              </a:rPr>
              <a:t>WQT </a:t>
            </a:r>
            <a:r>
              <a:rPr dirty="0" sz="1800">
                <a:latin typeface="Dubai"/>
                <a:cs typeface="Dubai"/>
              </a:rPr>
              <a:t>services </a:t>
            </a: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 spc="-5">
                <a:latin typeface="Dubai"/>
                <a:cs typeface="Dubai"/>
              </a:rPr>
              <a:t>all </a:t>
            </a:r>
            <a:r>
              <a:rPr dirty="0" sz="1800">
                <a:latin typeface="Dubai"/>
                <a:cs typeface="Dubai"/>
              </a:rPr>
              <a:t>type 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10">
                <a:latin typeface="Dubai"/>
                <a:cs typeface="Dubai"/>
              </a:rPr>
              <a:t>projects </a:t>
            </a:r>
            <a:r>
              <a:rPr dirty="0" sz="1800" spc="-5">
                <a:latin typeface="Dubai"/>
                <a:cs typeface="Dubai"/>
              </a:rPr>
              <a:t>as </a:t>
            </a:r>
            <a:r>
              <a:rPr dirty="0" sz="1800">
                <a:latin typeface="Dubai"/>
                <a:cs typeface="Dubai"/>
              </a:rPr>
              <a:t>per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>
                <a:latin typeface="Dubai"/>
                <a:cs typeface="Dubai"/>
              </a:rPr>
              <a:t>codes, </a:t>
            </a:r>
            <a:r>
              <a:rPr dirty="0" sz="1800" spc="-10">
                <a:latin typeface="Dubai"/>
                <a:cs typeface="Dubai"/>
              </a:rPr>
              <a:t>standards </a:t>
            </a:r>
            <a:r>
              <a:rPr dirty="0" sz="1800" spc="-5">
                <a:latin typeface="Dubai"/>
                <a:cs typeface="Dubai"/>
              </a:rPr>
              <a:t>and</a:t>
            </a:r>
            <a:r>
              <a:rPr dirty="0" sz="1800" spc="9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speci8ications</a:t>
            </a:r>
            <a:endParaRPr sz="1800">
              <a:latin typeface="Dubai"/>
              <a:cs typeface="Duba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922" y="4417288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4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06038" y="4479035"/>
            <a:ext cx="50939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Dubai"/>
                <a:cs typeface="Dubai"/>
              </a:rPr>
              <a:t>CONVENTIONAL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INSPECTION</a:t>
            </a:r>
            <a:r>
              <a:rPr dirty="0" sz="2000" spc="-45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63" y="5040883"/>
            <a:ext cx="316928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Dubai"/>
                <a:cs typeface="Dubai"/>
              </a:rPr>
              <a:t>RADIOGRAPHIC </a:t>
            </a:r>
            <a:r>
              <a:rPr dirty="0" sz="1800" spc="-10" b="1">
                <a:latin typeface="Dubai"/>
                <a:cs typeface="Dubai"/>
              </a:rPr>
              <a:t>TESTING</a:t>
            </a:r>
            <a:r>
              <a:rPr dirty="0" sz="1800" spc="-20" b="1">
                <a:latin typeface="Dubai"/>
                <a:cs typeface="Dubai"/>
              </a:rPr>
              <a:t> </a:t>
            </a:r>
            <a:r>
              <a:rPr dirty="0" sz="1800" spc="-10" b="1">
                <a:latin typeface="Dubai"/>
                <a:cs typeface="Dubai"/>
              </a:rPr>
              <a:t>(RT)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>
                <a:latin typeface="Dubai"/>
                <a:cs typeface="Dubai"/>
              </a:rPr>
              <a:t>This </a:t>
            </a:r>
            <a:r>
              <a:rPr dirty="0" sz="1800" spc="-5">
                <a:latin typeface="Dubai"/>
                <a:cs typeface="Dubai"/>
              </a:rPr>
              <a:t>technique </a:t>
            </a:r>
            <a:r>
              <a:rPr dirty="0" sz="1800" spc="-10">
                <a:latin typeface="Dubai"/>
                <a:cs typeface="Dubai"/>
              </a:rPr>
              <a:t>involves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>
                <a:latin typeface="Dubai"/>
                <a:cs typeface="Dubai"/>
              </a:rPr>
              <a:t>use of</a:t>
            </a:r>
            <a:endParaRPr sz="1800">
              <a:latin typeface="Dubai"/>
              <a:cs typeface="Duba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63" y="5598668"/>
            <a:ext cx="3565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penetrating </a:t>
            </a:r>
            <a:r>
              <a:rPr dirty="0" sz="1800" spc="-5">
                <a:latin typeface="Dubai"/>
                <a:cs typeface="Dubai"/>
              </a:rPr>
              <a:t>Gamma or </a:t>
            </a:r>
            <a:r>
              <a:rPr dirty="0" sz="1800" spc="-20">
                <a:latin typeface="Dubai"/>
                <a:cs typeface="Dubai"/>
              </a:rPr>
              <a:t>X-ray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radiation</a:t>
            </a:r>
            <a:endParaRPr sz="1800">
              <a:latin typeface="Dubai"/>
              <a:cs typeface="Duba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663" y="5866892"/>
            <a:ext cx="3178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to examine </a:t>
            </a:r>
            <a:r>
              <a:rPr dirty="0" sz="1800" spc="-5">
                <a:latin typeface="Dubai"/>
                <a:cs typeface="Dubai"/>
              </a:rPr>
              <a:t>parts and products </a:t>
            </a:r>
            <a:r>
              <a:rPr dirty="0" sz="1800" spc="-10">
                <a:latin typeface="Dubai"/>
                <a:cs typeface="Dubai"/>
              </a:rPr>
              <a:t>for</a:t>
            </a:r>
            <a:endParaRPr sz="1800">
              <a:latin typeface="Dubai"/>
              <a:cs typeface="Duba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663" y="6144259"/>
            <a:ext cx="3301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imperfections. An </a:t>
            </a:r>
            <a:r>
              <a:rPr dirty="0" sz="1800" spc="-20">
                <a:latin typeface="Dubai"/>
                <a:cs typeface="Dubai"/>
              </a:rPr>
              <a:t>X-ray </a:t>
            </a:r>
            <a:r>
              <a:rPr dirty="0" sz="1800" spc="-5">
                <a:latin typeface="Dubai"/>
                <a:cs typeface="Dubai"/>
              </a:rPr>
              <a:t>machine</a:t>
            </a:r>
            <a:r>
              <a:rPr dirty="0" sz="1800" spc="4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or</a:t>
            </a:r>
            <a:endParaRPr sz="1800">
              <a:latin typeface="Dubai"/>
              <a:cs typeface="Duba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663" y="6412483"/>
            <a:ext cx="3562985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 spc="-10">
                <a:latin typeface="Dubai"/>
                <a:cs typeface="Dubai"/>
              </a:rPr>
              <a:t>radioactive </a:t>
            </a:r>
            <a:r>
              <a:rPr dirty="0" sz="1800" spc="-5">
                <a:latin typeface="Dubai"/>
                <a:cs typeface="Dubai"/>
              </a:rPr>
              <a:t>isotope </a:t>
            </a:r>
            <a:r>
              <a:rPr dirty="0" sz="1800">
                <a:latin typeface="Dubai"/>
                <a:cs typeface="Dubai"/>
              </a:rPr>
              <a:t>is used </a:t>
            </a:r>
            <a:r>
              <a:rPr dirty="0" sz="1800" spc="-5">
                <a:latin typeface="Dubai"/>
                <a:cs typeface="Dubai"/>
              </a:rPr>
              <a:t>as </a:t>
            </a:r>
            <a:r>
              <a:rPr dirty="0" sz="1800">
                <a:latin typeface="Dubai"/>
                <a:cs typeface="Dubai"/>
              </a:rPr>
              <a:t>a </a:t>
            </a:r>
            <a:r>
              <a:rPr dirty="0" sz="1800" spc="-5">
                <a:latin typeface="Dubai"/>
                <a:cs typeface="Dubai"/>
              </a:rPr>
              <a:t>source  of </a:t>
            </a:r>
            <a:r>
              <a:rPr dirty="0" sz="1800" spc="-10">
                <a:latin typeface="Dubai"/>
                <a:cs typeface="Dubai"/>
              </a:rPr>
              <a:t>radiation. Radiation </a:t>
            </a:r>
            <a:r>
              <a:rPr dirty="0" sz="1800">
                <a:latin typeface="Dubai"/>
                <a:cs typeface="Dubai"/>
              </a:rPr>
              <a:t>is </a:t>
            </a:r>
            <a:r>
              <a:rPr dirty="0" sz="1800" spc="-10">
                <a:latin typeface="Dubai"/>
                <a:cs typeface="Dubai"/>
              </a:rPr>
              <a:t>directed  </a:t>
            </a:r>
            <a:r>
              <a:rPr dirty="0" sz="1800" spc="-5">
                <a:latin typeface="Dubai"/>
                <a:cs typeface="Dubai"/>
              </a:rPr>
              <a:t>through </a:t>
            </a:r>
            <a:r>
              <a:rPr dirty="0" sz="1800">
                <a:latin typeface="Dubai"/>
                <a:cs typeface="Dubai"/>
              </a:rPr>
              <a:t>a </a:t>
            </a:r>
            <a:r>
              <a:rPr dirty="0" sz="1800" spc="-5">
                <a:latin typeface="Dubai"/>
                <a:cs typeface="Dubai"/>
              </a:rPr>
              <a:t>part and </a:t>
            </a:r>
            <a:r>
              <a:rPr dirty="0" sz="1800" spc="-15">
                <a:latin typeface="Dubai"/>
                <a:cs typeface="Dubai"/>
              </a:rPr>
              <a:t>onto </a:t>
            </a:r>
            <a:r>
              <a:rPr dirty="0" sz="1800">
                <a:latin typeface="Dubai"/>
                <a:cs typeface="Dubai"/>
              </a:rPr>
              <a:t>8ilm or</a:t>
            </a:r>
            <a:r>
              <a:rPr dirty="0" sz="1800" spc="-1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other</a:t>
            </a:r>
            <a:endParaRPr sz="1800">
              <a:latin typeface="Dubai"/>
              <a:cs typeface="Dub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663" y="7238492"/>
            <a:ext cx="3203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media. The resulting </a:t>
            </a:r>
            <a:r>
              <a:rPr dirty="0" sz="1800" spc="-10">
                <a:latin typeface="Dubai"/>
                <a:cs typeface="Dubai"/>
              </a:rPr>
              <a:t>shadowgraph</a:t>
            </a:r>
            <a:endParaRPr sz="1800">
              <a:latin typeface="Dubai"/>
              <a:cs typeface="Dub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663" y="7515859"/>
            <a:ext cx="3377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shows the </a:t>
            </a:r>
            <a:r>
              <a:rPr dirty="0" sz="1800" spc="-10">
                <a:latin typeface="Dubai"/>
                <a:cs typeface="Dubai"/>
              </a:rPr>
              <a:t>internal </a:t>
            </a:r>
            <a:r>
              <a:rPr dirty="0" sz="1800" spc="-5">
                <a:latin typeface="Dubai"/>
                <a:cs typeface="Dubai"/>
              </a:rPr>
              <a:t>soundness of</a:t>
            </a:r>
            <a:r>
              <a:rPr dirty="0" sz="1800" spc="4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the</a:t>
            </a:r>
            <a:endParaRPr sz="1800">
              <a:latin typeface="Dubai"/>
              <a:cs typeface="Dub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23019" y="5162804"/>
            <a:ext cx="285369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Dubai"/>
                <a:cs typeface="Dubai"/>
              </a:rPr>
              <a:t>ULTRASONIC </a:t>
            </a:r>
            <a:r>
              <a:rPr dirty="0" sz="1800" spc="-10" b="1">
                <a:latin typeface="Dubai"/>
                <a:cs typeface="Dubai"/>
              </a:rPr>
              <a:t>TESTING</a:t>
            </a:r>
            <a:r>
              <a:rPr dirty="0" sz="1800" spc="-35" b="1">
                <a:latin typeface="Dubai"/>
                <a:cs typeface="Dubai"/>
              </a:rPr>
              <a:t> </a:t>
            </a:r>
            <a:r>
              <a:rPr dirty="0" sz="1800" b="1">
                <a:latin typeface="Dubai"/>
                <a:cs typeface="Dubai"/>
              </a:rPr>
              <a:t>(UT)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latin typeface="Dubai"/>
                <a:cs typeface="Dubai"/>
              </a:rPr>
              <a:t>Ultrasonic Inspection </a:t>
            </a:r>
            <a:r>
              <a:rPr dirty="0" sz="1800">
                <a:latin typeface="Dubai"/>
                <a:cs typeface="Dubai"/>
              </a:rPr>
              <a:t>is a</a:t>
            </a:r>
            <a:r>
              <a:rPr dirty="0" sz="1800" spc="-3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non-</a:t>
            </a:r>
            <a:endParaRPr sz="1800">
              <a:latin typeface="Dubai"/>
              <a:cs typeface="Duba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3019" y="5723635"/>
            <a:ext cx="3350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destructive </a:t>
            </a:r>
            <a:r>
              <a:rPr dirty="0" sz="1800" spc="-10">
                <a:latin typeface="Dubai"/>
                <a:cs typeface="Dubai"/>
              </a:rPr>
              <a:t>testing method </a:t>
            </a:r>
            <a:r>
              <a:rPr dirty="0" sz="1800">
                <a:latin typeface="Dubai"/>
                <a:cs typeface="Dubai"/>
              </a:rPr>
              <a:t>in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which</a:t>
            </a:r>
            <a:endParaRPr sz="1800">
              <a:latin typeface="Dubai"/>
              <a:cs typeface="Duba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3019" y="5988811"/>
            <a:ext cx="2954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beams of high-frequency</a:t>
            </a:r>
            <a:r>
              <a:rPr dirty="0" sz="1800" spc="-2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sound</a:t>
            </a:r>
            <a:endParaRPr sz="1800">
              <a:latin typeface="Dubai"/>
              <a:cs typeface="Duba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3019" y="6269228"/>
            <a:ext cx="3308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Dubai"/>
                <a:cs typeface="Dubai"/>
              </a:rPr>
              <a:t>waves </a:t>
            </a:r>
            <a:r>
              <a:rPr dirty="0" sz="1800" spc="-15">
                <a:latin typeface="Dubai"/>
                <a:cs typeface="Dubai"/>
              </a:rPr>
              <a:t>are </a:t>
            </a:r>
            <a:r>
              <a:rPr dirty="0" sz="1800" spc="-10">
                <a:latin typeface="Dubai"/>
                <a:cs typeface="Dubai"/>
              </a:rPr>
              <a:t>introduced </a:t>
            </a:r>
            <a:r>
              <a:rPr dirty="0" sz="1800" spc="-15">
                <a:latin typeface="Dubai"/>
                <a:cs typeface="Dubai"/>
              </a:rPr>
              <a:t>into</a:t>
            </a:r>
            <a:r>
              <a:rPr dirty="0" sz="1800" spc="3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materials</a:t>
            </a:r>
            <a:endParaRPr sz="1800">
              <a:latin typeface="Dubai"/>
              <a:cs typeface="Duba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3019" y="6534404"/>
            <a:ext cx="3503929" cy="861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 spc="-5">
                <a:latin typeface="Dubai"/>
                <a:cs typeface="Dubai"/>
              </a:rPr>
              <a:t>the detection </a:t>
            </a:r>
            <a:r>
              <a:rPr dirty="0" sz="1800">
                <a:latin typeface="Dubai"/>
                <a:cs typeface="Dubai"/>
              </a:rPr>
              <a:t>of </a:t>
            </a:r>
            <a:r>
              <a:rPr dirty="0" sz="1800" spc="-5">
                <a:latin typeface="Dubai"/>
                <a:cs typeface="Dubai"/>
              </a:rPr>
              <a:t>subsurface flaws  </a:t>
            </a: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material.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reflected </a:t>
            </a:r>
            <a:r>
              <a:rPr dirty="0" sz="1800" spc="-5">
                <a:latin typeface="Dubai"/>
                <a:cs typeface="Dubai"/>
              </a:rPr>
              <a:t>beam </a:t>
            </a:r>
            <a:r>
              <a:rPr dirty="0" sz="1800" spc="5">
                <a:latin typeface="Dubai"/>
                <a:cs typeface="Dubai"/>
              </a:rPr>
              <a:t>is  </a:t>
            </a:r>
            <a:r>
              <a:rPr dirty="0" sz="1800" spc="-5">
                <a:latin typeface="Dubai"/>
                <a:cs typeface="Dubai"/>
              </a:rPr>
              <a:t>displayed and then </a:t>
            </a:r>
            <a:r>
              <a:rPr dirty="0" sz="1800" spc="-10">
                <a:latin typeface="Dubai"/>
                <a:cs typeface="Dubai"/>
              </a:rPr>
              <a:t>analyzed to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define</a:t>
            </a:r>
            <a:endParaRPr sz="1800">
              <a:latin typeface="Dubai"/>
              <a:cs typeface="Duba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3019" y="7360411"/>
            <a:ext cx="343471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5">
                <a:latin typeface="Dubai"/>
                <a:cs typeface="Dubai"/>
              </a:rPr>
              <a:t>the presence and location </a:t>
            </a:r>
            <a:r>
              <a:rPr dirty="0" sz="1800">
                <a:latin typeface="Dubai"/>
                <a:cs typeface="Dubai"/>
              </a:rPr>
              <a:t>of </a:t>
            </a:r>
            <a:r>
              <a:rPr dirty="0" sz="1800" spc="-5">
                <a:latin typeface="Dubai"/>
                <a:cs typeface="Dubai"/>
              </a:rPr>
              <a:t>flaws </a:t>
            </a:r>
            <a:r>
              <a:rPr dirty="0" sz="1800">
                <a:latin typeface="Dubai"/>
                <a:cs typeface="Dubai"/>
              </a:rPr>
              <a:t>or  </a:t>
            </a:r>
            <a:r>
              <a:rPr dirty="0" sz="1800" spc="-5">
                <a:latin typeface="Dubai"/>
                <a:cs typeface="Dubai"/>
              </a:rPr>
              <a:t>discontinuities.</a:t>
            </a:r>
            <a:endParaRPr sz="18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39252" y="5162804"/>
            <a:ext cx="377126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Dubai"/>
                <a:cs typeface="Dubai"/>
              </a:rPr>
              <a:t>MAGNETIC </a:t>
            </a:r>
            <a:r>
              <a:rPr dirty="0" sz="1800" spc="-25" b="1">
                <a:latin typeface="Dubai"/>
                <a:cs typeface="Dubai"/>
              </a:rPr>
              <a:t>PARTICLE </a:t>
            </a:r>
            <a:r>
              <a:rPr dirty="0" sz="1800" spc="-10" b="1">
                <a:latin typeface="Dubai"/>
                <a:cs typeface="Dubai"/>
              </a:rPr>
              <a:t>TESTING </a:t>
            </a:r>
            <a:r>
              <a:rPr dirty="0" sz="1800" b="1">
                <a:latin typeface="Dubai"/>
                <a:cs typeface="Dubai"/>
              </a:rPr>
              <a:t>(MPT)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5">
                <a:latin typeface="Dubai"/>
                <a:cs typeface="Dubai"/>
              </a:rPr>
              <a:t>Magnetic Particle Inspection (MPI)</a:t>
            </a:r>
            <a:r>
              <a:rPr dirty="0" sz="1800" spc="1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is</a:t>
            </a:r>
            <a:endParaRPr sz="18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39252" y="5723635"/>
            <a:ext cx="3451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used </a:t>
            </a: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detection </a:t>
            </a:r>
            <a:r>
              <a:rPr dirty="0" sz="1800" spc="-5">
                <a:latin typeface="Dubai"/>
                <a:cs typeface="Dubai"/>
              </a:rPr>
              <a:t>of surface</a:t>
            </a:r>
            <a:r>
              <a:rPr dirty="0" sz="1800" spc="3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and</a:t>
            </a:r>
            <a:endParaRPr sz="1800">
              <a:latin typeface="Dubai"/>
              <a:cs typeface="Duba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39252" y="5988811"/>
            <a:ext cx="33197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near-surface </a:t>
            </a:r>
            <a:r>
              <a:rPr dirty="0" sz="1800" spc="-5">
                <a:latin typeface="Dubai"/>
                <a:cs typeface="Dubai"/>
              </a:rPr>
              <a:t>flaws </a:t>
            </a:r>
            <a:r>
              <a:rPr dirty="0" sz="1800">
                <a:latin typeface="Dubai"/>
                <a:cs typeface="Dubai"/>
              </a:rPr>
              <a:t>in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ferromagnetic</a:t>
            </a:r>
            <a:endParaRPr sz="180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39252" y="6269228"/>
            <a:ext cx="3670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materials. </a:t>
            </a:r>
            <a:r>
              <a:rPr dirty="0" sz="1800">
                <a:latin typeface="Dubai"/>
                <a:cs typeface="Dubai"/>
              </a:rPr>
              <a:t>A </a:t>
            </a:r>
            <a:r>
              <a:rPr dirty="0" sz="1800" spc="-5">
                <a:latin typeface="Dubai"/>
                <a:cs typeface="Dubai"/>
              </a:rPr>
              <a:t>magnetic </a:t>
            </a:r>
            <a:r>
              <a:rPr dirty="0" sz="1800">
                <a:latin typeface="Dubai"/>
                <a:cs typeface="Dubai"/>
              </a:rPr>
              <a:t>field is applied</a:t>
            </a:r>
            <a:r>
              <a:rPr dirty="0" sz="1800" spc="-40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to</a:t>
            </a:r>
            <a:endParaRPr sz="1800">
              <a:latin typeface="Dubai"/>
              <a:cs typeface="Duba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9252" y="6534404"/>
            <a:ext cx="3891915" cy="861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>
                <a:latin typeface="Dubai"/>
                <a:cs typeface="Dubai"/>
              </a:rPr>
              <a:t>specimen, using a </a:t>
            </a:r>
            <a:r>
              <a:rPr dirty="0" sz="1800" spc="-10">
                <a:latin typeface="Dubai"/>
                <a:cs typeface="Dubai"/>
              </a:rPr>
              <a:t>permanent magnet  </a:t>
            </a:r>
            <a:r>
              <a:rPr dirty="0" sz="1800">
                <a:latin typeface="Dubai"/>
                <a:cs typeface="Dubai"/>
              </a:rPr>
              <a:t>(or ) </a:t>
            </a:r>
            <a:r>
              <a:rPr dirty="0" sz="1800" spc="-10">
                <a:latin typeface="Dubai"/>
                <a:cs typeface="Dubai"/>
              </a:rPr>
              <a:t>electromagnet to detect  </a:t>
            </a:r>
            <a:r>
              <a:rPr dirty="0" sz="1800" spc="-5">
                <a:latin typeface="Dubai"/>
                <a:cs typeface="Dubai"/>
              </a:rPr>
              <a:t>imperfections </a:t>
            </a: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10">
                <a:latin typeface="Dubai"/>
                <a:cs typeface="Dubai"/>
              </a:rPr>
              <a:t>material, </a:t>
            </a:r>
            <a:r>
              <a:rPr dirty="0" sz="1800">
                <a:latin typeface="Dubai"/>
                <a:cs typeface="Dubai"/>
              </a:rPr>
              <a:t>using</a:t>
            </a:r>
            <a:r>
              <a:rPr dirty="0" sz="1800" spc="2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the</a:t>
            </a:r>
            <a:endParaRPr sz="180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39252" y="7360411"/>
            <a:ext cx="2524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following </a:t>
            </a:r>
            <a:r>
              <a:rPr dirty="0" sz="1800" spc="-15">
                <a:latin typeface="Dubai"/>
                <a:cs typeface="Dubai"/>
              </a:rPr>
              <a:t>yokes </a:t>
            </a:r>
            <a:r>
              <a:rPr dirty="0" sz="1800" spc="-5">
                <a:latin typeface="Dubai"/>
                <a:cs typeface="Dubai"/>
              </a:rPr>
              <a:t>and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prods.</a:t>
            </a:r>
            <a:endParaRPr sz="1800">
              <a:latin typeface="Dubai"/>
              <a:cs typeface="Duba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17063" y="7640828"/>
            <a:ext cx="10331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i) </a:t>
            </a:r>
            <a:r>
              <a:rPr dirty="0" sz="1800" spc="-30">
                <a:latin typeface="Dubai"/>
                <a:cs typeface="Dubai"/>
              </a:rPr>
              <a:t>AC</a:t>
            </a:r>
            <a:r>
              <a:rPr dirty="0" sz="1800" spc="-55">
                <a:latin typeface="Dubai"/>
                <a:cs typeface="Dubai"/>
              </a:rPr>
              <a:t> </a:t>
            </a:r>
            <a:r>
              <a:rPr dirty="0" sz="1800" spc="-60">
                <a:latin typeface="Dubai"/>
                <a:cs typeface="Dubai"/>
              </a:rPr>
              <a:t>Yoke</a:t>
            </a:r>
            <a:endParaRPr sz="1800">
              <a:latin typeface="Dubai"/>
              <a:cs typeface="Duba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17063" y="7906004"/>
            <a:ext cx="1426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ii) </a:t>
            </a:r>
            <a:r>
              <a:rPr dirty="0" sz="1800" spc="-15">
                <a:latin typeface="Dubai"/>
                <a:cs typeface="Dubai"/>
              </a:rPr>
              <a:t>AC/DC</a:t>
            </a:r>
            <a:r>
              <a:rPr dirty="0" sz="1800" spc="-45">
                <a:latin typeface="Dubai"/>
                <a:cs typeface="Dubai"/>
              </a:rPr>
              <a:t> </a:t>
            </a:r>
            <a:r>
              <a:rPr dirty="0" sz="1800" spc="-60">
                <a:latin typeface="Dubai"/>
                <a:cs typeface="Dubai"/>
              </a:rPr>
              <a:t>Yoke</a:t>
            </a:r>
            <a:endParaRPr sz="1800">
              <a:latin typeface="Dubai"/>
              <a:cs typeface="Duba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2903" y="7784083"/>
            <a:ext cx="3670935" cy="167767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8419" marR="219075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Dubai"/>
                <a:cs typeface="Dubai"/>
              </a:rPr>
              <a:t>part. </a:t>
            </a:r>
            <a:r>
              <a:rPr dirty="0" sz="1800" spc="-5">
                <a:latin typeface="Dubai"/>
                <a:cs typeface="Dubai"/>
              </a:rPr>
              <a:t>Possible imperfections </a:t>
            </a:r>
            <a:r>
              <a:rPr dirty="0" sz="1800" spc="-15">
                <a:latin typeface="Dubai"/>
                <a:cs typeface="Dubai"/>
              </a:rPr>
              <a:t>are  </a:t>
            </a:r>
            <a:r>
              <a:rPr dirty="0" sz="1800" spc="-10">
                <a:latin typeface="Dubai"/>
                <a:cs typeface="Dubai"/>
              </a:rPr>
              <a:t>indicated </a:t>
            </a:r>
            <a:r>
              <a:rPr dirty="0" sz="1800" spc="-5">
                <a:latin typeface="Dubai"/>
                <a:cs typeface="Dubai"/>
              </a:rPr>
              <a:t>as density </a:t>
            </a:r>
            <a:r>
              <a:rPr dirty="0" sz="1800" spc="-10">
                <a:latin typeface="Dubai"/>
                <a:cs typeface="Dubai"/>
              </a:rPr>
              <a:t>variations </a:t>
            </a: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5">
                <a:latin typeface="Dubai"/>
                <a:cs typeface="Dubai"/>
              </a:rPr>
              <a:t>the  </a:t>
            </a:r>
            <a:r>
              <a:rPr dirty="0" sz="1800">
                <a:latin typeface="Dubai"/>
                <a:cs typeface="Dubai"/>
              </a:rPr>
              <a:t>film.</a:t>
            </a:r>
            <a:endParaRPr sz="1800">
              <a:latin typeface="Dubai"/>
              <a:cs typeface="Dubai"/>
            </a:endParaRPr>
          </a:p>
          <a:p>
            <a:pPr marL="12700" marR="5080">
              <a:lnSpc>
                <a:spcPct val="102200"/>
              </a:lnSpc>
              <a:spcBef>
                <a:spcPts val="2039"/>
              </a:spcBef>
            </a:pPr>
            <a:r>
              <a:rPr dirty="0" sz="1800" spc="-45" b="1">
                <a:latin typeface="Dubai"/>
                <a:cs typeface="Dubai"/>
              </a:rPr>
              <a:t>ULTRA </a:t>
            </a:r>
            <a:r>
              <a:rPr dirty="0" sz="1800" spc="-5" b="1">
                <a:latin typeface="Dubai"/>
                <a:cs typeface="Dubai"/>
              </a:rPr>
              <a:t>SONIC THICKNESS </a:t>
            </a:r>
            <a:r>
              <a:rPr dirty="0" sz="1800" spc="-15" b="1">
                <a:latin typeface="Dubai"/>
                <a:cs typeface="Dubai"/>
              </a:rPr>
              <a:t>GAUGING  (UTG)</a:t>
            </a:r>
            <a:endParaRPr sz="1800">
              <a:latin typeface="Dubai"/>
              <a:cs typeface="Duba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2903" y="9439147"/>
            <a:ext cx="3146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Ultrasonic Thickness Gauging </a:t>
            </a:r>
            <a:r>
              <a:rPr dirty="0" sz="1800">
                <a:latin typeface="Dubai"/>
                <a:cs typeface="Dubai"/>
              </a:rPr>
              <a:t>is</a:t>
            </a:r>
            <a:r>
              <a:rPr dirty="0" sz="1800" spc="1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a</a:t>
            </a:r>
            <a:endParaRPr sz="1800">
              <a:latin typeface="Dubai"/>
              <a:cs typeface="Duba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2903" y="9707371"/>
            <a:ext cx="357441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latin typeface="Dubai"/>
                <a:cs typeface="Dubai"/>
              </a:rPr>
              <a:t>widely used </a:t>
            </a:r>
            <a:r>
              <a:rPr dirty="0" sz="1800" spc="-5">
                <a:latin typeface="Dubai"/>
                <a:cs typeface="Dubai"/>
              </a:rPr>
              <a:t>non-destructive </a:t>
            </a:r>
            <a:r>
              <a:rPr dirty="0" sz="1800" spc="-10">
                <a:latin typeface="Dubai"/>
                <a:cs typeface="Dubai"/>
              </a:rPr>
              <a:t>testing  </a:t>
            </a:r>
            <a:r>
              <a:rPr dirty="0" sz="1800" spc="-5">
                <a:latin typeface="Dubai"/>
                <a:cs typeface="Dubai"/>
              </a:rPr>
              <a:t>technique </a:t>
            </a: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>
                <a:latin typeface="Dubai"/>
                <a:cs typeface="Dubai"/>
              </a:rPr>
              <a:t>measuring </a:t>
            </a:r>
            <a:r>
              <a:rPr dirty="0" sz="1800" spc="-5">
                <a:latin typeface="Dubai"/>
                <a:cs typeface="Dubai"/>
              </a:rPr>
              <a:t>the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thickness</a:t>
            </a:r>
            <a:endParaRPr sz="1800">
              <a:latin typeface="Dubai"/>
              <a:cs typeface="Duba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903" y="10252964"/>
            <a:ext cx="341566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>
                <a:latin typeface="Dubai"/>
                <a:cs typeface="Dubai"/>
              </a:rPr>
              <a:t>a </a:t>
            </a:r>
            <a:r>
              <a:rPr dirty="0" sz="1800" spc="-10">
                <a:latin typeface="Dubai"/>
                <a:cs typeface="Dubai"/>
              </a:rPr>
              <a:t>material </a:t>
            </a:r>
            <a:r>
              <a:rPr dirty="0" sz="1800" spc="-15">
                <a:latin typeface="Dubai"/>
                <a:cs typeface="Dubai"/>
              </a:rPr>
              <a:t>from </a:t>
            </a:r>
            <a:r>
              <a:rPr dirty="0" sz="1800" spc="-5">
                <a:latin typeface="Dubai"/>
                <a:cs typeface="Dubai"/>
              </a:rPr>
              <a:t>one </a:t>
            </a:r>
            <a:r>
              <a:rPr dirty="0" sz="1800">
                <a:latin typeface="Dubai"/>
                <a:cs typeface="Dubai"/>
              </a:rPr>
              <a:t>side. It is </a:t>
            </a:r>
            <a:r>
              <a:rPr dirty="0" sz="1800" spc="-5">
                <a:latin typeface="Dubai"/>
                <a:cs typeface="Dubai"/>
              </a:rPr>
              <a:t>fast,  reliable, and </a:t>
            </a:r>
            <a:r>
              <a:rPr dirty="0" sz="1800" spc="-10">
                <a:latin typeface="Dubai"/>
                <a:cs typeface="Dubai"/>
              </a:rPr>
              <a:t>versatile, </a:t>
            </a:r>
            <a:r>
              <a:rPr dirty="0" sz="1800" spc="-5">
                <a:latin typeface="Dubai"/>
                <a:cs typeface="Dubai"/>
              </a:rPr>
              <a:t>and unlike</a:t>
            </a:r>
            <a:r>
              <a:rPr dirty="0" sz="1800" spc="1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a</a:t>
            </a:r>
            <a:endParaRPr sz="1800">
              <a:latin typeface="Dubai"/>
              <a:cs typeface="Duba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903" y="10810747"/>
            <a:ext cx="3664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micrometer </a:t>
            </a:r>
            <a:r>
              <a:rPr dirty="0" sz="1800" spc="-5">
                <a:latin typeface="Dubai"/>
                <a:cs typeface="Dubai"/>
              </a:rPr>
              <a:t>or caliper </a:t>
            </a:r>
            <a:r>
              <a:rPr dirty="0" sz="1800">
                <a:latin typeface="Dubai"/>
                <a:cs typeface="Dubai"/>
              </a:rPr>
              <a:t>it </a:t>
            </a:r>
            <a:r>
              <a:rPr dirty="0" sz="1800" spc="-10">
                <a:latin typeface="Dubai"/>
                <a:cs typeface="Dubai"/>
              </a:rPr>
              <a:t>requires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access</a:t>
            </a:r>
            <a:endParaRPr sz="1800">
              <a:latin typeface="Dubai"/>
              <a:cs typeface="Duba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2903" y="11078971"/>
            <a:ext cx="3655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to </a:t>
            </a:r>
            <a:r>
              <a:rPr dirty="0" sz="1800">
                <a:latin typeface="Dubai"/>
                <a:cs typeface="Dubai"/>
              </a:rPr>
              <a:t>only </a:t>
            </a:r>
            <a:r>
              <a:rPr dirty="0" sz="1800" spc="-5">
                <a:latin typeface="Dubai"/>
                <a:cs typeface="Dubai"/>
              </a:rPr>
              <a:t>one </a:t>
            </a:r>
            <a:r>
              <a:rPr dirty="0" sz="1800">
                <a:latin typeface="Dubai"/>
                <a:cs typeface="Dubai"/>
              </a:rPr>
              <a:t>side of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test </a:t>
            </a:r>
            <a:r>
              <a:rPr dirty="0" sz="1800">
                <a:latin typeface="Dubai"/>
                <a:cs typeface="Dubai"/>
              </a:rPr>
              <a:t>piece. It</a:t>
            </a:r>
            <a:r>
              <a:rPr dirty="0" sz="1800" spc="1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will</a:t>
            </a:r>
            <a:endParaRPr sz="1800">
              <a:latin typeface="Dubai"/>
              <a:cs typeface="Duba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903" y="11359388"/>
            <a:ext cx="3493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give very </a:t>
            </a:r>
            <a:r>
              <a:rPr dirty="0" sz="1800" spc="-15">
                <a:latin typeface="Dubai"/>
                <a:cs typeface="Dubai"/>
              </a:rPr>
              <a:t>accurate </a:t>
            </a:r>
            <a:r>
              <a:rPr dirty="0" sz="1800" spc="-5">
                <a:latin typeface="Dubai"/>
                <a:cs typeface="Dubai"/>
              </a:rPr>
              <a:t>results </a:t>
            </a: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5">
                <a:latin typeface="Dubai"/>
                <a:cs typeface="Dubai"/>
              </a:rPr>
              <a:t>terms</a:t>
            </a:r>
            <a:r>
              <a:rPr dirty="0" sz="1800" spc="5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of</a:t>
            </a:r>
            <a:endParaRPr sz="1800">
              <a:latin typeface="Dubai"/>
              <a:cs typeface="Duba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73747" y="8920988"/>
            <a:ext cx="3259454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Dubai"/>
                <a:cs typeface="Dubai"/>
              </a:rPr>
              <a:t>PENETRANT </a:t>
            </a:r>
            <a:r>
              <a:rPr dirty="0" sz="1800" spc="-10" b="1">
                <a:latin typeface="Dubai"/>
                <a:cs typeface="Dubai"/>
              </a:rPr>
              <a:t>TESTING</a:t>
            </a:r>
            <a:r>
              <a:rPr dirty="0" sz="1800" spc="-20" b="1">
                <a:latin typeface="Dubai"/>
                <a:cs typeface="Dubai"/>
              </a:rPr>
              <a:t> </a:t>
            </a:r>
            <a:r>
              <a:rPr dirty="0" sz="1800" b="1">
                <a:latin typeface="Dubai"/>
                <a:cs typeface="Dubai"/>
              </a:rPr>
              <a:t>(PT)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5">
                <a:latin typeface="Dubai"/>
                <a:cs typeface="Dubai"/>
              </a:rPr>
              <a:t>Apart </a:t>
            </a:r>
            <a:r>
              <a:rPr dirty="0" sz="1800" spc="-15">
                <a:latin typeface="Dubai"/>
                <a:cs typeface="Dubai"/>
              </a:rPr>
              <a:t>from </a:t>
            </a:r>
            <a:r>
              <a:rPr dirty="0" sz="1800">
                <a:latin typeface="Dubai"/>
                <a:cs typeface="Dubai"/>
              </a:rPr>
              <a:t>visual </a:t>
            </a:r>
            <a:r>
              <a:rPr dirty="0" sz="1800" spc="-5">
                <a:latin typeface="Dubai"/>
                <a:cs typeface="Dubai"/>
              </a:rPr>
              <a:t>inspection </a:t>
            </a:r>
            <a:r>
              <a:rPr dirty="0" sz="1800">
                <a:latin typeface="Dubai"/>
                <a:cs typeface="Dubai"/>
              </a:rPr>
              <a:t>this</a:t>
            </a:r>
            <a:r>
              <a:rPr dirty="0" sz="1800" spc="2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is</a:t>
            </a:r>
            <a:endParaRPr sz="1800">
              <a:latin typeface="Dubai"/>
              <a:cs typeface="Duba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73747" y="9478771"/>
            <a:ext cx="3380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probably </a:t>
            </a:r>
            <a:r>
              <a:rPr dirty="0" sz="1800" spc="-5">
                <a:latin typeface="Dubai"/>
                <a:cs typeface="Dubai"/>
              </a:rPr>
              <a:t>the oldest and </a:t>
            </a:r>
            <a:r>
              <a:rPr dirty="0" sz="1800" spc="-10">
                <a:latin typeface="Dubai"/>
                <a:cs typeface="Dubai"/>
              </a:rPr>
              <a:t>most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widely</a:t>
            </a:r>
            <a:endParaRPr sz="1800">
              <a:latin typeface="Dubai"/>
              <a:cs typeface="Duba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73747" y="9743947"/>
            <a:ext cx="33102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used </a:t>
            </a:r>
            <a:r>
              <a:rPr dirty="0" sz="1800" spc="-5">
                <a:latin typeface="Dubai"/>
                <a:cs typeface="Dubai"/>
              </a:rPr>
              <a:t>of all the </a:t>
            </a:r>
            <a:r>
              <a:rPr dirty="0" sz="1800" spc="-25">
                <a:latin typeface="Dubai"/>
                <a:cs typeface="Dubai"/>
              </a:rPr>
              <a:t>NDT </a:t>
            </a:r>
            <a:r>
              <a:rPr dirty="0" sz="1800" spc="-5">
                <a:latin typeface="Dubai"/>
                <a:cs typeface="Dubai"/>
              </a:rPr>
              <a:t>methods. </a:t>
            </a:r>
            <a:r>
              <a:rPr dirty="0" sz="1800">
                <a:latin typeface="Dubai"/>
                <a:cs typeface="Dubai"/>
              </a:rPr>
              <a:t>It</a:t>
            </a:r>
            <a:r>
              <a:rPr dirty="0" sz="1800" spc="5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can</a:t>
            </a:r>
            <a:endParaRPr sz="1800">
              <a:latin typeface="Dubai"/>
              <a:cs typeface="Duba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73747" y="10024364"/>
            <a:ext cx="3403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be used </a:t>
            </a:r>
            <a:r>
              <a:rPr dirty="0" sz="1800" spc="-5">
                <a:latin typeface="Dubai"/>
                <a:cs typeface="Dubai"/>
              </a:rPr>
              <a:t>on </a:t>
            </a:r>
            <a:r>
              <a:rPr dirty="0" sz="1800" spc="-15">
                <a:latin typeface="Dubai"/>
                <a:cs typeface="Dubai"/>
              </a:rPr>
              <a:t>any </a:t>
            </a:r>
            <a:r>
              <a:rPr dirty="0" sz="1800" spc="-10">
                <a:latin typeface="Dubai"/>
                <a:cs typeface="Dubai"/>
              </a:rPr>
              <a:t>non-porous</a:t>
            </a:r>
            <a:r>
              <a:rPr dirty="0" sz="1800" spc="4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material.</a:t>
            </a:r>
            <a:endParaRPr sz="1800">
              <a:latin typeface="Dubai"/>
              <a:cs typeface="Duba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73747" y="10292588"/>
            <a:ext cx="348234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spc="-5">
                <a:latin typeface="Dubai"/>
                <a:cs typeface="Dubai"/>
              </a:rPr>
              <a:t>Its </a:t>
            </a:r>
            <a:r>
              <a:rPr dirty="0" sz="1800">
                <a:latin typeface="Dubai"/>
                <a:cs typeface="Dubai"/>
              </a:rPr>
              <a:t>use is </a:t>
            </a:r>
            <a:r>
              <a:rPr dirty="0" sz="1800" spc="-5">
                <a:latin typeface="Dubai"/>
                <a:cs typeface="Dubai"/>
              </a:rPr>
              <a:t>confined </a:t>
            </a:r>
            <a:r>
              <a:rPr dirty="0" sz="1800" spc="-10">
                <a:latin typeface="Dubai"/>
                <a:cs typeface="Dubai"/>
              </a:rPr>
              <a:t>to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detection </a:t>
            </a:r>
            <a:r>
              <a:rPr dirty="0" sz="1800" spc="-5">
                <a:latin typeface="Dubai"/>
                <a:cs typeface="Dubai"/>
              </a:rPr>
              <a:t>of  surface </a:t>
            </a:r>
            <a:r>
              <a:rPr dirty="0" sz="1800" spc="-10">
                <a:latin typeface="Dubai"/>
                <a:cs typeface="Dubai"/>
              </a:rPr>
              <a:t>breaking</a:t>
            </a:r>
            <a:r>
              <a:rPr dirty="0" sz="1800" spc="1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defects.</a:t>
            </a:r>
            <a:endParaRPr sz="1800">
              <a:latin typeface="Dubai"/>
              <a:cs typeface="Duba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93492" y="8920988"/>
            <a:ext cx="383032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spc="-5" b="1">
                <a:latin typeface="Dubai"/>
                <a:cs typeface="Dubai"/>
              </a:rPr>
              <a:t>POSITIVE </a:t>
            </a:r>
            <a:r>
              <a:rPr dirty="0" sz="1800" spc="-25" b="1">
                <a:latin typeface="Dubai"/>
                <a:cs typeface="Dubai"/>
              </a:rPr>
              <a:t>MATERIAL </a:t>
            </a:r>
            <a:r>
              <a:rPr dirty="0" sz="1800" spc="-20" b="1">
                <a:latin typeface="Dubai"/>
                <a:cs typeface="Dubai"/>
              </a:rPr>
              <a:t>IDENTIFICATION  </a:t>
            </a:r>
            <a:r>
              <a:rPr dirty="0" sz="1800" spc="-5" b="1">
                <a:latin typeface="Dubai"/>
                <a:cs typeface="Dubai"/>
              </a:rPr>
              <a:t>(PMI)</a:t>
            </a:r>
            <a:endParaRPr sz="1800">
              <a:latin typeface="Dubai"/>
              <a:cs typeface="Duba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93492" y="9478771"/>
            <a:ext cx="4025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Positive Material </a:t>
            </a:r>
            <a:r>
              <a:rPr dirty="0" sz="1800" spc="-5">
                <a:latin typeface="Dubai"/>
                <a:cs typeface="Dubai"/>
              </a:rPr>
              <a:t>Identification (PMI) </a:t>
            </a:r>
            <a:r>
              <a:rPr dirty="0" sz="1800">
                <a:latin typeface="Dubai"/>
                <a:cs typeface="Dubai"/>
              </a:rPr>
              <a:t>is</a:t>
            </a:r>
            <a:r>
              <a:rPr dirty="0" sz="1800" spc="3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the</a:t>
            </a:r>
            <a:endParaRPr sz="1800">
              <a:latin typeface="Dubai"/>
              <a:cs typeface="Duba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93492" y="9743947"/>
            <a:ext cx="3978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identification and </a:t>
            </a:r>
            <a:r>
              <a:rPr dirty="0" sz="1800">
                <a:latin typeface="Dubai"/>
                <a:cs typeface="Dubai"/>
              </a:rPr>
              <a:t>analysis of </a:t>
            </a:r>
            <a:r>
              <a:rPr dirty="0" sz="1800" spc="-5">
                <a:latin typeface="Dubai"/>
                <a:cs typeface="Dubai"/>
              </a:rPr>
              <a:t>various</a:t>
            </a:r>
            <a:r>
              <a:rPr dirty="0" sz="1800" spc="-10">
                <a:latin typeface="Dubai"/>
                <a:cs typeface="Dubai"/>
              </a:rPr>
              <a:t> metal</a:t>
            </a:r>
            <a:endParaRPr sz="1800">
              <a:latin typeface="Dubai"/>
              <a:cs typeface="Duba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93492" y="10024364"/>
            <a:ext cx="33737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alloys </a:t>
            </a:r>
            <a:r>
              <a:rPr dirty="0" sz="1800" spc="-10">
                <a:latin typeface="Dubai"/>
                <a:cs typeface="Dubai"/>
              </a:rPr>
              <a:t>by </a:t>
            </a:r>
            <a:r>
              <a:rPr dirty="0" sz="1800">
                <a:latin typeface="Dubai"/>
                <a:cs typeface="Dubai"/>
              </a:rPr>
              <a:t>their </a:t>
            </a:r>
            <a:r>
              <a:rPr dirty="0" sz="1800" spc="-5">
                <a:latin typeface="Dubai"/>
                <a:cs typeface="Dubai"/>
              </a:rPr>
              <a:t>chemical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composition</a:t>
            </a:r>
            <a:endParaRPr sz="1800">
              <a:latin typeface="Dubai"/>
              <a:cs typeface="Duba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93492" y="10850371"/>
            <a:ext cx="1016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Dubai"/>
                <a:cs typeface="Dubai"/>
              </a:rPr>
              <a:t>laboratory.</a:t>
            </a:r>
            <a:endParaRPr sz="1800">
              <a:latin typeface="Dubai"/>
              <a:cs typeface="Duba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93492" y="10292588"/>
            <a:ext cx="3905885" cy="11226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84480">
              <a:lnSpc>
                <a:spcPct val="101099"/>
              </a:lnSpc>
              <a:spcBef>
                <a:spcPts val="75"/>
              </a:spcBef>
            </a:pPr>
            <a:r>
              <a:rPr dirty="0" sz="1800" spc="-5">
                <a:latin typeface="Dubai"/>
                <a:cs typeface="Dubai"/>
              </a:rPr>
              <a:t>through non-destructive methods.  PMI can </a:t>
            </a:r>
            <a:r>
              <a:rPr dirty="0" sz="1800">
                <a:latin typeface="Dubai"/>
                <a:cs typeface="Dubai"/>
              </a:rPr>
              <a:t>be </a:t>
            </a:r>
            <a:r>
              <a:rPr dirty="0" sz="1800" spc="-5">
                <a:latin typeface="Dubai"/>
                <a:cs typeface="Dubai"/>
              </a:rPr>
              <a:t>conducted on-site or </a:t>
            </a:r>
            <a:r>
              <a:rPr dirty="0" sz="1800">
                <a:latin typeface="Dubai"/>
                <a:cs typeface="Dubai"/>
              </a:rPr>
              <a:t>in</a:t>
            </a:r>
            <a:r>
              <a:rPr dirty="0" sz="1800" spc="-5">
                <a:latin typeface="Dubai"/>
                <a:cs typeface="Dubai"/>
              </a:rPr>
              <a:t> the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5">
                <a:latin typeface="Dubai"/>
                <a:cs typeface="Dubai"/>
              </a:rPr>
              <a:t>PMI </a:t>
            </a:r>
            <a:r>
              <a:rPr dirty="0" sz="1800">
                <a:latin typeface="Dubai"/>
                <a:cs typeface="Dubai"/>
              </a:rPr>
              <a:t>helps </a:t>
            </a:r>
            <a:r>
              <a:rPr dirty="0" sz="1800" spc="-5">
                <a:latin typeface="Dubai"/>
                <a:cs typeface="Dubai"/>
              </a:rPr>
              <a:t>our </a:t>
            </a:r>
            <a:r>
              <a:rPr dirty="0" sz="1800" spc="-10">
                <a:latin typeface="Dubai"/>
                <a:cs typeface="Dubai"/>
              </a:rPr>
              <a:t>customers </a:t>
            </a:r>
            <a:r>
              <a:rPr dirty="0" sz="1800" spc="-5">
                <a:latin typeface="Dubai"/>
                <a:cs typeface="Dubai"/>
              </a:rPr>
              <a:t>choose the</a:t>
            </a:r>
            <a:r>
              <a:rPr dirty="0" sz="1800" spc="5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right</a:t>
            </a:r>
            <a:endParaRPr sz="1800">
              <a:latin typeface="Dubai"/>
              <a:cs typeface="Duba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93492" y="11395964"/>
            <a:ext cx="36722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materials for </a:t>
            </a:r>
            <a:r>
              <a:rPr dirty="0" sz="1800">
                <a:latin typeface="Dubai"/>
                <a:cs typeface="Dubai"/>
              </a:rPr>
              <a:t>their </a:t>
            </a:r>
            <a:r>
              <a:rPr dirty="0" sz="1800" spc="-5">
                <a:latin typeface="Dubai"/>
                <a:cs typeface="Dubai"/>
              </a:rPr>
              <a:t>application </a:t>
            </a:r>
            <a:r>
              <a:rPr dirty="0" sz="1800" spc="-15">
                <a:latin typeface="Dubai"/>
                <a:cs typeface="Dubai"/>
              </a:rPr>
              <a:t>from </a:t>
            </a:r>
            <a:r>
              <a:rPr dirty="0" sz="1800">
                <a:latin typeface="Dubai"/>
                <a:cs typeface="Dubai"/>
              </a:rPr>
              <a:t>this</a:t>
            </a:r>
            <a:endParaRPr sz="1800">
              <a:latin typeface="Dubai"/>
              <a:cs typeface="Duba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903" y="11624564"/>
            <a:ext cx="4789170" cy="16808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1086485">
              <a:lnSpc>
                <a:spcPct val="101699"/>
              </a:lnSpc>
              <a:spcBef>
                <a:spcPts val="60"/>
              </a:spcBef>
            </a:pPr>
            <a:r>
              <a:rPr dirty="0" sz="1800" spc="-10">
                <a:latin typeface="Dubai"/>
                <a:cs typeface="Dubai"/>
              </a:rPr>
              <a:t>micrometer </a:t>
            </a:r>
            <a:r>
              <a:rPr dirty="0" sz="1800" spc="-5">
                <a:latin typeface="Dubai"/>
                <a:cs typeface="Dubai"/>
              </a:rPr>
              <a:t>and, as </a:t>
            </a:r>
            <a:r>
              <a:rPr dirty="0" sz="1800">
                <a:latin typeface="Dubai"/>
                <a:cs typeface="Dubai"/>
              </a:rPr>
              <a:t>per </a:t>
            </a:r>
            <a:r>
              <a:rPr dirty="0" sz="1800" spc="-5">
                <a:latin typeface="Dubai"/>
                <a:cs typeface="Dubai"/>
              </a:rPr>
              <a:t>client  </a:t>
            </a:r>
            <a:r>
              <a:rPr dirty="0" sz="1800" spc="-10">
                <a:latin typeface="Dubai"/>
                <a:cs typeface="Dubai"/>
              </a:rPr>
              <a:t>requirements </a:t>
            </a:r>
            <a:r>
              <a:rPr dirty="0" sz="1800" spc="-15">
                <a:latin typeface="Dubai"/>
                <a:cs typeface="Dubai"/>
              </a:rPr>
              <a:t>we </a:t>
            </a:r>
            <a:r>
              <a:rPr dirty="0" sz="1800" spc="-5">
                <a:latin typeface="Dubai"/>
                <a:cs typeface="Dubai"/>
              </a:rPr>
              <a:t>can access the </a:t>
            </a:r>
            <a:r>
              <a:rPr dirty="0" sz="1800" spc="-10">
                <a:latin typeface="Dubai"/>
                <a:cs typeface="Dubai"/>
              </a:rPr>
              <a:t>painted  </a:t>
            </a:r>
            <a:r>
              <a:rPr dirty="0" sz="1800" spc="-5">
                <a:latin typeface="Dubai"/>
                <a:cs typeface="Dubai"/>
              </a:rPr>
              <a:t>surfaces and cladding surfaces</a:t>
            </a:r>
            <a:r>
              <a:rPr dirty="0" sz="1800" spc="3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also.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dirty="0" sz="1800" spc="-5" b="1">
                <a:latin typeface="Dubai"/>
                <a:cs typeface="Dubai"/>
              </a:rPr>
              <a:t>HARDNESS </a:t>
            </a:r>
            <a:r>
              <a:rPr dirty="0" sz="1800" spc="-10" b="1">
                <a:latin typeface="Dubai"/>
                <a:cs typeface="Dubai"/>
              </a:rPr>
              <a:t>TESTING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-10">
                <a:latin typeface="Dubai"/>
                <a:cs typeface="Dubai"/>
              </a:rPr>
              <a:t>Hardness </a:t>
            </a:r>
            <a:r>
              <a:rPr dirty="0" sz="1800">
                <a:latin typeface="Dubai"/>
                <a:cs typeface="Dubai"/>
              </a:rPr>
              <a:t>is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resistance </a:t>
            </a:r>
            <a:r>
              <a:rPr dirty="0" sz="1800">
                <a:latin typeface="Dubai"/>
                <a:cs typeface="Dubai"/>
              </a:rPr>
              <a:t>of a </a:t>
            </a:r>
            <a:r>
              <a:rPr dirty="0" sz="1800" spc="-10">
                <a:latin typeface="Dubai"/>
                <a:cs typeface="Dubai"/>
              </a:rPr>
              <a:t>material to</a:t>
            </a:r>
            <a:r>
              <a:rPr dirty="0" sz="1800" spc="12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localized</a:t>
            </a:r>
            <a:endParaRPr sz="1800">
              <a:latin typeface="Dubai"/>
              <a:cs typeface="Duba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2903" y="13285723"/>
            <a:ext cx="4993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deformation. </a:t>
            </a:r>
            <a:r>
              <a:rPr dirty="0" sz="1800" spc="-5">
                <a:latin typeface="Dubai"/>
                <a:cs typeface="Dubai"/>
              </a:rPr>
              <a:t>The term can apply </a:t>
            </a:r>
            <a:r>
              <a:rPr dirty="0" sz="1800" spc="-10">
                <a:latin typeface="Dubai"/>
                <a:cs typeface="Dubai"/>
              </a:rPr>
              <a:t>to deformation</a:t>
            </a:r>
            <a:r>
              <a:rPr dirty="0" sz="1800" spc="75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from</a:t>
            </a:r>
            <a:endParaRPr sz="1800">
              <a:latin typeface="Dubai"/>
              <a:cs typeface="Duba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903" y="13550900"/>
            <a:ext cx="4954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indentation, </a:t>
            </a:r>
            <a:r>
              <a:rPr dirty="0" sz="1800" spc="-5">
                <a:latin typeface="Dubai"/>
                <a:cs typeface="Dubai"/>
              </a:rPr>
              <a:t>scratching, cutting </a:t>
            </a:r>
            <a:r>
              <a:rPr dirty="0" sz="1800">
                <a:latin typeface="Dubai"/>
                <a:cs typeface="Dubai"/>
              </a:rPr>
              <a:t>or </a:t>
            </a:r>
            <a:r>
              <a:rPr dirty="0" sz="1800" spc="5">
                <a:latin typeface="Dubai"/>
                <a:cs typeface="Dubai"/>
              </a:rPr>
              <a:t>bending. </a:t>
            </a:r>
            <a:r>
              <a:rPr dirty="0" sz="1800">
                <a:latin typeface="Dubai"/>
                <a:cs typeface="Dubai"/>
              </a:rPr>
              <a:t>In</a:t>
            </a:r>
            <a:r>
              <a:rPr dirty="0" sz="1800" spc="2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metals,</a:t>
            </a:r>
            <a:endParaRPr sz="1800">
              <a:latin typeface="Dubai"/>
              <a:cs typeface="Duba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2903" y="13831315"/>
            <a:ext cx="5527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ceramics </a:t>
            </a:r>
            <a:r>
              <a:rPr dirty="0" sz="1800" spc="-5">
                <a:latin typeface="Dubai"/>
                <a:cs typeface="Dubai"/>
              </a:rPr>
              <a:t>and </a:t>
            </a:r>
            <a:r>
              <a:rPr dirty="0" sz="1800" spc="-10">
                <a:latin typeface="Dubai"/>
                <a:cs typeface="Dubai"/>
              </a:rPr>
              <a:t>most </a:t>
            </a:r>
            <a:r>
              <a:rPr dirty="0" sz="1800">
                <a:latin typeface="Dubai"/>
                <a:cs typeface="Dubai"/>
              </a:rPr>
              <a:t>polymers,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 spc="-10">
                <a:latin typeface="Dubai"/>
                <a:cs typeface="Dubai"/>
              </a:rPr>
              <a:t>deformation </a:t>
            </a:r>
            <a:r>
              <a:rPr dirty="0" sz="1800" spc="-5">
                <a:latin typeface="Dubai"/>
                <a:cs typeface="Dubai"/>
              </a:rPr>
              <a:t>considered</a:t>
            </a:r>
            <a:r>
              <a:rPr dirty="0" sz="1800" spc="8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is</a:t>
            </a:r>
            <a:endParaRPr sz="1800">
              <a:latin typeface="Dubai"/>
              <a:cs typeface="Duba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2903" y="14099539"/>
            <a:ext cx="550418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spc="-5">
                <a:latin typeface="Dubai"/>
                <a:cs typeface="Dubai"/>
              </a:rPr>
              <a:t>plastic </a:t>
            </a:r>
            <a:r>
              <a:rPr dirty="0" sz="1800" spc="-10">
                <a:latin typeface="Dubai"/>
                <a:cs typeface="Dubai"/>
              </a:rPr>
              <a:t>deformation </a:t>
            </a:r>
            <a:r>
              <a:rPr dirty="0" sz="1800" spc="-5">
                <a:latin typeface="Dubai"/>
                <a:cs typeface="Dubai"/>
              </a:rPr>
              <a:t>of the surface. </a:t>
            </a:r>
            <a:r>
              <a:rPr dirty="0" sz="1800" spc="-30">
                <a:latin typeface="Dubai"/>
                <a:cs typeface="Dubai"/>
              </a:rPr>
              <a:t>We </a:t>
            </a:r>
            <a:r>
              <a:rPr dirty="0" sz="1800">
                <a:latin typeface="Dubai"/>
                <a:cs typeface="Dubai"/>
              </a:rPr>
              <a:t>will </a:t>
            </a:r>
            <a:r>
              <a:rPr dirty="0" sz="1800" spc="-10">
                <a:latin typeface="Dubai"/>
                <a:cs typeface="Dubai"/>
              </a:rPr>
              <a:t>provide </a:t>
            </a:r>
            <a:r>
              <a:rPr dirty="0" sz="1800" spc="-5">
                <a:latin typeface="Dubai"/>
                <a:cs typeface="Dubai"/>
              </a:rPr>
              <a:t>all </a:t>
            </a:r>
            <a:r>
              <a:rPr dirty="0" sz="1800">
                <a:latin typeface="Dubai"/>
                <a:cs typeface="Dubai"/>
              </a:rPr>
              <a:t>types 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10">
                <a:latin typeface="Dubai"/>
                <a:cs typeface="Dubai"/>
              </a:rPr>
              <a:t>hardness measurements</a:t>
            </a:r>
            <a:r>
              <a:rPr dirty="0" sz="1800" spc="4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like</a:t>
            </a:r>
            <a:endParaRPr sz="1800">
              <a:latin typeface="Dubai"/>
              <a:cs typeface="Duba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4028" y="14657323"/>
            <a:ext cx="2484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i) Brinell </a:t>
            </a:r>
            <a:r>
              <a:rPr dirty="0" sz="1800" spc="-10">
                <a:latin typeface="Dubai"/>
                <a:cs typeface="Dubai"/>
              </a:rPr>
              <a:t>Hardness</a:t>
            </a:r>
            <a:r>
              <a:rPr dirty="0" sz="1800">
                <a:latin typeface="Dubai"/>
                <a:cs typeface="Dubai"/>
              </a:rPr>
              <a:t> </a:t>
            </a:r>
            <a:r>
              <a:rPr dirty="0" sz="1800" spc="-35">
                <a:latin typeface="Dubai"/>
                <a:cs typeface="Dubai"/>
              </a:rPr>
              <a:t>Testing</a:t>
            </a:r>
            <a:endParaRPr sz="1800">
              <a:latin typeface="Dubai"/>
              <a:cs typeface="Duba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028" y="14922500"/>
            <a:ext cx="274066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AutoNum type="romanLcParenR" startAt="2"/>
              <a:tabLst>
                <a:tab pos="255904" algn="l"/>
              </a:tabLst>
            </a:pPr>
            <a:r>
              <a:rPr dirty="0" sz="1800" spc="-10">
                <a:latin typeface="Dubai"/>
                <a:cs typeface="Dubai"/>
              </a:rPr>
              <a:t>Rockwell Hardness</a:t>
            </a:r>
            <a:r>
              <a:rPr dirty="0" sz="1800">
                <a:latin typeface="Dubai"/>
                <a:cs typeface="Dubai"/>
              </a:rPr>
              <a:t> </a:t>
            </a:r>
            <a:r>
              <a:rPr dirty="0" sz="1800" spc="-35">
                <a:latin typeface="Dubai"/>
                <a:cs typeface="Dubai"/>
              </a:rPr>
              <a:t>Testing</a:t>
            </a:r>
            <a:endParaRPr sz="1800">
              <a:latin typeface="Dubai"/>
              <a:cs typeface="Dubai"/>
            </a:endParaRPr>
          </a:p>
          <a:p>
            <a:pPr marL="307975" indent="-295275">
              <a:lnSpc>
                <a:spcPct val="100000"/>
              </a:lnSpc>
              <a:spcBef>
                <a:spcPts val="45"/>
              </a:spcBef>
              <a:buAutoNum type="romanLcParenR" startAt="2"/>
              <a:tabLst>
                <a:tab pos="307975" algn="l"/>
              </a:tabLst>
            </a:pPr>
            <a:r>
              <a:rPr dirty="0" sz="1800" spc="-10">
                <a:latin typeface="Dubai"/>
                <a:cs typeface="Dubai"/>
              </a:rPr>
              <a:t>Vickers</a:t>
            </a:r>
            <a:r>
              <a:rPr dirty="0" sz="1800" spc="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Microhardness</a:t>
            </a:r>
            <a:endParaRPr sz="1800">
              <a:latin typeface="Dubai"/>
              <a:cs typeface="Duba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41392" y="11664188"/>
            <a:ext cx="5776595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436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vast </a:t>
            </a:r>
            <a:r>
              <a:rPr dirty="0" sz="1800" spc="-15">
                <a:latin typeface="Dubai"/>
                <a:cs typeface="Dubai"/>
              </a:rPr>
              <a:t>market</a:t>
            </a:r>
            <a:r>
              <a:rPr dirty="0" sz="1800" spc="1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.</a:t>
            </a:r>
            <a:endParaRPr sz="18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Dubai"/>
                <a:cs typeface="Dubai"/>
              </a:rPr>
              <a:t>RADIOGRAPHY FILM </a:t>
            </a:r>
            <a:r>
              <a:rPr dirty="0" sz="1800" spc="-30" b="1">
                <a:latin typeface="Dubai"/>
                <a:cs typeface="Dubai"/>
              </a:rPr>
              <a:t>INTERPRETATION </a:t>
            </a:r>
            <a:r>
              <a:rPr dirty="0" sz="1800" spc="-10" b="1">
                <a:latin typeface="Dubai"/>
                <a:cs typeface="Dubai"/>
              </a:rPr>
              <a:t>SERVICES</a:t>
            </a:r>
            <a:r>
              <a:rPr dirty="0" sz="1800" spc="35" b="1">
                <a:latin typeface="Dubai"/>
                <a:cs typeface="Dubai"/>
              </a:rPr>
              <a:t> </a:t>
            </a:r>
            <a:r>
              <a:rPr dirty="0" sz="1800" spc="-10" b="1">
                <a:latin typeface="Dubai"/>
                <a:cs typeface="Dubai"/>
              </a:rPr>
              <a:t>(RTFI)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5">
                <a:latin typeface="Dubai"/>
                <a:cs typeface="Dubai"/>
              </a:rPr>
              <a:t>addition </a:t>
            </a:r>
            <a:r>
              <a:rPr dirty="0" sz="1800" spc="-10">
                <a:latin typeface="Dubai"/>
                <a:cs typeface="Dubai"/>
              </a:rPr>
              <a:t>to </a:t>
            </a:r>
            <a:r>
              <a:rPr dirty="0" sz="1800" spc="-5">
                <a:latin typeface="Dubai"/>
                <a:cs typeface="Dubai"/>
              </a:rPr>
              <a:t>producing </a:t>
            </a:r>
            <a:r>
              <a:rPr dirty="0" sz="1800">
                <a:latin typeface="Dubai"/>
                <a:cs typeface="Dubai"/>
              </a:rPr>
              <a:t>high quality </a:t>
            </a:r>
            <a:r>
              <a:rPr dirty="0" sz="1800" spc="-10">
                <a:latin typeface="Dubai"/>
                <a:cs typeface="Dubai"/>
              </a:rPr>
              <a:t>radiographs, </a:t>
            </a:r>
            <a:r>
              <a:rPr dirty="0" sz="1800" spc="-15">
                <a:latin typeface="Dubai"/>
                <a:cs typeface="Dubai"/>
              </a:rPr>
              <a:t>we are</a:t>
            </a:r>
            <a:r>
              <a:rPr dirty="0" sz="1800" spc="7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also</a:t>
            </a:r>
            <a:endParaRPr sz="1800">
              <a:latin typeface="Dubai"/>
              <a:cs typeface="Duba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41392" y="12880340"/>
            <a:ext cx="5495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providing Radiography </a:t>
            </a:r>
            <a:r>
              <a:rPr dirty="0" sz="1800">
                <a:latin typeface="Dubai"/>
                <a:cs typeface="Dubai"/>
              </a:rPr>
              <a:t>Film </a:t>
            </a:r>
            <a:r>
              <a:rPr dirty="0" sz="1800" spc="-15">
                <a:latin typeface="Dubai"/>
                <a:cs typeface="Dubai"/>
              </a:rPr>
              <a:t>Interpretation </a:t>
            </a:r>
            <a:r>
              <a:rPr dirty="0" sz="1800" spc="-5">
                <a:latin typeface="Dubai"/>
                <a:cs typeface="Dubai"/>
              </a:rPr>
              <a:t>Services </a:t>
            </a:r>
            <a:r>
              <a:rPr dirty="0" sz="1800">
                <a:latin typeface="Dubai"/>
                <a:cs typeface="Dubai"/>
              </a:rPr>
              <a:t>(</a:t>
            </a:r>
            <a:r>
              <a:rPr dirty="0" sz="1800" spc="125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RTFI)</a:t>
            </a:r>
            <a:endParaRPr sz="1800">
              <a:latin typeface="Dubai"/>
              <a:cs typeface="Duba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41392" y="13148564"/>
            <a:ext cx="5215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 spc="-5">
                <a:latin typeface="Dubai"/>
                <a:cs typeface="Dubai"/>
              </a:rPr>
              <a:t>clients as </a:t>
            </a:r>
            <a:r>
              <a:rPr dirty="0" sz="1800">
                <a:latin typeface="Dubai"/>
                <a:cs typeface="Dubai"/>
              </a:rPr>
              <a:t>per their </a:t>
            </a:r>
            <a:r>
              <a:rPr dirty="0" sz="1800" spc="-10">
                <a:latin typeface="Dubai"/>
                <a:cs typeface="Dubai"/>
              </a:rPr>
              <a:t>requirements, </a:t>
            </a:r>
            <a:r>
              <a:rPr dirty="0" sz="1800" spc="-15">
                <a:latin typeface="Dubai"/>
                <a:cs typeface="Dubai"/>
              </a:rPr>
              <a:t>we </a:t>
            </a:r>
            <a:r>
              <a:rPr dirty="0" sz="1800">
                <a:latin typeface="Dubai"/>
                <a:cs typeface="Dubai"/>
              </a:rPr>
              <a:t>also supply</a:t>
            </a:r>
            <a:r>
              <a:rPr dirty="0" sz="1800" spc="8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well</a:t>
            </a:r>
            <a:endParaRPr sz="1800">
              <a:latin typeface="Dubai"/>
              <a:cs typeface="Duba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41392" y="13425932"/>
            <a:ext cx="5208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experienced </a:t>
            </a:r>
            <a:r>
              <a:rPr dirty="0" sz="1800" spc="-15">
                <a:latin typeface="Dubai"/>
                <a:cs typeface="Dubai"/>
              </a:rPr>
              <a:t>RTFI </a:t>
            </a:r>
            <a:r>
              <a:rPr dirty="0" sz="1800" spc="-10">
                <a:latin typeface="Dubai"/>
                <a:cs typeface="Dubai"/>
              </a:rPr>
              <a:t>Manpower to </a:t>
            </a:r>
            <a:r>
              <a:rPr dirty="0" sz="1800" spc="-5">
                <a:latin typeface="Dubai"/>
                <a:cs typeface="Dubai"/>
              </a:rPr>
              <a:t>clients. </a:t>
            </a:r>
            <a:r>
              <a:rPr dirty="0" sz="1800" spc="-15">
                <a:latin typeface="Dubai"/>
                <a:cs typeface="Dubai"/>
              </a:rPr>
              <a:t>Interpretation</a:t>
            </a:r>
            <a:r>
              <a:rPr dirty="0" sz="1800" spc="100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of</a:t>
            </a:r>
            <a:endParaRPr sz="1800">
              <a:latin typeface="Dubai"/>
              <a:cs typeface="Duba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41392" y="13694156"/>
            <a:ext cx="4100829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Dubai"/>
                <a:cs typeface="Dubai"/>
              </a:rPr>
              <a:t>radiographs </a:t>
            </a:r>
            <a:r>
              <a:rPr dirty="0" sz="1800" spc="-15">
                <a:latin typeface="Dubai"/>
                <a:cs typeface="Dubai"/>
              </a:rPr>
              <a:t>takes </a:t>
            </a:r>
            <a:r>
              <a:rPr dirty="0" sz="1800" spc="-5">
                <a:latin typeface="Dubai"/>
                <a:cs typeface="Dubai"/>
              </a:rPr>
              <a:t>place </a:t>
            </a:r>
            <a:r>
              <a:rPr dirty="0" sz="1800">
                <a:latin typeface="Dubai"/>
                <a:cs typeface="Dubai"/>
              </a:rPr>
              <a:t>in </a:t>
            </a:r>
            <a:r>
              <a:rPr dirty="0" sz="1800" spc="-10">
                <a:latin typeface="Dubai"/>
                <a:cs typeface="Dubai"/>
              </a:rPr>
              <a:t>three </a:t>
            </a:r>
            <a:r>
              <a:rPr dirty="0" sz="1800">
                <a:latin typeface="Dubai"/>
                <a:cs typeface="Dubai"/>
              </a:rPr>
              <a:t>basic</a:t>
            </a:r>
            <a:r>
              <a:rPr dirty="0" sz="1800" spc="60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steps: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latin typeface="Dubai"/>
                <a:cs typeface="Dubai"/>
              </a:rPr>
              <a:t>(1)</a:t>
            </a:r>
            <a:r>
              <a:rPr dirty="0" sz="1800" spc="-1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detection,</a:t>
            </a:r>
            <a:endParaRPr sz="1800">
              <a:latin typeface="Dubai"/>
              <a:cs typeface="Duba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41392" y="14251939"/>
            <a:ext cx="2096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(2) </a:t>
            </a:r>
            <a:r>
              <a:rPr dirty="0" sz="1800" spc="-10">
                <a:latin typeface="Dubai"/>
                <a:cs typeface="Dubai"/>
              </a:rPr>
              <a:t>interpretation,</a:t>
            </a:r>
            <a:r>
              <a:rPr dirty="0" sz="1800" spc="-9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and</a:t>
            </a:r>
            <a:endParaRPr sz="1800">
              <a:latin typeface="Dubai"/>
              <a:cs typeface="Duba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41392" y="14520163"/>
            <a:ext cx="5558155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(3)</a:t>
            </a:r>
            <a:r>
              <a:rPr dirty="0" sz="1800" spc="-1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evaluation.</a:t>
            </a:r>
            <a:endParaRPr sz="1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>
                <a:latin typeface="Dubai"/>
                <a:cs typeface="Dubai"/>
              </a:rPr>
              <a:t>All these </a:t>
            </a:r>
            <a:r>
              <a:rPr dirty="0" sz="1800" spc="-10">
                <a:latin typeface="Dubai"/>
                <a:cs typeface="Dubai"/>
              </a:rPr>
              <a:t>steps </a:t>
            </a:r>
            <a:r>
              <a:rPr dirty="0" sz="1800" spc="-15">
                <a:latin typeface="Dubai"/>
                <a:cs typeface="Dubai"/>
              </a:rPr>
              <a:t>make </a:t>
            </a:r>
            <a:r>
              <a:rPr dirty="0" sz="1800">
                <a:latin typeface="Dubai"/>
                <a:cs typeface="Dubai"/>
              </a:rPr>
              <a:t>use </a:t>
            </a:r>
            <a:r>
              <a:rPr dirty="0" sz="1800" spc="-5">
                <a:latin typeface="Dubai"/>
                <a:cs typeface="Dubai"/>
              </a:rPr>
              <a:t>of the radiographer's </a:t>
            </a:r>
            <a:r>
              <a:rPr dirty="0" sz="1800">
                <a:latin typeface="Dubai"/>
                <a:cs typeface="Dubai"/>
              </a:rPr>
              <a:t>visual</a:t>
            </a:r>
            <a:r>
              <a:rPr dirty="0" sz="1800" spc="9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acuity.</a:t>
            </a:r>
            <a:endParaRPr sz="1800">
              <a:latin typeface="Dubai"/>
              <a:cs typeface="Duba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41392" y="15346171"/>
            <a:ext cx="543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Visual </a:t>
            </a:r>
            <a:r>
              <a:rPr dirty="0" sz="1800" spc="-5">
                <a:latin typeface="Dubai"/>
                <a:cs typeface="Dubai"/>
              </a:rPr>
              <a:t>acuity </a:t>
            </a:r>
            <a:r>
              <a:rPr dirty="0" sz="1800">
                <a:latin typeface="Dubai"/>
                <a:cs typeface="Dubai"/>
              </a:rPr>
              <a:t>is </a:t>
            </a:r>
            <a:r>
              <a:rPr dirty="0" sz="1800" spc="-5">
                <a:latin typeface="Dubai"/>
                <a:cs typeface="Dubai"/>
              </a:rPr>
              <a:t>the </a:t>
            </a:r>
            <a:r>
              <a:rPr dirty="0" sz="1800">
                <a:latin typeface="Dubai"/>
                <a:cs typeface="Dubai"/>
              </a:rPr>
              <a:t>ability </a:t>
            </a:r>
            <a:r>
              <a:rPr dirty="0" sz="1800" spc="-10">
                <a:latin typeface="Dubai"/>
                <a:cs typeface="Dubai"/>
              </a:rPr>
              <a:t>to resolve </a:t>
            </a:r>
            <a:r>
              <a:rPr dirty="0" sz="1800">
                <a:latin typeface="Dubai"/>
                <a:cs typeface="Dubai"/>
              </a:rPr>
              <a:t>a </a:t>
            </a:r>
            <a:r>
              <a:rPr dirty="0" sz="1800" spc="-10">
                <a:latin typeface="Dubai"/>
                <a:cs typeface="Dubai"/>
              </a:rPr>
              <a:t>spatial pattern </a:t>
            </a:r>
            <a:r>
              <a:rPr dirty="0" sz="1800">
                <a:latin typeface="Dubai"/>
                <a:cs typeface="Dubai"/>
              </a:rPr>
              <a:t>in</a:t>
            </a:r>
            <a:r>
              <a:rPr dirty="0" sz="1800" spc="114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an</a:t>
            </a:r>
            <a:endParaRPr sz="1800">
              <a:latin typeface="Dubai"/>
              <a:cs typeface="Duba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41392" y="15623539"/>
            <a:ext cx="624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Dubai"/>
                <a:cs typeface="Dubai"/>
              </a:rPr>
              <a:t>i</a:t>
            </a:r>
            <a:r>
              <a:rPr dirty="0" sz="1800">
                <a:latin typeface="Dubai"/>
                <a:cs typeface="Dubai"/>
              </a:rPr>
              <a:t>m</a:t>
            </a:r>
            <a:r>
              <a:rPr dirty="0" sz="1800" spc="-5">
                <a:latin typeface="Dubai"/>
                <a:cs typeface="Dubai"/>
              </a:rPr>
              <a:t>a</a:t>
            </a:r>
            <a:r>
              <a:rPr dirty="0" sz="1800">
                <a:latin typeface="Dubai"/>
                <a:cs typeface="Dubai"/>
              </a:rPr>
              <a:t>ge.</a:t>
            </a:r>
            <a:endParaRPr sz="1800">
              <a:latin typeface="Dubai"/>
              <a:cs typeface="Duba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544604" y="15664440"/>
            <a:ext cx="550545" cy="438784"/>
          </a:xfrm>
          <a:custGeom>
            <a:avLst/>
            <a:gdLst/>
            <a:ahLst/>
            <a:cxnLst/>
            <a:rect l="l" t="t" r="r" b="b"/>
            <a:pathLst>
              <a:path w="550545" h="438784">
                <a:moveTo>
                  <a:pt x="0" y="0"/>
                </a:moveTo>
                <a:lnTo>
                  <a:pt x="550151" y="0"/>
                </a:lnTo>
                <a:lnTo>
                  <a:pt x="550151" y="438581"/>
                </a:lnTo>
                <a:lnTo>
                  <a:pt x="0" y="4385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544604" y="15664440"/>
            <a:ext cx="550545" cy="438784"/>
          </a:xfrm>
          <a:custGeom>
            <a:avLst/>
            <a:gdLst/>
            <a:ahLst/>
            <a:cxnLst/>
            <a:rect l="l" t="t" r="r" b="b"/>
            <a:pathLst>
              <a:path w="550545" h="438784">
                <a:moveTo>
                  <a:pt x="0" y="0"/>
                </a:moveTo>
                <a:lnTo>
                  <a:pt x="550151" y="0"/>
                </a:lnTo>
                <a:lnTo>
                  <a:pt x="550151" y="438582"/>
                </a:lnTo>
                <a:lnTo>
                  <a:pt x="0" y="43858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1623344" y="15724123"/>
            <a:ext cx="387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2/4</a:t>
            </a:r>
            <a:endParaRPr sz="18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22" y="229311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5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42447" y="291083"/>
            <a:ext cx="45065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Dubai"/>
                <a:cs typeface="Dubai"/>
              </a:rPr>
              <a:t>ADVANCED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INSPECTION</a:t>
            </a:r>
            <a:r>
              <a:rPr dirty="0" sz="2000" spc="-20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63" y="995171"/>
            <a:ext cx="5487035" cy="5606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Dubai"/>
                <a:cs typeface="Dubai"/>
              </a:rPr>
              <a:t>PHASED </a:t>
            </a:r>
            <a:r>
              <a:rPr dirty="0" sz="2000" spc="-40" b="1">
                <a:latin typeface="Dubai"/>
                <a:cs typeface="Dubai"/>
              </a:rPr>
              <a:t>ARRAY </a:t>
            </a:r>
            <a:r>
              <a:rPr dirty="0" sz="2000" spc="-30" b="1">
                <a:latin typeface="Dubai"/>
                <a:cs typeface="Dubai"/>
              </a:rPr>
              <a:t>ULTRASONIC </a:t>
            </a:r>
            <a:r>
              <a:rPr dirty="0" sz="2000" spc="-5" b="1">
                <a:latin typeface="Dubai"/>
                <a:cs typeface="Dubai"/>
              </a:rPr>
              <a:t>TESTING</a:t>
            </a:r>
            <a:r>
              <a:rPr dirty="0" sz="2000" spc="50" b="1">
                <a:latin typeface="Dubai"/>
                <a:cs typeface="Dubai"/>
              </a:rPr>
              <a:t> </a:t>
            </a:r>
            <a:r>
              <a:rPr dirty="0" sz="2000" spc="-30" b="1">
                <a:latin typeface="Dubai"/>
                <a:cs typeface="Dubai"/>
              </a:rPr>
              <a:t>(PAUT)</a:t>
            </a:r>
            <a:endParaRPr sz="2000">
              <a:latin typeface="Dubai"/>
              <a:cs typeface="Dubai"/>
            </a:endParaRPr>
          </a:p>
          <a:p>
            <a:pPr marL="12700" marR="131445">
              <a:lnSpc>
                <a:spcPct val="100000"/>
              </a:lnSpc>
              <a:tabLst>
                <a:tab pos="4585335" algn="l"/>
              </a:tabLst>
            </a:pPr>
            <a:r>
              <a:rPr dirty="0" sz="2000" spc="-55">
                <a:latin typeface="Dubai"/>
                <a:cs typeface="Dubai"/>
              </a:rPr>
              <a:t>INAT </a:t>
            </a:r>
            <a:r>
              <a:rPr dirty="0" sz="2000" spc="-15">
                <a:latin typeface="Dubai"/>
                <a:cs typeface="Dubai"/>
              </a:rPr>
              <a:t>provides </a:t>
            </a:r>
            <a:r>
              <a:rPr dirty="0" sz="2000" spc="-5">
                <a:latin typeface="Dubai"/>
                <a:cs typeface="Dubai"/>
              </a:rPr>
              <a:t>Phased </a:t>
            </a:r>
            <a:r>
              <a:rPr dirty="0" sz="2000" spc="-15">
                <a:latin typeface="Dubai"/>
                <a:cs typeface="Dubai"/>
              </a:rPr>
              <a:t>Array </a:t>
            </a:r>
            <a:r>
              <a:rPr dirty="0" sz="2000" spc="-10">
                <a:latin typeface="Dubai"/>
                <a:cs typeface="Dubai"/>
              </a:rPr>
              <a:t>Ultrasonic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 spc="-10">
                <a:latin typeface="Dubai"/>
                <a:cs typeface="Dubai"/>
              </a:rPr>
              <a:t>to  </a:t>
            </a:r>
            <a:r>
              <a:rPr dirty="0" sz="2000" spc="-5">
                <a:latin typeface="Dubai"/>
                <a:cs typeface="Dubai"/>
              </a:rPr>
              <a:t>inspect </a:t>
            </a:r>
            <a:r>
              <a:rPr dirty="0" sz="2000" spc="-10">
                <a:latin typeface="Dubai"/>
                <a:cs typeface="Dubai"/>
              </a:rPr>
              <a:t>welds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process</a:t>
            </a:r>
            <a:r>
              <a:rPr dirty="0" sz="2000" spc="2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equipment,</a:t>
            </a:r>
            <a:r>
              <a:rPr dirty="0" sz="2000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piping	and  </a:t>
            </a:r>
            <a:r>
              <a:rPr dirty="0" sz="2000" spc="-10">
                <a:latin typeface="Dubai"/>
                <a:cs typeface="Dubai"/>
              </a:rPr>
              <a:t>structures </a:t>
            </a:r>
            <a:r>
              <a:rPr dirty="0" sz="2000" spc="-30">
                <a:latin typeface="Dubai"/>
                <a:cs typeface="Dubai"/>
              </a:rPr>
              <a:t>(PAUT) </a:t>
            </a:r>
            <a:r>
              <a:rPr dirty="0" sz="2000" spc="-10">
                <a:latin typeface="Dubai"/>
                <a:cs typeface="Dubai"/>
              </a:rPr>
              <a:t>offers very reliable detection </a:t>
            </a:r>
            <a:r>
              <a:rPr dirty="0" sz="2000" spc="-5">
                <a:latin typeface="Dubai"/>
                <a:cs typeface="Dubai"/>
              </a:rPr>
              <a:t>and  sizing capabilities along with </a:t>
            </a:r>
            <a:r>
              <a:rPr dirty="0" sz="2000">
                <a:latin typeface="Dubai"/>
                <a:cs typeface="Dubai"/>
              </a:rPr>
              <a:t>a </a:t>
            </a:r>
            <a:r>
              <a:rPr dirty="0" sz="2000" spc="-10">
                <a:latin typeface="Dubai"/>
                <a:cs typeface="Dubai"/>
              </a:rPr>
              <a:t>permanent </a:t>
            </a:r>
            <a:r>
              <a:rPr dirty="0" sz="2000" spc="-15">
                <a:latin typeface="Dubai"/>
                <a:cs typeface="Dubai"/>
              </a:rPr>
              <a:t>record </a:t>
            </a:r>
            <a:r>
              <a:rPr dirty="0" sz="2000" spc="-5">
                <a:latin typeface="Dubai"/>
                <a:cs typeface="Dubai"/>
              </a:rPr>
              <a:t>of  ultrasonic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inspection.</a:t>
            </a:r>
            <a:endParaRPr sz="20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000" spc="-25" b="1">
                <a:latin typeface="Dubai"/>
                <a:cs typeface="Dubai"/>
              </a:rPr>
              <a:t>EDDY </a:t>
            </a:r>
            <a:r>
              <a:rPr dirty="0" sz="2000" spc="-5" b="1">
                <a:latin typeface="Dubai"/>
                <a:cs typeface="Dubai"/>
              </a:rPr>
              <a:t>CURRENT TESTING</a:t>
            </a:r>
            <a:r>
              <a:rPr dirty="0" sz="2000" spc="20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(ET)</a:t>
            </a:r>
            <a:endParaRPr sz="2000">
              <a:latin typeface="Dubai"/>
              <a:cs typeface="Dubai"/>
            </a:endParaRPr>
          </a:p>
          <a:p>
            <a:pPr marL="12700" marR="166370">
              <a:lnSpc>
                <a:spcPct val="100000"/>
              </a:lnSpc>
              <a:tabLst>
                <a:tab pos="2763520" algn="l"/>
              </a:tabLst>
            </a:pPr>
            <a:r>
              <a:rPr dirty="0" sz="2000" spc="-55">
                <a:latin typeface="Dubai"/>
                <a:cs typeface="Dubai"/>
              </a:rPr>
              <a:t>INAT </a:t>
            </a:r>
            <a:r>
              <a:rPr dirty="0" sz="2000" spc="50">
                <a:latin typeface="Dubai"/>
                <a:cs typeface="Dubai"/>
              </a:rPr>
              <a:t> </a:t>
            </a:r>
            <a:r>
              <a:rPr dirty="0" sz="2000" spc="-15">
                <a:latin typeface="Dubai"/>
                <a:cs typeface="Dubai"/>
              </a:rPr>
              <a:t>provides </a:t>
            </a:r>
            <a:r>
              <a:rPr dirty="0" sz="2000" spc="1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complete	Heat Exchanger  </a:t>
            </a:r>
            <a:r>
              <a:rPr dirty="0" sz="2000" spc="-5">
                <a:latin typeface="Dubai"/>
                <a:cs typeface="Dubai"/>
              </a:rPr>
              <a:t>inspection solutions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5">
                <a:latin typeface="Dubai"/>
                <a:cs typeface="Dubai"/>
              </a:rPr>
              <a:t>various </a:t>
            </a:r>
            <a:r>
              <a:rPr dirty="0" sz="2000">
                <a:latin typeface="Dubai"/>
                <a:cs typeface="Dubai"/>
              </a:rPr>
              <a:t>tube </a:t>
            </a:r>
            <a:r>
              <a:rPr dirty="0" sz="2000" spc="-10">
                <a:latin typeface="Dubai"/>
                <a:cs typeface="Dubai"/>
              </a:rPr>
              <a:t>materials by  following</a:t>
            </a:r>
            <a:r>
              <a:rPr dirty="0" sz="2000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methods.</a:t>
            </a:r>
            <a:endParaRPr sz="2000">
              <a:latin typeface="Dubai"/>
              <a:cs typeface="Dubai"/>
            </a:endParaRPr>
          </a:p>
          <a:p>
            <a:pPr marL="298450" marR="130810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>
                <a:latin typeface="Dubai"/>
                <a:cs typeface="Dubai"/>
              </a:rPr>
              <a:t>Eddy </a:t>
            </a:r>
            <a:r>
              <a:rPr dirty="0" sz="2000" spc="-15">
                <a:latin typeface="Dubai"/>
                <a:cs typeface="Dubai"/>
              </a:rPr>
              <a:t>Current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 spc="5">
                <a:latin typeface="Dubai"/>
                <a:cs typeface="Dubai"/>
              </a:rPr>
              <a:t>(ET) </a:t>
            </a:r>
            <a:r>
              <a:rPr dirty="0" sz="2000">
                <a:latin typeface="Dubai"/>
                <a:cs typeface="Dubai"/>
              </a:rPr>
              <a:t>-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5">
                <a:latin typeface="Dubai"/>
                <a:cs typeface="Dubai"/>
              </a:rPr>
              <a:t>Non-  </a:t>
            </a:r>
            <a:r>
              <a:rPr dirty="0" sz="2000" spc="-15">
                <a:latin typeface="Dubai"/>
                <a:cs typeface="Dubai"/>
              </a:rPr>
              <a:t>Ferromagnetic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 spc="-30">
                <a:latin typeface="Dubai"/>
                <a:cs typeface="Dubai"/>
              </a:rPr>
              <a:t>Tubes.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>
                <a:latin typeface="Dubai"/>
                <a:cs typeface="Dubai"/>
              </a:rPr>
              <a:t>IRIS </a:t>
            </a:r>
            <a:r>
              <a:rPr dirty="0" sz="2000" spc="-10">
                <a:latin typeface="Dubai"/>
                <a:cs typeface="Dubai"/>
              </a:rPr>
              <a:t>(Internal </a:t>
            </a:r>
            <a:r>
              <a:rPr dirty="0" sz="2000" spc="-15">
                <a:latin typeface="Dubai"/>
                <a:cs typeface="Dubai"/>
              </a:rPr>
              <a:t>Rotary </a:t>
            </a:r>
            <a:r>
              <a:rPr dirty="0" sz="2000" spc="-5">
                <a:latin typeface="Dubai"/>
                <a:cs typeface="Dubai"/>
              </a:rPr>
              <a:t>Inspection </a:t>
            </a:r>
            <a:r>
              <a:rPr dirty="0" sz="2000" spc="-20">
                <a:latin typeface="Dubai"/>
                <a:cs typeface="Dubai"/>
              </a:rPr>
              <a:t>System)</a:t>
            </a:r>
            <a:endParaRPr sz="2000">
              <a:latin typeface="Dubai"/>
              <a:cs typeface="Dubai"/>
            </a:endParaRPr>
          </a:p>
          <a:p>
            <a:pPr lvl="1" marL="755650" indent="-285750">
              <a:lnSpc>
                <a:spcPct val="100000"/>
              </a:lnSpc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 spc="-15">
                <a:latin typeface="Dubai"/>
                <a:cs typeface="Dubai"/>
              </a:rPr>
              <a:t>Any </a:t>
            </a:r>
            <a:r>
              <a:rPr dirty="0" sz="2000" spc="-10">
                <a:latin typeface="Dubai"/>
                <a:cs typeface="Dubai"/>
              </a:rPr>
              <a:t>material </a:t>
            </a:r>
            <a:r>
              <a:rPr dirty="0" sz="2000" spc="-15">
                <a:latin typeface="Dubai"/>
                <a:cs typeface="Dubai"/>
              </a:rPr>
              <a:t>for accurate </a:t>
            </a:r>
            <a:r>
              <a:rPr dirty="0" sz="2000" spc="-10">
                <a:latin typeface="Dubai"/>
                <a:cs typeface="Dubai"/>
              </a:rPr>
              <a:t>wall</a:t>
            </a:r>
            <a:r>
              <a:rPr dirty="0" sz="2000" spc="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thickness.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  <a:tab pos="1434465" algn="l"/>
              </a:tabLst>
            </a:pPr>
            <a:r>
              <a:rPr dirty="0" sz="2000" spc="-5">
                <a:latin typeface="Dubai"/>
                <a:cs typeface="Dubai"/>
              </a:rPr>
              <a:t>Magnetic	Flux Leakage </a:t>
            </a:r>
            <a:r>
              <a:rPr dirty="0" sz="2000" spc="-40">
                <a:latin typeface="Dubai"/>
                <a:cs typeface="Dubai"/>
              </a:rPr>
              <a:t>Testing</a:t>
            </a:r>
            <a:r>
              <a:rPr dirty="0" sz="2000" spc="10">
                <a:latin typeface="Dubai"/>
                <a:cs typeface="Dubai"/>
              </a:rPr>
              <a:t> </a:t>
            </a:r>
            <a:r>
              <a:rPr dirty="0" sz="2000" spc="-35">
                <a:latin typeface="Dubai"/>
                <a:cs typeface="Dubai"/>
              </a:rPr>
              <a:t>(MFLT)</a:t>
            </a:r>
            <a:endParaRPr sz="2000">
              <a:latin typeface="Dubai"/>
              <a:cs typeface="Dubai"/>
            </a:endParaRPr>
          </a:p>
          <a:p>
            <a:pPr lvl="1" marL="755650" indent="-285750">
              <a:lnSpc>
                <a:spcPct val="100000"/>
              </a:lnSpc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 spc="-25">
                <a:latin typeface="Dubai"/>
                <a:cs typeface="Dubai"/>
              </a:rPr>
              <a:t>For </a:t>
            </a:r>
            <a:r>
              <a:rPr dirty="0" sz="2000" spc="-15">
                <a:latin typeface="Dubai"/>
                <a:cs typeface="Dubai"/>
              </a:rPr>
              <a:t>Ferromagnetic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>
                <a:latin typeface="Dubai"/>
                <a:cs typeface="Dubai"/>
              </a:rPr>
              <a:t>Fin </a:t>
            </a:r>
            <a:r>
              <a:rPr dirty="0" sz="2000" spc="-10">
                <a:latin typeface="Dubai"/>
                <a:cs typeface="Dubai"/>
              </a:rPr>
              <a:t>fan </a:t>
            </a:r>
            <a:r>
              <a:rPr dirty="0" sz="2000" spc="-5">
                <a:latin typeface="Dubai"/>
                <a:cs typeface="Dubai"/>
              </a:rPr>
              <a:t>Coolers</a:t>
            </a:r>
            <a:r>
              <a:rPr dirty="0" sz="2000" spc="25">
                <a:latin typeface="Dubai"/>
                <a:cs typeface="Dubai"/>
              </a:rPr>
              <a:t> </a:t>
            </a:r>
            <a:r>
              <a:rPr dirty="0" sz="2000" spc="-30">
                <a:latin typeface="Dubai"/>
                <a:cs typeface="Dubai"/>
              </a:rPr>
              <a:t>Tubes.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20">
                <a:latin typeface="Dubai"/>
                <a:cs typeface="Dubai"/>
              </a:rPr>
              <a:t>Remote </a:t>
            </a:r>
            <a:r>
              <a:rPr dirty="0" sz="2000" spc="-5">
                <a:latin typeface="Dubai"/>
                <a:cs typeface="Dubai"/>
              </a:rPr>
              <a:t>Field </a:t>
            </a:r>
            <a:r>
              <a:rPr dirty="0" sz="2000">
                <a:latin typeface="Dubai"/>
                <a:cs typeface="Dubai"/>
              </a:rPr>
              <a:t>Eddy </a:t>
            </a:r>
            <a:r>
              <a:rPr dirty="0" sz="2000" spc="-15">
                <a:latin typeface="Dubai"/>
                <a:cs typeface="Dubai"/>
              </a:rPr>
              <a:t>current </a:t>
            </a:r>
            <a:r>
              <a:rPr dirty="0" sz="2000" spc="-40">
                <a:latin typeface="Dubai"/>
                <a:cs typeface="Dubai"/>
              </a:rPr>
              <a:t>Testing</a:t>
            </a:r>
            <a:r>
              <a:rPr dirty="0" sz="2000" spc="65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(RFT)</a:t>
            </a:r>
            <a:endParaRPr sz="2000">
              <a:latin typeface="Dubai"/>
              <a:cs typeface="Dubai"/>
            </a:endParaRPr>
          </a:p>
          <a:p>
            <a:pPr lvl="1" marL="755650" indent="-285750">
              <a:lnSpc>
                <a:spcPct val="100000"/>
              </a:lnSpc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dirty="0" sz="2000" spc="-25">
                <a:latin typeface="Dubai"/>
                <a:cs typeface="Dubai"/>
              </a:rPr>
              <a:t>For </a:t>
            </a:r>
            <a:r>
              <a:rPr dirty="0" sz="2000" spc="-15">
                <a:latin typeface="Dubai"/>
                <a:cs typeface="Dubai"/>
              </a:rPr>
              <a:t>Ferromagnetic</a:t>
            </a:r>
            <a:r>
              <a:rPr dirty="0" sz="2000" spc="15">
                <a:latin typeface="Dubai"/>
                <a:cs typeface="Dubai"/>
              </a:rPr>
              <a:t> </a:t>
            </a:r>
            <a:r>
              <a:rPr dirty="0" sz="2000" spc="-30">
                <a:latin typeface="Dubai"/>
                <a:cs typeface="Dubai"/>
              </a:rPr>
              <a:t>Tubes.</a:t>
            </a:r>
            <a:endParaRPr sz="2000">
              <a:latin typeface="Dubai"/>
              <a:cs typeface="Duba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2563" y="995171"/>
            <a:ext cx="5231130" cy="5301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Dubai"/>
                <a:cs typeface="Dubai"/>
              </a:rPr>
              <a:t>TIME </a:t>
            </a:r>
            <a:r>
              <a:rPr dirty="0" sz="2000" spc="-5" b="1">
                <a:latin typeface="Dubai"/>
                <a:cs typeface="Dubai"/>
              </a:rPr>
              <a:t>OF FLIGHT </a:t>
            </a:r>
            <a:r>
              <a:rPr dirty="0" sz="2000" spc="-10" b="1">
                <a:latin typeface="Dubai"/>
                <a:cs typeface="Dubai"/>
              </a:rPr>
              <a:t>DIFFRACTION </a:t>
            </a:r>
            <a:r>
              <a:rPr dirty="0" sz="2000" spc="-5" b="1">
                <a:latin typeface="Dubai"/>
                <a:cs typeface="Dubai"/>
              </a:rPr>
              <a:t>(TOFD)</a:t>
            </a:r>
            <a:endParaRPr sz="2000">
              <a:latin typeface="Dubai"/>
              <a:cs typeface="Dubai"/>
            </a:endParaRPr>
          </a:p>
          <a:p>
            <a:pPr marL="12700" marR="5080">
              <a:lnSpc>
                <a:spcPct val="100000"/>
              </a:lnSpc>
              <a:tabLst>
                <a:tab pos="3716020" algn="l"/>
                <a:tab pos="4636135" algn="l"/>
              </a:tabLst>
            </a:pPr>
            <a:r>
              <a:rPr dirty="0" sz="2000">
                <a:latin typeface="Dubai"/>
                <a:cs typeface="Dubai"/>
              </a:rPr>
              <a:t>I</a:t>
            </a:r>
            <a:r>
              <a:rPr dirty="0" sz="2000" spc="-10">
                <a:latin typeface="Dubai"/>
                <a:cs typeface="Dubai"/>
              </a:rPr>
              <a:t>N</a:t>
            </a:r>
            <a:r>
              <a:rPr dirty="0" sz="2000" spc="-200">
                <a:latin typeface="Dubai"/>
                <a:cs typeface="Dubai"/>
              </a:rPr>
              <a:t>A</a:t>
            </a:r>
            <a:r>
              <a:rPr dirty="0" sz="2000">
                <a:latin typeface="Dubai"/>
                <a:cs typeface="Dubai"/>
              </a:rPr>
              <a:t>T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p</a:t>
            </a:r>
            <a:r>
              <a:rPr dirty="0" sz="2000" spc="-40">
                <a:latin typeface="Dubai"/>
                <a:cs typeface="Dubai"/>
              </a:rPr>
              <a:t>r</a:t>
            </a:r>
            <a:r>
              <a:rPr dirty="0" sz="2000" spc="-35">
                <a:latin typeface="Dubai"/>
                <a:cs typeface="Dubai"/>
              </a:rPr>
              <a:t>o</a:t>
            </a:r>
            <a:r>
              <a:rPr dirty="0" sz="2000" spc="-5">
                <a:latin typeface="Dubai"/>
                <a:cs typeface="Dubai"/>
              </a:rPr>
              <a:t>vi</a:t>
            </a:r>
            <a:r>
              <a:rPr dirty="0" sz="2000">
                <a:latin typeface="Dubai"/>
                <a:cs typeface="Dubai"/>
              </a:rPr>
              <a:t>d</a:t>
            </a:r>
            <a:r>
              <a:rPr dirty="0" sz="2000" spc="-5">
                <a:latin typeface="Dubai"/>
                <a:cs typeface="Dubai"/>
              </a:rPr>
              <a:t>e</a:t>
            </a:r>
            <a:r>
              <a:rPr dirty="0" sz="2000">
                <a:latin typeface="Dubai"/>
                <a:cs typeface="Dubai"/>
              </a:rPr>
              <a:t>s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U</a:t>
            </a:r>
            <a:r>
              <a:rPr dirty="0" sz="2000" spc="-5">
                <a:latin typeface="Dubai"/>
                <a:cs typeface="Dubai"/>
              </a:rPr>
              <a:t>l</a:t>
            </a:r>
            <a:r>
              <a:rPr dirty="0" sz="2000">
                <a:latin typeface="Dubai"/>
                <a:cs typeface="Dubai"/>
              </a:rPr>
              <a:t>t</a:t>
            </a:r>
            <a:r>
              <a:rPr dirty="0" sz="2000" spc="-30">
                <a:latin typeface="Dubai"/>
                <a:cs typeface="Dubai"/>
              </a:rPr>
              <a:t>r</a:t>
            </a:r>
            <a:r>
              <a:rPr dirty="0" sz="2000">
                <a:latin typeface="Dubai"/>
                <a:cs typeface="Dubai"/>
              </a:rPr>
              <a:t>a</a:t>
            </a:r>
            <a:r>
              <a:rPr dirty="0" sz="2000" spc="-10">
                <a:latin typeface="Dubai"/>
                <a:cs typeface="Dubai"/>
              </a:rPr>
              <a:t>s</a:t>
            </a:r>
            <a:r>
              <a:rPr dirty="0" sz="2000" spc="-5">
                <a:latin typeface="Dubai"/>
                <a:cs typeface="Dubai"/>
              </a:rPr>
              <a:t>o</a:t>
            </a:r>
            <a:r>
              <a:rPr dirty="0" sz="2000" spc="-10">
                <a:latin typeface="Dubai"/>
                <a:cs typeface="Dubai"/>
              </a:rPr>
              <a:t>n</a:t>
            </a:r>
            <a:r>
              <a:rPr dirty="0" sz="2000" spc="-5">
                <a:latin typeface="Dubai"/>
                <a:cs typeface="Dubai"/>
              </a:rPr>
              <a:t>i</a:t>
            </a:r>
            <a:r>
              <a:rPr dirty="0" sz="2000">
                <a:latin typeface="Dubai"/>
                <a:cs typeface="Dubai"/>
              </a:rPr>
              <a:t>c</a:t>
            </a:r>
            <a:r>
              <a:rPr dirty="0" sz="2000" spc="-5">
                <a:latin typeface="Dubai"/>
                <a:cs typeface="Dubai"/>
              </a:rPr>
              <a:t> </a:t>
            </a:r>
            <a:r>
              <a:rPr dirty="0" sz="2000" spc="-70">
                <a:latin typeface="Dubai"/>
                <a:cs typeface="Dubai"/>
              </a:rPr>
              <a:t>T</a:t>
            </a:r>
            <a:r>
              <a:rPr dirty="0" sz="2000" spc="-5">
                <a:latin typeface="Dubai"/>
                <a:cs typeface="Dubai"/>
              </a:rPr>
              <a:t>O</a:t>
            </a:r>
            <a:r>
              <a:rPr dirty="0" sz="2000" spc="5">
                <a:latin typeface="Dubai"/>
                <a:cs typeface="Dubai"/>
              </a:rPr>
              <a:t>F</a:t>
            </a:r>
            <a:r>
              <a:rPr dirty="0" sz="2000">
                <a:latin typeface="Dubai"/>
                <a:cs typeface="Dubai"/>
              </a:rPr>
              <a:t>D</a:t>
            </a:r>
            <a:r>
              <a:rPr dirty="0" sz="2000" spc="-5">
                <a:latin typeface="Dubai"/>
                <a:cs typeface="Dubai"/>
              </a:rPr>
              <a:t> </a:t>
            </a:r>
            <a:r>
              <a:rPr dirty="0" sz="2000" spc="-20">
                <a:latin typeface="Dubai"/>
                <a:cs typeface="Dubai"/>
              </a:rPr>
              <a:t>t</a:t>
            </a:r>
            <a:r>
              <a:rPr dirty="0" sz="2000">
                <a:latin typeface="Dubai"/>
                <a:cs typeface="Dubai"/>
              </a:rPr>
              <a:t>o	</a:t>
            </a:r>
            <a:r>
              <a:rPr dirty="0" sz="2000" spc="-5">
                <a:latin typeface="Dubai"/>
                <a:cs typeface="Dubai"/>
              </a:rPr>
              <a:t>i</a:t>
            </a:r>
            <a:r>
              <a:rPr dirty="0" sz="2000" spc="-10">
                <a:latin typeface="Dubai"/>
                <a:cs typeface="Dubai"/>
              </a:rPr>
              <a:t>ns</a:t>
            </a:r>
            <a:r>
              <a:rPr dirty="0" sz="2000">
                <a:latin typeface="Dubai"/>
                <a:cs typeface="Dubai"/>
              </a:rPr>
              <a:t>p</a:t>
            </a:r>
            <a:r>
              <a:rPr dirty="0" sz="2000" spc="-5">
                <a:latin typeface="Dubai"/>
                <a:cs typeface="Dubai"/>
              </a:rPr>
              <a:t>ec</a:t>
            </a:r>
            <a:r>
              <a:rPr dirty="0" sz="2000">
                <a:latin typeface="Dubai"/>
                <a:cs typeface="Dubai"/>
              </a:rPr>
              <a:t>t	</a:t>
            </a:r>
            <a:r>
              <a:rPr dirty="0" sz="2000" spc="-30">
                <a:latin typeface="Dubai"/>
                <a:cs typeface="Dubai"/>
              </a:rPr>
              <a:t>w</a:t>
            </a:r>
            <a:r>
              <a:rPr dirty="0" sz="2000" spc="-5">
                <a:latin typeface="Dubai"/>
                <a:cs typeface="Dubai"/>
              </a:rPr>
              <a:t>el</a:t>
            </a:r>
            <a:r>
              <a:rPr dirty="0" sz="2000">
                <a:latin typeface="Dubai"/>
                <a:cs typeface="Dubai"/>
              </a:rPr>
              <a:t>ds 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process vessels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>
                <a:latin typeface="Dubai"/>
                <a:cs typeface="Dubai"/>
              </a:rPr>
              <a:t>piping. </a:t>
            </a:r>
            <a:r>
              <a:rPr dirty="0" sz="2000" spc="-20">
                <a:latin typeface="Dubai"/>
                <a:cs typeface="Dubai"/>
              </a:rPr>
              <a:t>TOFD </a:t>
            </a:r>
            <a:r>
              <a:rPr dirty="0" sz="2000" spc="-5">
                <a:latin typeface="Dubai"/>
                <a:cs typeface="Dubai"/>
              </a:rPr>
              <a:t>is </a:t>
            </a:r>
            <a:r>
              <a:rPr dirty="0" sz="2000">
                <a:latin typeface="Dubai"/>
                <a:cs typeface="Dubai"/>
              </a:rPr>
              <a:t>a </a:t>
            </a:r>
            <a:r>
              <a:rPr dirty="0" sz="2000" spc="-10">
                <a:latin typeface="Dubai"/>
                <a:cs typeface="Dubai"/>
              </a:rPr>
              <a:t>reliable 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 spc="-15">
                <a:latin typeface="Dubai"/>
                <a:cs typeface="Dubai"/>
              </a:rPr>
              <a:t>fast </a:t>
            </a:r>
            <a:r>
              <a:rPr dirty="0" sz="2000" spc="-5">
                <a:latin typeface="Dubai"/>
                <a:cs typeface="Dubai"/>
              </a:rPr>
              <a:t>advancing ultrasonic technique with  good sizing capabilities and higher inspection  speed.</a:t>
            </a:r>
            <a:endParaRPr sz="20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000" spc="-10" b="1">
                <a:latin typeface="Dubai"/>
                <a:cs typeface="Dubai"/>
              </a:rPr>
              <a:t>CORROSION</a:t>
            </a:r>
            <a:r>
              <a:rPr dirty="0" sz="2000" spc="-5" b="1">
                <a:latin typeface="Dubai"/>
                <a:cs typeface="Dubai"/>
              </a:rPr>
              <a:t> MAPPING</a:t>
            </a:r>
            <a:endParaRPr sz="2000">
              <a:latin typeface="Dubai"/>
              <a:cs typeface="Dubai"/>
            </a:endParaRPr>
          </a:p>
          <a:p>
            <a:pPr marL="12700" marR="253365">
              <a:lnSpc>
                <a:spcPct val="100000"/>
              </a:lnSpc>
            </a:pPr>
            <a:r>
              <a:rPr dirty="0" sz="2000" spc="-10">
                <a:latin typeface="Dubai"/>
                <a:cs typeface="Dubai"/>
              </a:rPr>
              <a:t>Corrosion </a:t>
            </a:r>
            <a:r>
              <a:rPr dirty="0" sz="2000" spc="-5">
                <a:latin typeface="Dubai"/>
                <a:cs typeface="Dubai"/>
              </a:rPr>
              <a:t>mapping is </a:t>
            </a:r>
            <a:r>
              <a:rPr dirty="0" sz="2000">
                <a:latin typeface="Dubai"/>
                <a:cs typeface="Dubai"/>
              </a:rPr>
              <a:t>a </a:t>
            </a:r>
            <a:r>
              <a:rPr dirty="0" sz="2000" spc="-5">
                <a:latin typeface="Dubai"/>
                <a:cs typeface="Dubai"/>
              </a:rPr>
              <a:t>technique which maps  </a:t>
            </a:r>
            <a:r>
              <a:rPr dirty="0" sz="2000" spc="-10">
                <a:latin typeface="Dubai"/>
                <a:cs typeface="Dubai"/>
              </a:rPr>
              <a:t>material </a:t>
            </a:r>
            <a:r>
              <a:rPr dirty="0" sz="2000" spc="-5">
                <a:latin typeface="Dubai"/>
                <a:cs typeface="Dubai"/>
              </a:rPr>
              <a:t>thickness using ultrasonic techniques.  </a:t>
            </a:r>
            <a:r>
              <a:rPr dirty="0" sz="2000" spc="-25">
                <a:latin typeface="Dubai"/>
                <a:cs typeface="Dubai"/>
              </a:rPr>
              <a:t>Variations </a:t>
            </a:r>
            <a:r>
              <a:rPr dirty="0" sz="2000" spc="-5">
                <a:latin typeface="Dubai"/>
                <a:cs typeface="Dubai"/>
              </a:rPr>
              <a:t>in </a:t>
            </a:r>
            <a:r>
              <a:rPr dirty="0" sz="2000" spc="-10">
                <a:latin typeface="Dubai"/>
                <a:cs typeface="Dubai"/>
              </a:rPr>
              <a:t>material </a:t>
            </a:r>
            <a:r>
              <a:rPr dirty="0" sz="2000" spc="-5">
                <a:latin typeface="Dubai"/>
                <a:cs typeface="Dubai"/>
              </a:rPr>
              <a:t>thickness </a:t>
            </a:r>
            <a:r>
              <a:rPr dirty="0" sz="2000">
                <a:latin typeface="Dubai"/>
                <a:cs typeface="Dubai"/>
              </a:rPr>
              <a:t>due </a:t>
            </a:r>
            <a:r>
              <a:rPr dirty="0" sz="2000" spc="-10">
                <a:latin typeface="Dubai"/>
                <a:cs typeface="Dubai"/>
              </a:rPr>
              <a:t>to corrosion  </a:t>
            </a:r>
            <a:r>
              <a:rPr dirty="0" sz="2000" spc="-5">
                <a:latin typeface="Dubai"/>
                <a:cs typeface="Dubai"/>
              </a:rPr>
              <a:t>can </a:t>
            </a:r>
            <a:r>
              <a:rPr dirty="0" sz="2000">
                <a:latin typeface="Dubai"/>
                <a:cs typeface="Dubai"/>
              </a:rPr>
              <a:t>be </a:t>
            </a:r>
            <a:r>
              <a:rPr dirty="0" sz="2000" spc="-10">
                <a:latin typeface="Dubai"/>
                <a:cs typeface="Dubai"/>
              </a:rPr>
              <a:t>identified </a:t>
            </a:r>
            <a:r>
              <a:rPr dirty="0" sz="2000" spc="-5">
                <a:latin typeface="Dubai"/>
                <a:cs typeface="Dubai"/>
              </a:rPr>
              <a:t>and graphically </a:t>
            </a:r>
            <a:r>
              <a:rPr dirty="0" sz="2000" spc="-10">
                <a:latin typeface="Dubai"/>
                <a:cs typeface="Dubai"/>
              </a:rPr>
              <a:t>portrayed </a:t>
            </a:r>
            <a:r>
              <a:rPr dirty="0" sz="2000">
                <a:latin typeface="Dubai"/>
                <a:cs typeface="Dubai"/>
              </a:rPr>
              <a:t>as  an </a:t>
            </a:r>
            <a:r>
              <a:rPr dirty="0" sz="2000" spc="-5">
                <a:latin typeface="Dubai"/>
                <a:cs typeface="Dubai"/>
              </a:rPr>
              <a:t>image. The technique is widely used in </a:t>
            </a:r>
            <a:r>
              <a:rPr dirty="0" sz="2000">
                <a:latin typeface="Dubai"/>
                <a:cs typeface="Dubai"/>
              </a:rPr>
              <a:t>the</a:t>
            </a:r>
            <a:r>
              <a:rPr dirty="0" sz="2000" spc="-8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oil</a:t>
            </a:r>
            <a:endParaRPr sz="2000">
              <a:latin typeface="Dubai"/>
              <a:cs typeface="Dubai"/>
            </a:endParaRPr>
          </a:p>
          <a:p>
            <a:pPr marL="12700" marR="59055">
              <a:lnSpc>
                <a:spcPct val="100000"/>
              </a:lnSpc>
            </a:pP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>
                <a:latin typeface="Dubai"/>
                <a:cs typeface="Dubai"/>
              </a:rPr>
              <a:t>gas </a:t>
            </a:r>
            <a:r>
              <a:rPr dirty="0" sz="2000" spc="-5">
                <a:latin typeface="Dubai"/>
                <a:cs typeface="Dubai"/>
              </a:rPr>
              <a:t>industries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5">
                <a:latin typeface="Dubai"/>
                <a:cs typeface="Dubai"/>
              </a:rPr>
              <a:t>the in-service </a:t>
            </a:r>
            <a:r>
              <a:rPr dirty="0" sz="2000" spc="-10">
                <a:latin typeface="Dubai"/>
                <a:cs typeface="Dubai"/>
              </a:rPr>
              <a:t>detection </a:t>
            </a:r>
            <a:r>
              <a:rPr dirty="0" sz="2000" spc="-5">
                <a:latin typeface="Dubai"/>
                <a:cs typeface="Dubai"/>
              </a:rPr>
              <a:t>and  </a:t>
            </a:r>
            <a:r>
              <a:rPr dirty="0" sz="2000" spc="-10">
                <a:latin typeface="Dubai"/>
                <a:cs typeface="Dubai"/>
              </a:rPr>
              <a:t>characterization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corrosion </a:t>
            </a:r>
            <a:r>
              <a:rPr dirty="0" sz="2000" spc="-5">
                <a:latin typeface="Dubai"/>
                <a:cs typeface="Dubai"/>
              </a:rPr>
              <a:t>in pipes and </a:t>
            </a:r>
            <a:r>
              <a:rPr dirty="0" sz="2000" spc="-10">
                <a:latin typeface="Dubai"/>
                <a:cs typeface="Dubai"/>
              </a:rPr>
              <a:t>vessels.  </a:t>
            </a:r>
            <a:r>
              <a:rPr dirty="0" sz="2000" spc="-5">
                <a:latin typeface="Dubai"/>
                <a:cs typeface="Dubai"/>
              </a:rPr>
              <a:t>The </a:t>
            </a:r>
            <a:r>
              <a:rPr dirty="0" sz="2000" spc="-10">
                <a:latin typeface="Dubai"/>
                <a:cs typeface="Dubai"/>
              </a:rPr>
              <a:t>data </a:t>
            </a:r>
            <a:r>
              <a:rPr dirty="0" sz="2000" spc="-5">
                <a:latin typeface="Dubai"/>
                <a:cs typeface="Dubai"/>
              </a:rPr>
              <a:t>is </a:t>
            </a:r>
            <a:r>
              <a:rPr dirty="0" sz="2000" spc="-20">
                <a:latin typeface="Dubai"/>
                <a:cs typeface="Dubai"/>
              </a:rPr>
              <a:t>stored </a:t>
            </a:r>
            <a:r>
              <a:rPr dirty="0" sz="2000" spc="-5">
                <a:latin typeface="Dubai"/>
                <a:cs typeface="Dubai"/>
              </a:rPr>
              <a:t>on </a:t>
            </a:r>
            <a:r>
              <a:rPr dirty="0" sz="2000">
                <a:latin typeface="Dubai"/>
                <a:cs typeface="Dubai"/>
              </a:rPr>
              <a:t>a </a:t>
            </a:r>
            <a:r>
              <a:rPr dirty="0" sz="2000" spc="-5">
                <a:latin typeface="Dubai"/>
                <a:cs typeface="Dubai"/>
              </a:rPr>
              <a:t>computer and </a:t>
            </a:r>
            <a:r>
              <a:rPr dirty="0" sz="2000" spc="-15">
                <a:latin typeface="Dubai"/>
                <a:cs typeface="Dubai"/>
              </a:rPr>
              <a:t>may </a:t>
            </a:r>
            <a:r>
              <a:rPr dirty="0" sz="2000">
                <a:latin typeface="Dubai"/>
                <a:cs typeface="Dubai"/>
              </a:rPr>
              <a:t>be  </a:t>
            </a:r>
            <a:r>
              <a:rPr dirty="0" sz="2000" spc="-5">
                <a:latin typeface="Dubai"/>
                <a:cs typeface="Dubai"/>
              </a:rPr>
              <a:t>colour coded </a:t>
            </a:r>
            <a:r>
              <a:rPr dirty="0" sz="2000" spc="-10">
                <a:latin typeface="Dubai"/>
                <a:cs typeface="Dubai"/>
              </a:rPr>
              <a:t>to show differences </a:t>
            </a:r>
            <a:r>
              <a:rPr dirty="0" sz="2000" spc="-5">
                <a:latin typeface="Dubai"/>
                <a:cs typeface="Dubai"/>
              </a:rPr>
              <a:t>in thickness  readings.</a:t>
            </a:r>
            <a:endParaRPr sz="2000">
              <a:latin typeface="Dubai"/>
              <a:cs typeface="Duba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44" y="9852444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4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5984" y="10453116"/>
            <a:ext cx="11654790" cy="520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Dubai"/>
                <a:cs typeface="Dubai"/>
              </a:rPr>
              <a:t>The purpose of </a:t>
            </a:r>
            <a:r>
              <a:rPr dirty="0" sz="2000" spc="-15">
                <a:latin typeface="Dubai"/>
                <a:cs typeface="Dubai"/>
              </a:rPr>
              <a:t>WPS </a:t>
            </a:r>
            <a:r>
              <a:rPr dirty="0" sz="2000" spc="-5">
                <a:latin typeface="Dubai"/>
                <a:cs typeface="Dubai"/>
              </a:rPr>
              <a:t>is </a:t>
            </a:r>
            <a:r>
              <a:rPr dirty="0" sz="2000" spc="-10">
                <a:latin typeface="Dubai"/>
                <a:cs typeface="Dubai"/>
              </a:rPr>
              <a:t>to determine that </a:t>
            </a:r>
            <a:r>
              <a:rPr dirty="0" sz="2000">
                <a:latin typeface="Dubai"/>
                <a:cs typeface="Dubai"/>
              </a:rPr>
              <a:t>the </a:t>
            </a:r>
            <a:r>
              <a:rPr dirty="0" sz="2000" spc="-10">
                <a:latin typeface="Dubai"/>
                <a:cs typeface="Dubai"/>
              </a:rPr>
              <a:t>welding operations proposed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10">
                <a:latin typeface="Dubai"/>
                <a:cs typeface="Dubai"/>
              </a:rPr>
              <a:t>fabrication </a:t>
            </a:r>
            <a:r>
              <a:rPr dirty="0" sz="2000">
                <a:latin typeface="Dubai"/>
                <a:cs typeface="Dubai"/>
              </a:rPr>
              <a:t>can </a:t>
            </a:r>
            <a:r>
              <a:rPr dirty="0" sz="2000" spc="-10">
                <a:latin typeface="Dubai"/>
                <a:cs typeface="Dubai"/>
              </a:rPr>
              <a:t>produce welds </a:t>
            </a:r>
            <a:r>
              <a:rPr dirty="0" sz="2000" spc="-5">
                <a:latin typeface="Dubai"/>
                <a:cs typeface="Dubai"/>
              </a:rPr>
              <a:t>with  </a:t>
            </a:r>
            <a:r>
              <a:rPr dirty="0" sz="2000" spc="-15">
                <a:latin typeface="Dubai"/>
                <a:cs typeface="Dubai"/>
              </a:rPr>
              <a:t>required </a:t>
            </a:r>
            <a:r>
              <a:rPr dirty="0" sz="2000" spc="-5">
                <a:latin typeface="Dubai"/>
                <a:cs typeface="Dubai"/>
              </a:rPr>
              <a:t>properties </a:t>
            </a:r>
            <a:r>
              <a:rPr dirty="0" sz="2000" spc="-10">
                <a:latin typeface="Dubai"/>
                <a:cs typeface="Dubai"/>
              </a:rPr>
              <a:t>for intended</a:t>
            </a:r>
            <a:r>
              <a:rPr dirty="0" sz="2000" spc="5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application.</a:t>
            </a:r>
            <a:endParaRPr sz="2000">
              <a:latin typeface="Dubai"/>
              <a:cs typeface="Dubai"/>
            </a:endParaRPr>
          </a:p>
          <a:p>
            <a:pPr marL="12700" marR="118110">
              <a:lnSpc>
                <a:spcPct val="100000"/>
              </a:lnSpc>
              <a:spcBef>
                <a:spcPts val="2400"/>
              </a:spcBef>
            </a:pPr>
            <a:r>
              <a:rPr dirty="0" sz="2000" spc="-5">
                <a:latin typeface="Dubai"/>
                <a:cs typeface="Dubai"/>
              </a:rPr>
              <a:t>The purpose of PQR is </a:t>
            </a:r>
            <a:r>
              <a:rPr dirty="0" sz="2000" spc="-10">
                <a:latin typeface="Dubai"/>
                <a:cs typeface="Dubai"/>
              </a:rPr>
              <a:t>to </a:t>
            </a:r>
            <a:r>
              <a:rPr dirty="0" sz="2000" spc="-5">
                <a:latin typeface="Dubai"/>
                <a:cs typeface="Dubai"/>
              </a:rPr>
              <a:t>select </a:t>
            </a:r>
            <a:r>
              <a:rPr dirty="0" sz="2000" spc="-10">
                <a:latin typeface="Dubai"/>
                <a:cs typeface="Dubai"/>
              </a:rPr>
              <a:t>material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5">
                <a:latin typeface="Dubai"/>
                <a:cs typeface="Dubai"/>
              </a:rPr>
              <a:t>specific application and </a:t>
            </a:r>
            <a:r>
              <a:rPr dirty="0" sz="2000" spc="-10">
                <a:latin typeface="Dubai"/>
                <a:cs typeface="Dubai"/>
              </a:rPr>
              <a:t>to verify </a:t>
            </a:r>
            <a:r>
              <a:rPr dirty="0" sz="2000">
                <a:latin typeface="Dubai"/>
                <a:cs typeface="Dubai"/>
              </a:rPr>
              <a:t>the </a:t>
            </a:r>
            <a:r>
              <a:rPr dirty="0" sz="2000" spc="-15">
                <a:latin typeface="Dubai"/>
                <a:cs typeface="Dubai"/>
              </a:rPr>
              <a:t>weldment </a:t>
            </a:r>
            <a:r>
              <a:rPr dirty="0" sz="2000" spc="-5">
                <a:latin typeface="Dubai"/>
                <a:cs typeface="Dubai"/>
              </a:rPr>
              <a:t>also </a:t>
            </a:r>
            <a:r>
              <a:rPr dirty="0" sz="2000" spc="-10">
                <a:latin typeface="Dubai"/>
                <a:cs typeface="Dubai"/>
              </a:rPr>
              <a:t>meet </a:t>
            </a:r>
            <a:r>
              <a:rPr dirty="0" sz="2000">
                <a:latin typeface="Dubai"/>
                <a:cs typeface="Dubai"/>
              </a:rPr>
              <a:t>the </a:t>
            </a:r>
            <a:r>
              <a:rPr dirty="0" sz="2000" spc="-5">
                <a:latin typeface="Dubai"/>
                <a:cs typeface="Dubai"/>
              </a:rPr>
              <a:t>design  criteria. </a:t>
            </a:r>
            <a:r>
              <a:rPr dirty="0" sz="2000" spc="-55">
                <a:latin typeface="Dubai"/>
                <a:cs typeface="Dubai"/>
              </a:rPr>
              <a:t>INAT </a:t>
            </a:r>
            <a:r>
              <a:rPr dirty="0" sz="2000" spc="-5">
                <a:latin typeface="Dubai"/>
                <a:cs typeface="Dubai"/>
              </a:rPr>
              <a:t>is </a:t>
            </a:r>
            <a:r>
              <a:rPr dirty="0" sz="2000" spc="-10">
                <a:latin typeface="Dubai"/>
                <a:cs typeface="Dubai"/>
              </a:rPr>
              <a:t>providing </a:t>
            </a:r>
            <a:r>
              <a:rPr dirty="0" sz="2000" spc="-5">
                <a:latin typeface="Dubai"/>
                <a:cs typeface="Dubai"/>
              </a:rPr>
              <a:t>PQR services </a:t>
            </a:r>
            <a:r>
              <a:rPr dirty="0" sz="2000" spc="-15">
                <a:latin typeface="Dubai"/>
                <a:cs typeface="Dubai"/>
              </a:rPr>
              <a:t>from </a:t>
            </a:r>
            <a:r>
              <a:rPr dirty="0" sz="2000" spc="-5">
                <a:latin typeface="Dubai"/>
                <a:cs typeface="Dubai"/>
              </a:rPr>
              <a:t>its </a:t>
            </a:r>
            <a:r>
              <a:rPr dirty="0" sz="2000" spc="-10">
                <a:latin typeface="Dubai"/>
                <a:cs typeface="Dubai"/>
              </a:rPr>
              <a:t>own </a:t>
            </a:r>
            <a:r>
              <a:rPr dirty="0" sz="2000" spc="-5">
                <a:latin typeface="Dubai"/>
                <a:cs typeface="Dubai"/>
              </a:rPr>
              <a:t>mechanical lab</a:t>
            </a:r>
            <a:r>
              <a:rPr dirty="0" sz="2000" spc="30">
                <a:latin typeface="Dubai"/>
                <a:cs typeface="Dubai"/>
              </a:rPr>
              <a:t> </a:t>
            </a:r>
            <a:r>
              <a:rPr dirty="0" sz="2000" spc="-15">
                <a:latin typeface="Dubai"/>
                <a:cs typeface="Dubai"/>
              </a:rPr>
              <a:t>facility.</a:t>
            </a:r>
            <a:endParaRPr sz="2000">
              <a:latin typeface="Dubai"/>
              <a:cs typeface="Dubai"/>
            </a:endParaRPr>
          </a:p>
          <a:p>
            <a:pPr marL="12700" marR="1179195">
              <a:lnSpc>
                <a:spcPct val="100000"/>
              </a:lnSpc>
              <a:spcBef>
                <a:spcPts val="2400"/>
              </a:spcBef>
            </a:pPr>
            <a:r>
              <a:rPr dirty="0" sz="2000" spc="-5">
                <a:latin typeface="Dubai"/>
                <a:cs typeface="Dubai"/>
              </a:rPr>
              <a:t>The </a:t>
            </a:r>
            <a:r>
              <a:rPr dirty="0" sz="2000" spc="-10">
                <a:latin typeface="Dubai"/>
                <a:cs typeface="Dubai"/>
              </a:rPr>
              <a:t>objective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5">
                <a:latin typeface="Dubai"/>
                <a:cs typeface="Dubai"/>
              </a:rPr>
              <a:t>Welder </a:t>
            </a:r>
            <a:r>
              <a:rPr dirty="0" sz="2000" spc="-5">
                <a:latin typeface="Dubai"/>
                <a:cs typeface="Dubai"/>
              </a:rPr>
              <a:t>Qualification </a:t>
            </a:r>
            <a:r>
              <a:rPr dirty="0" sz="2000" spc="-65">
                <a:latin typeface="Dubai"/>
                <a:cs typeface="Dubai"/>
              </a:rPr>
              <a:t>Test </a:t>
            </a:r>
            <a:r>
              <a:rPr dirty="0" sz="2000" spc="-10">
                <a:latin typeface="Dubai"/>
                <a:cs typeface="Dubai"/>
              </a:rPr>
              <a:t>to give maximum </a:t>
            </a:r>
            <a:r>
              <a:rPr dirty="0" sz="2000" spc="-5">
                <a:latin typeface="Dubai"/>
                <a:cs typeface="Dubai"/>
              </a:rPr>
              <a:t>confidence </a:t>
            </a:r>
            <a:r>
              <a:rPr dirty="0" sz="2000" spc="-10">
                <a:latin typeface="Dubai"/>
                <a:cs typeface="Dubai"/>
              </a:rPr>
              <a:t>that </a:t>
            </a:r>
            <a:r>
              <a:rPr dirty="0" sz="2000">
                <a:latin typeface="Dubai"/>
                <a:cs typeface="Dubai"/>
              </a:rPr>
              <a:t>the </a:t>
            </a:r>
            <a:r>
              <a:rPr dirty="0" sz="2000" spc="-10">
                <a:latin typeface="Dubai"/>
                <a:cs typeface="Dubai"/>
              </a:rPr>
              <a:t>welds </a:t>
            </a:r>
            <a:r>
              <a:rPr dirty="0" sz="2000" spc="-5">
                <a:latin typeface="Dubai"/>
                <a:cs typeface="Dubai"/>
              </a:rPr>
              <a:t>mechanical and  metallurgical properties </a:t>
            </a:r>
            <a:r>
              <a:rPr dirty="0" sz="2000" spc="-10">
                <a:latin typeface="Dubai"/>
                <a:cs typeface="Dubai"/>
              </a:rPr>
              <a:t>meet </a:t>
            </a:r>
            <a:r>
              <a:rPr dirty="0" sz="2000" spc="-5">
                <a:latin typeface="Dubai"/>
                <a:cs typeface="Dubai"/>
              </a:rPr>
              <a:t>the </a:t>
            </a:r>
            <a:r>
              <a:rPr dirty="0" sz="2000" spc="-15">
                <a:latin typeface="Dubai"/>
                <a:cs typeface="Dubai"/>
              </a:rPr>
              <a:t>requirements </a:t>
            </a:r>
            <a:r>
              <a:rPr dirty="0" sz="2000" spc="-5">
                <a:latin typeface="Dubai"/>
                <a:cs typeface="Dubai"/>
              </a:rPr>
              <a:t>of the applicable code/</a:t>
            </a:r>
            <a:r>
              <a:rPr dirty="0" sz="200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specification.</a:t>
            </a:r>
            <a:endParaRPr sz="2000">
              <a:latin typeface="Dubai"/>
              <a:cs typeface="Dubai"/>
            </a:endParaRPr>
          </a:p>
          <a:p>
            <a:pPr marL="69215">
              <a:lnSpc>
                <a:spcPct val="100000"/>
              </a:lnSpc>
              <a:spcBef>
                <a:spcPts val="2400"/>
              </a:spcBef>
            </a:pPr>
            <a:r>
              <a:rPr dirty="0" sz="2000" spc="-45" b="1">
                <a:latin typeface="Dubai"/>
                <a:cs typeface="Dubai"/>
              </a:rPr>
              <a:t>INAT </a:t>
            </a:r>
            <a:r>
              <a:rPr dirty="0" sz="2000" spc="-10" b="1">
                <a:latin typeface="Dubai"/>
                <a:cs typeface="Dubai"/>
              </a:rPr>
              <a:t>provides </a:t>
            </a:r>
            <a:r>
              <a:rPr dirty="0" sz="2000" b="1">
                <a:latin typeface="Dubai"/>
                <a:cs typeface="Dubai"/>
              </a:rPr>
              <a:t>the </a:t>
            </a:r>
            <a:r>
              <a:rPr dirty="0" sz="2000" spc="-10" b="1">
                <a:latin typeface="Dubai"/>
                <a:cs typeface="Dubai"/>
              </a:rPr>
              <a:t>following </a:t>
            </a:r>
            <a:r>
              <a:rPr dirty="0" sz="2000" spc="-5" b="1">
                <a:latin typeface="Dubai"/>
                <a:cs typeface="Dubai"/>
              </a:rPr>
              <a:t>activities </a:t>
            </a:r>
            <a:r>
              <a:rPr dirty="0" sz="2000" spc="-15" b="1">
                <a:latin typeface="Dubai"/>
                <a:cs typeface="Dubai"/>
              </a:rPr>
              <a:t>related to </a:t>
            </a:r>
            <a:r>
              <a:rPr dirty="0" sz="2000" spc="-5" b="1">
                <a:latin typeface="Dubai"/>
                <a:cs typeface="Dubai"/>
              </a:rPr>
              <a:t>welding</a:t>
            </a:r>
            <a:r>
              <a:rPr dirty="0" sz="2000" spc="75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quality.</a:t>
            </a:r>
            <a:endParaRPr sz="20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 spc="-10">
                <a:latin typeface="Dubai"/>
                <a:cs typeface="Dubai"/>
              </a:rPr>
              <a:t>Preparing </a:t>
            </a:r>
            <a:r>
              <a:rPr dirty="0" sz="2000" spc="-15">
                <a:latin typeface="Dubai"/>
                <a:cs typeface="Dubai"/>
              </a:rPr>
              <a:t>Welding </a:t>
            </a:r>
            <a:r>
              <a:rPr dirty="0" sz="2000" spc="-10">
                <a:latin typeface="Dubai"/>
                <a:cs typeface="Dubai"/>
              </a:rPr>
              <a:t>Procedure </a:t>
            </a:r>
            <a:r>
              <a:rPr dirty="0" sz="2000" spc="-5">
                <a:latin typeface="Dubai"/>
                <a:cs typeface="Dubai"/>
              </a:rPr>
              <a:t>Specifications(WPS)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per codes and</a:t>
            </a:r>
            <a:r>
              <a:rPr dirty="0" sz="2000" spc="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standards.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>
                <a:latin typeface="Dubai"/>
                <a:cs typeface="Dubai"/>
              </a:rPr>
              <a:t>Witnessing, </a:t>
            </a:r>
            <a:r>
              <a:rPr dirty="0" sz="2000" spc="-10">
                <a:latin typeface="Dubai"/>
                <a:cs typeface="Dubai"/>
              </a:rPr>
              <a:t>Third Party </a:t>
            </a:r>
            <a:r>
              <a:rPr dirty="0" sz="2000" spc="-5">
                <a:latin typeface="Dubai"/>
                <a:cs typeface="Dubai"/>
              </a:rPr>
              <a:t>Inspection of </a:t>
            </a:r>
            <a:r>
              <a:rPr dirty="0" sz="2000" spc="-15">
                <a:latin typeface="Dubai"/>
                <a:cs typeface="Dubai"/>
              </a:rPr>
              <a:t>Welder </a:t>
            </a:r>
            <a:r>
              <a:rPr dirty="0" sz="2000" spc="-10">
                <a:latin typeface="Dubai"/>
                <a:cs typeface="Dubai"/>
              </a:rPr>
              <a:t>Qualification</a:t>
            </a:r>
            <a:r>
              <a:rPr dirty="0" sz="2000" spc="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10">
                <a:latin typeface="Dubai"/>
                <a:cs typeface="Dubai"/>
              </a:rPr>
              <a:t>Preparing WPS, </a:t>
            </a:r>
            <a:r>
              <a:rPr dirty="0" sz="2000" spc="-5">
                <a:latin typeface="Dubai"/>
                <a:cs typeface="Dubai"/>
              </a:rPr>
              <a:t>PQR </a:t>
            </a:r>
            <a:r>
              <a:rPr dirty="0" sz="2000">
                <a:latin typeface="Dubai"/>
                <a:cs typeface="Dubai"/>
              </a:rPr>
              <a:t>&amp; </a:t>
            </a:r>
            <a:r>
              <a:rPr dirty="0" sz="2000" spc="-5">
                <a:latin typeface="Dubai"/>
                <a:cs typeface="Dubai"/>
              </a:rPr>
              <a:t>WPQ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5">
                <a:latin typeface="Dubai"/>
                <a:cs typeface="Dubai"/>
              </a:rPr>
              <a:t>Analysis of Mechanical and Metallurgical</a:t>
            </a:r>
            <a:r>
              <a:rPr dirty="0" sz="2000" spc="-2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Tests.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5">
                <a:latin typeface="Dubai"/>
                <a:cs typeface="Dubai"/>
              </a:rPr>
              <a:t>Carrying out </a:t>
            </a:r>
            <a:r>
              <a:rPr dirty="0" sz="2000" spc="-25">
                <a:latin typeface="Dubai"/>
                <a:cs typeface="Dubai"/>
              </a:rPr>
              <a:t>NDT </a:t>
            </a:r>
            <a:r>
              <a:rPr dirty="0" sz="2000" spc="-5">
                <a:latin typeface="Dubai"/>
                <a:cs typeface="Dubai"/>
              </a:rPr>
              <a:t>Inspection </a:t>
            </a:r>
            <a:r>
              <a:rPr dirty="0" sz="2000" spc="-50">
                <a:latin typeface="Dubai"/>
                <a:cs typeface="Dubai"/>
              </a:rPr>
              <a:t>Tests </a:t>
            </a:r>
            <a:r>
              <a:rPr dirty="0" sz="2000">
                <a:latin typeface="Dubai"/>
                <a:cs typeface="Dubai"/>
              </a:rPr>
              <a:t>( </a:t>
            </a:r>
            <a:r>
              <a:rPr dirty="0" sz="2000" spc="-65">
                <a:latin typeface="Dubai"/>
                <a:cs typeface="Dubai"/>
              </a:rPr>
              <a:t>UT,RT, </a:t>
            </a:r>
            <a:r>
              <a:rPr dirty="0" sz="2000" spc="-60">
                <a:latin typeface="Dubai"/>
                <a:cs typeface="Dubai"/>
              </a:rPr>
              <a:t>MT,PT, </a:t>
            </a:r>
            <a:r>
              <a:rPr dirty="0" sz="2000" spc="-55">
                <a:latin typeface="Dubai"/>
                <a:cs typeface="Dubai"/>
              </a:rPr>
              <a:t>VT,</a:t>
            </a:r>
            <a:r>
              <a:rPr dirty="0" sz="2000" spc="14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etc.)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Welders </a:t>
            </a:r>
            <a:r>
              <a:rPr dirty="0" sz="2000" spc="-5">
                <a:latin typeface="Dubai"/>
                <a:cs typeface="Dubai"/>
              </a:rPr>
              <a:t>on various </a:t>
            </a:r>
            <a:r>
              <a:rPr dirty="0" sz="2000" spc="-15">
                <a:latin typeface="Dubai"/>
                <a:cs typeface="Dubai"/>
              </a:rPr>
              <a:t>Welding</a:t>
            </a:r>
            <a:r>
              <a:rPr dirty="0" sz="2000" spc="20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Processes.</a:t>
            </a:r>
            <a:endParaRPr sz="2000">
              <a:latin typeface="Dubai"/>
              <a:cs typeface="Duba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44604" y="15664440"/>
            <a:ext cx="550545" cy="43878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dirty="0" sz="1800">
                <a:latin typeface="Dubai"/>
                <a:cs typeface="Dubai"/>
              </a:rPr>
              <a:t>3/4</a:t>
            </a:r>
            <a:endParaRPr sz="1800">
              <a:latin typeface="Dubai"/>
              <a:cs typeface="Duba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922" y="6712794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4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2811" y="7243571"/>
            <a:ext cx="25019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5">
                <a:latin typeface="Dubai"/>
                <a:cs typeface="Dubai"/>
              </a:rPr>
              <a:t>Bend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10">
                <a:latin typeface="Dubai"/>
                <a:cs typeface="Dubai"/>
              </a:rPr>
              <a:t>Graphite</a:t>
            </a:r>
            <a:r>
              <a:rPr dirty="0" sz="2000" spc="-55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Assessment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10">
                <a:latin typeface="Dubai"/>
                <a:cs typeface="Dubai"/>
              </a:rPr>
              <a:t>Corrosion</a:t>
            </a:r>
            <a:r>
              <a:rPr dirty="0" sz="2000" spc="-20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811" y="8157971"/>
            <a:ext cx="18262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5">
                <a:latin typeface="Dubai"/>
                <a:cs typeface="Dubai"/>
              </a:rPr>
              <a:t>Impact</a:t>
            </a:r>
            <a:r>
              <a:rPr dirty="0" sz="2000" spc="-60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811" y="8462771"/>
            <a:ext cx="365887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35">
                <a:latin typeface="Dubai"/>
                <a:cs typeface="Dubai"/>
              </a:rPr>
              <a:t>Tensile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 spc="-10">
                <a:latin typeface="Dubai"/>
                <a:cs typeface="Dubai"/>
              </a:rPr>
              <a:t>Compression</a:t>
            </a:r>
            <a:r>
              <a:rPr dirty="0" sz="2000" spc="-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10">
                <a:latin typeface="Dubai"/>
                <a:cs typeface="Dubai"/>
              </a:rPr>
              <a:t>Drop </a:t>
            </a:r>
            <a:r>
              <a:rPr dirty="0" sz="2000" spc="-20">
                <a:latin typeface="Dubai"/>
                <a:cs typeface="Dubai"/>
              </a:rPr>
              <a:t>Weight </a:t>
            </a:r>
            <a:r>
              <a:rPr dirty="0" sz="2000" spc="-55">
                <a:latin typeface="Dubai"/>
                <a:cs typeface="Dubai"/>
              </a:rPr>
              <a:t>Tear</a:t>
            </a:r>
            <a:r>
              <a:rPr dirty="0" sz="2000" spc="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20">
                <a:latin typeface="Dubai"/>
                <a:cs typeface="Dubai"/>
              </a:rPr>
              <a:t>Fatigue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dirty="0" sz="2000" spc="-15">
                <a:latin typeface="Dubai"/>
                <a:cs typeface="Dubai"/>
              </a:rPr>
              <a:t>Fracture </a:t>
            </a:r>
            <a:r>
              <a:rPr dirty="0" sz="2000" spc="-5">
                <a:latin typeface="Dubai"/>
                <a:cs typeface="Dubai"/>
              </a:rPr>
              <a:t>Mechanics</a:t>
            </a:r>
            <a:endParaRPr sz="2000">
              <a:latin typeface="Dubai"/>
              <a:cs typeface="Duba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1155" y="6774180"/>
            <a:ext cx="7681595" cy="144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Dubai"/>
                <a:cs typeface="Dubai"/>
              </a:rPr>
              <a:t>MECHANICAL </a:t>
            </a:r>
            <a:r>
              <a:rPr dirty="0" sz="2000" b="1">
                <a:latin typeface="Dubai"/>
                <a:cs typeface="Dubai"/>
              </a:rPr>
              <a:t>AND </a:t>
            </a:r>
            <a:r>
              <a:rPr dirty="0" sz="2000" spc="-10" b="1">
                <a:latin typeface="Dubai"/>
                <a:cs typeface="Dubai"/>
              </a:rPr>
              <a:t>DESTRUCTIVE </a:t>
            </a:r>
            <a:r>
              <a:rPr dirty="0" sz="2000" spc="-5" b="1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3289935" marR="5080" indent="-285750">
              <a:lnSpc>
                <a:spcPct val="100000"/>
              </a:lnSpc>
              <a:spcBef>
                <a:spcPts val="1535"/>
              </a:spcBef>
              <a:buFont typeface="Wingdings"/>
              <a:buChar char=""/>
              <a:tabLst>
                <a:tab pos="3289935" algn="l"/>
                <a:tab pos="3290570" algn="l"/>
              </a:tabLst>
            </a:pPr>
            <a:r>
              <a:rPr dirty="0" sz="2000" spc="-10">
                <a:latin typeface="Dubai"/>
                <a:cs typeface="Dubai"/>
              </a:rPr>
              <a:t>Hardness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>
                <a:latin typeface="Dubai"/>
                <a:cs typeface="Dubai"/>
              </a:rPr>
              <a:t>( </a:t>
            </a:r>
            <a:r>
              <a:rPr dirty="0" sz="2000" spc="-5">
                <a:latin typeface="Dubai"/>
                <a:cs typeface="Dubai"/>
              </a:rPr>
              <a:t>Brinell, Vickers, </a:t>
            </a:r>
            <a:r>
              <a:rPr dirty="0" sz="2000" spc="-10">
                <a:latin typeface="Dubai"/>
                <a:cs typeface="Dubai"/>
              </a:rPr>
              <a:t>Vickers  Microhardness,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Knoop)</a:t>
            </a:r>
            <a:endParaRPr sz="2000">
              <a:latin typeface="Dubai"/>
              <a:cs typeface="Dubai"/>
            </a:endParaRPr>
          </a:p>
          <a:p>
            <a:pPr marL="3289935" indent="-286385">
              <a:lnSpc>
                <a:spcPct val="100000"/>
              </a:lnSpc>
              <a:buFont typeface="Wingdings"/>
              <a:buChar char=""/>
              <a:tabLst>
                <a:tab pos="3289935" algn="l"/>
                <a:tab pos="3290570" algn="l"/>
              </a:tabLst>
            </a:pPr>
            <a:r>
              <a:rPr dirty="0" sz="2000" spc="-5">
                <a:latin typeface="Dubai"/>
                <a:cs typeface="Dubai"/>
              </a:rPr>
              <a:t>Chemical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Analysis</a:t>
            </a:r>
            <a:endParaRPr sz="2000">
              <a:latin typeface="Dubai"/>
              <a:cs typeface="Duba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0654" y="8188452"/>
            <a:ext cx="4426585" cy="205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50490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50490" algn="l"/>
                <a:tab pos="2651125" algn="l"/>
              </a:tabLst>
            </a:pPr>
            <a:r>
              <a:rPr dirty="0" sz="2000" spc="-10">
                <a:latin typeface="Dubai"/>
                <a:cs typeface="Dubai"/>
              </a:rPr>
              <a:t>Proof </a:t>
            </a:r>
            <a:r>
              <a:rPr dirty="0" sz="2000">
                <a:latin typeface="Dubai"/>
                <a:cs typeface="Dubai"/>
              </a:rPr>
              <a:t>Load</a:t>
            </a:r>
            <a:r>
              <a:rPr dirty="0" sz="2000" spc="-35">
                <a:latin typeface="Dubai"/>
                <a:cs typeface="Dubai"/>
              </a:rPr>
              <a:t> </a:t>
            </a:r>
            <a:r>
              <a:rPr dirty="0" sz="2000" spc="-65">
                <a:latin typeface="Dubai"/>
                <a:cs typeface="Dubai"/>
              </a:rPr>
              <a:t>Test</a:t>
            </a:r>
            <a:endParaRPr sz="2000">
              <a:latin typeface="Dubai"/>
              <a:cs typeface="Dubai"/>
            </a:endParaRPr>
          </a:p>
          <a:p>
            <a:pPr marL="2650490" indent="-286385">
              <a:lnSpc>
                <a:spcPct val="100000"/>
              </a:lnSpc>
              <a:buFont typeface="Wingdings"/>
              <a:buChar char=""/>
              <a:tabLst>
                <a:tab pos="2650490" algn="l"/>
                <a:tab pos="2651125" algn="l"/>
              </a:tabLst>
            </a:pPr>
            <a:r>
              <a:rPr dirty="0" sz="2000" spc="-5">
                <a:latin typeface="Dubai"/>
                <a:cs typeface="Dubai"/>
              </a:rPr>
              <a:t>Shear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650490" indent="-286385">
              <a:lnSpc>
                <a:spcPct val="100000"/>
              </a:lnSpc>
              <a:buFont typeface="Wingdings"/>
              <a:buChar char=""/>
              <a:tabLst>
                <a:tab pos="2650490" algn="l"/>
                <a:tab pos="2651125" algn="l"/>
              </a:tabLst>
            </a:pPr>
            <a:r>
              <a:rPr dirty="0" sz="2000" spc="-5">
                <a:latin typeface="Dubai"/>
                <a:cs typeface="Dubai"/>
              </a:rPr>
              <a:t>Spring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40">
                <a:latin typeface="Dubai"/>
                <a:cs typeface="Dubai"/>
              </a:rPr>
              <a:t>Testing</a:t>
            </a:r>
            <a:endParaRPr sz="2000">
              <a:latin typeface="Dubai"/>
              <a:cs typeface="Dubai"/>
            </a:endParaRPr>
          </a:p>
          <a:p>
            <a:pPr marL="2650490" indent="-286385">
              <a:lnSpc>
                <a:spcPct val="100000"/>
              </a:lnSpc>
              <a:buFont typeface="Wingdings"/>
              <a:buChar char=""/>
              <a:tabLst>
                <a:tab pos="2650490" algn="l"/>
                <a:tab pos="2651125" algn="l"/>
              </a:tabLst>
            </a:pPr>
            <a:r>
              <a:rPr dirty="0" sz="2000" spc="-10">
                <a:latin typeface="Dubai"/>
                <a:cs typeface="Dubai"/>
              </a:rPr>
              <a:t>Fillet Break</a:t>
            </a:r>
            <a:r>
              <a:rPr dirty="0" sz="2000" spc="-55">
                <a:latin typeface="Dubai"/>
                <a:cs typeface="Dubai"/>
              </a:rPr>
              <a:t> </a:t>
            </a:r>
            <a:r>
              <a:rPr dirty="0" sz="2000" spc="-50">
                <a:latin typeface="Dubai"/>
                <a:cs typeface="Dubai"/>
              </a:rPr>
              <a:t>Tests</a:t>
            </a:r>
            <a:endParaRPr sz="2000">
              <a:latin typeface="Dubai"/>
              <a:cs typeface="Dubai"/>
            </a:endParaRPr>
          </a:p>
          <a:p>
            <a:pPr marL="2650490" indent="-286385">
              <a:lnSpc>
                <a:spcPct val="100000"/>
              </a:lnSpc>
              <a:buFont typeface="Wingdings"/>
              <a:buChar char=""/>
              <a:tabLst>
                <a:tab pos="2650490" algn="l"/>
                <a:tab pos="2651125" algn="l"/>
              </a:tabLst>
            </a:pPr>
            <a:r>
              <a:rPr dirty="0" sz="2000" spc="-5">
                <a:latin typeface="Dubai"/>
                <a:cs typeface="Dubai"/>
              </a:rPr>
              <a:t>Nick </a:t>
            </a:r>
            <a:r>
              <a:rPr dirty="0" sz="2000" spc="-10">
                <a:latin typeface="Dubai"/>
                <a:cs typeface="Dubai"/>
              </a:rPr>
              <a:t>Break</a:t>
            </a:r>
            <a:r>
              <a:rPr dirty="0" sz="2000" spc="-60">
                <a:latin typeface="Dubai"/>
                <a:cs typeface="Dubai"/>
              </a:rPr>
              <a:t> </a:t>
            </a:r>
            <a:r>
              <a:rPr dirty="0" sz="2000" spc="-50">
                <a:latin typeface="Dubai"/>
                <a:cs typeface="Dubai"/>
              </a:rPr>
              <a:t>Tests</a:t>
            </a:r>
            <a:endParaRPr sz="20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2000" spc="-15" b="1">
                <a:latin typeface="Dubai"/>
                <a:cs typeface="Dubai"/>
              </a:rPr>
              <a:t>WPS </a:t>
            </a:r>
            <a:r>
              <a:rPr dirty="0" sz="2000" b="1">
                <a:latin typeface="Dubai"/>
                <a:cs typeface="Dubai"/>
              </a:rPr>
              <a:t>, </a:t>
            </a:r>
            <a:r>
              <a:rPr dirty="0" sz="2000" spc="-5" b="1">
                <a:latin typeface="Dubai"/>
                <a:cs typeface="Dubai"/>
              </a:rPr>
              <a:t>PQR </a:t>
            </a:r>
            <a:r>
              <a:rPr dirty="0" sz="2000" b="1">
                <a:latin typeface="Dubai"/>
                <a:cs typeface="Dubai"/>
              </a:rPr>
              <a:t>AND </a:t>
            </a:r>
            <a:r>
              <a:rPr dirty="0" sz="2000" spc="-35" b="1">
                <a:latin typeface="Dubai"/>
                <a:cs typeface="Dubai"/>
              </a:rPr>
              <a:t>WQT</a:t>
            </a:r>
            <a:r>
              <a:rPr dirty="0" sz="2000" spc="-5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5" y="5867660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4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247" y="5841491"/>
            <a:ext cx="11735435" cy="1726564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ctr" marL="59055">
              <a:lnSpc>
                <a:spcPct val="100000"/>
              </a:lnSpc>
              <a:spcBef>
                <a:spcPts val="795"/>
              </a:spcBef>
            </a:pPr>
            <a:r>
              <a:rPr dirty="0" sz="2000" spc="-5" b="1">
                <a:latin typeface="Dubai"/>
                <a:cs typeface="Dubai"/>
              </a:rPr>
              <a:t>ASNT LEVEL </a:t>
            </a:r>
            <a:r>
              <a:rPr dirty="0" sz="2000" b="1">
                <a:latin typeface="Dubai"/>
                <a:cs typeface="Dubai"/>
              </a:rPr>
              <a:t>I &amp; </a:t>
            </a:r>
            <a:r>
              <a:rPr dirty="0" sz="2000" spc="-5" b="1">
                <a:latin typeface="Dubai"/>
                <a:cs typeface="Dubai"/>
              </a:rPr>
              <a:t>LEVEL </a:t>
            </a:r>
            <a:r>
              <a:rPr dirty="0" sz="2000" b="1">
                <a:latin typeface="Dubai"/>
                <a:cs typeface="Dubai"/>
              </a:rPr>
              <a:t>II TRAINING &amp; </a:t>
            </a:r>
            <a:r>
              <a:rPr dirty="0" sz="2000" spc="-25" b="1">
                <a:latin typeface="Dubai"/>
                <a:cs typeface="Dubai"/>
              </a:rPr>
              <a:t>CERTIFICATION </a:t>
            </a:r>
            <a:r>
              <a:rPr dirty="0" sz="2000" b="1">
                <a:latin typeface="Dubai"/>
                <a:cs typeface="Dubai"/>
              </a:rPr>
              <a:t>&amp; </a:t>
            </a:r>
            <a:r>
              <a:rPr dirty="0" sz="2000" spc="-5" b="1">
                <a:latin typeface="Dubai"/>
                <a:cs typeface="Dubai"/>
              </a:rPr>
              <a:t>LEVEL </a:t>
            </a:r>
            <a:r>
              <a:rPr dirty="0" sz="2000" b="1">
                <a:latin typeface="Dubai"/>
                <a:cs typeface="Dubai"/>
              </a:rPr>
              <a:t>III</a:t>
            </a:r>
            <a:r>
              <a:rPr dirty="0" sz="2000" spc="55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TRAINING</a:t>
            </a:r>
            <a:endParaRPr sz="2000">
              <a:latin typeface="Dubai"/>
              <a:cs typeface="Dubai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dirty="0" sz="2000" spc="-30">
                <a:latin typeface="Dubai"/>
                <a:cs typeface="Dubai"/>
              </a:rPr>
              <a:t>We </a:t>
            </a:r>
            <a:r>
              <a:rPr dirty="0" sz="2000" spc="-15">
                <a:latin typeface="Dubai"/>
                <a:cs typeface="Dubai"/>
              </a:rPr>
              <a:t>provide </a:t>
            </a:r>
            <a:r>
              <a:rPr dirty="0" sz="2000" spc="-10">
                <a:latin typeface="Dubai"/>
                <a:cs typeface="Dubai"/>
              </a:rPr>
              <a:t>ASNT </a:t>
            </a:r>
            <a:r>
              <a:rPr dirty="0" sz="2000" spc="-15">
                <a:latin typeface="Dubai"/>
                <a:cs typeface="Dubai"/>
              </a:rPr>
              <a:t>Level </a:t>
            </a:r>
            <a:r>
              <a:rPr dirty="0" sz="2000">
                <a:latin typeface="Dubai"/>
                <a:cs typeface="Dubai"/>
              </a:rPr>
              <a:t>I &amp; </a:t>
            </a:r>
            <a:r>
              <a:rPr dirty="0" sz="2000" spc="-15">
                <a:latin typeface="Dubai"/>
                <a:cs typeface="Dubai"/>
              </a:rPr>
              <a:t>Level </a:t>
            </a:r>
            <a:r>
              <a:rPr dirty="0" sz="2000">
                <a:latin typeface="Dubai"/>
                <a:cs typeface="Dubai"/>
              </a:rPr>
              <a:t>II </a:t>
            </a: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5">
                <a:latin typeface="Dubai"/>
                <a:cs typeface="Dubai"/>
              </a:rPr>
              <a:t>and Certification </a:t>
            </a:r>
            <a:r>
              <a:rPr dirty="0" sz="2000">
                <a:latin typeface="Dubai"/>
                <a:cs typeface="Dubai"/>
              </a:rPr>
              <a:t>&amp; </a:t>
            </a:r>
            <a:r>
              <a:rPr dirty="0" sz="2000" spc="-15">
                <a:latin typeface="Dubai"/>
                <a:cs typeface="Dubai"/>
              </a:rPr>
              <a:t>Level </a:t>
            </a:r>
            <a:r>
              <a:rPr dirty="0" sz="2000">
                <a:latin typeface="Dubai"/>
                <a:cs typeface="Dubai"/>
              </a:rPr>
              <a:t>III </a:t>
            </a: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10">
                <a:latin typeface="Dubai"/>
                <a:cs typeface="Dubai"/>
              </a:rPr>
              <a:t>to internationally </a:t>
            </a:r>
            <a:r>
              <a:rPr dirty="0" sz="2000" spc="-15">
                <a:latin typeface="Dubai"/>
                <a:cs typeface="Dubai"/>
              </a:rPr>
              <a:t>recognized  </a:t>
            </a:r>
            <a:r>
              <a:rPr dirty="0" sz="2000" spc="-5">
                <a:latin typeface="Dubai"/>
                <a:cs typeface="Dubai"/>
              </a:rPr>
              <a:t>certification scheme and </a:t>
            </a:r>
            <a:r>
              <a:rPr dirty="0" sz="2000" spc="-10">
                <a:latin typeface="Dubai"/>
                <a:cs typeface="Dubai"/>
              </a:rPr>
              <a:t>employer </a:t>
            </a:r>
            <a:r>
              <a:rPr dirty="0" sz="2000" spc="-5">
                <a:latin typeface="Dubai"/>
                <a:cs typeface="Dubai"/>
              </a:rPr>
              <a:t>based scheme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per </a:t>
            </a:r>
            <a:r>
              <a:rPr dirty="0" sz="2000" spc="-40">
                <a:latin typeface="Dubai"/>
                <a:cs typeface="Dubai"/>
              </a:rPr>
              <a:t>ASNT, </a:t>
            </a:r>
            <a:r>
              <a:rPr dirty="0" sz="2000" spc="-5">
                <a:latin typeface="Dubai"/>
                <a:cs typeface="Dubai"/>
              </a:rPr>
              <a:t>SNT </a:t>
            </a:r>
            <a:r>
              <a:rPr dirty="0" sz="2000" spc="-40">
                <a:latin typeface="Dubai"/>
                <a:cs typeface="Dubai"/>
              </a:rPr>
              <a:t>–TC-1A </a:t>
            </a:r>
            <a:r>
              <a:rPr dirty="0" sz="2000">
                <a:latin typeface="Dubai"/>
                <a:cs typeface="Dubai"/>
              </a:rPr>
              <a:t>&amp; </a:t>
            </a:r>
            <a:r>
              <a:rPr dirty="0" sz="2000" spc="-25">
                <a:latin typeface="Dubai"/>
                <a:cs typeface="Dubai"/>
              </a:rPr>
              <a:t>ANSI/ASNT </a:t>
            </a:r>
            <a:r>
              <a:rPr dirty="0" sz="2000" spc="5">
                <a:latin typeface="Dubai"/>
                <a:cs typeface="Dubai"/>
              </a:rPr>
              <a:t>CP-189. </a:t>
            </a:r>
            <a:r>
              <a:rPr dirty="0" sz="2000" spc="-5">
                <a:latin typeface="Dubai"/>
                <a:cs typeface="Dubai"/>
              </a:rPr>
              <a:t>With our </a:t>
            </a:r>
            <a:r>
              <a:rPr dirty="0" sz="2000" spc="-10">
                <a:latin typeface="Dubai"/>
                <a:cs typeface="Dubai"/>
              </a:rPr>
              <a:t>well  experienced </a:t>
            </a:r>
            <a:r>
              <a:rPr dirty="0" sz="2000" spc="-5">
                <a:latin typeface="Dubai"/>
                <a:cs typeface="Dubai"/>
              </a:rPr>
              <a:t>and qualified </a:t>
            </a:r>
            <a:r>
              <a:rPr dirty="0" sz="2000" spc="-10">
                <a:latin typeface="Dubai"/>
                <a:cs typeface="Dubai"/>
              </a:rPr>
              <a:t>ASNT </a:t>
            </a:r>
            <a:r>
              <a:rPr dirty="0" sz="2000" spc="-15">
                <a:latin typeface="Dubai"/>
                <a:cs typeface="Dubai"/>
              </a:rPr>
              <a:t>Level </a:t>
            </a:r>
            <a:r>
              <a:rPr dirty="0" sz="2000">
                <a:latin typeface="Dubai"/>
                <a:cs typeface="Dubai"/>
              </a:rPr>
              <a:t>III persons, </a:t>
            </a:r>
            <a:r>
              <a:rPr dirty="0" sz="2000" spc="-15">
                <a:latin typeface="Dubai"/>
                <a:cs typeface="Dubai"/>
              </a:rPr>
              <a:t>we </a:t>
            </a:r>
            <a:r>
              <a:rPr dirty="0" sz="2000" spc="-5">
                <a:latin typeface="Dubai"/>
                <a:cs typeface="Dubai"/>
              </a:rPr>
              <a:t>also </a:t>
            </a:r>
            <a:r>
              <a:rPr dirty="0" sz="2000" spc="-15">
                <a:latin typeface="Dubai"/>
                <a:cs typeface="Dubai"/>
              </a:rPr>
              <a:t>provide </a:t>
            </a:r>
            <a:r>
              <a:rPr dirty="0" sz="2000" spc="-5">
                <a:latin typeface="Dubai"/>
                <a:cs typeface="Dubai"/>
              </a:rPr>
              <a:t>in-house </a:t>
            </a:r>
            <a:r>
              <a:rPr dirty="0" sz="2000" spc="-25">
                <a:latin typeface="Dubai"/>
                <a:cs typeface="Dubai"/>
              </a:rPr>
              <a:t>NDT </a:t>
            </a: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10">
                <a:latin typeface="Dubai"/>
                <a:cs typeface="Dubai"/>
              </a:rPr>
              <a:t>tailored to meet client  requirements, </a:t>
            </a:r>
            <a:r>
              <a:rPr dirty="0" sz="2000" spc="-5">
                <a:latin typeface="Dubai"/>
                <a:cs typeface="Dubai"/>
              </a:rPr>
              <a:t>in the </a:t>
            </a:r>
            <a:r>
              <a:rPr dirty="0" sz="2000" spc="-10">
                <a:latin typeface="Dubai"/>
                <a:cs typeface="Dubai"/>
              </a:rPr>
              <a:t>following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methods.</a:t>
            </a:r>
            <a:endParaRPr sz="2000">
              <a:latin typeface="Dubai"/>
              <a:cs typeface="Duba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338" y="7721596"/>
            <a:ext cx="5826760" cy="440055"/>
          </a:xfrm>
          <a:custGeom>
            <a:avLst/>
            <a:gdLst/>
            <a:ahLst/>
            <a:cxnLst/>
            <a:rect l="l" t="t" r="r" b="b"/>
            <a:pathLst>
              <a:path w="5826760" h="440054">
                <a:moveTo>
                  <a:pt x="219905" y="0"/>
                </a:moveTo>
                <a:lnTo>
                  <a:pt x="5826254" y="0"/>
                </a:lnTo>
                <a:lnTo>
                  <a:pt x="5826254" y="219907"/>
                </a:lnTo>
                <a:lnTo>
                  <a:pt x="5821786" y="264226"/>
                </a:lnTo>
                <a:lnTo>
                  <a:pt x="5808972" y="305505"/>
                </a:lnTo>
                <a:lnTo>
                  <a:pt x="5788697" y="342859"/>
                </a:lnTo>
                <a:lnTo>
                  <a:pt x="5761845" y="375405"/>
                </a:lnTo>
                <a:lnTo>
                  <a:pt x="5729299" y="402258"/>
                </a:lnTo>
                <a:lnTo>
                  <a:pt x="5691945" y="422533"/>
                </a:lnTo>
                <a:lnTo>
                  <a:pt x="5650667" y="435347"/>
                </a:lnTo>
                <a:lnTo>
                  <a:pt x="5606349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8" y="64409"/>
                </a:lnTo>
                <a:lnTo>
                  <a:pt x="96954" y="37556"/>
                </a:lnTo>
                <a:lnTo>
                  <a:pt x="134308" y="17281"/>
                </a:lnTo>
                <a:lnTo>
                  <a:pt x="175586" y="4467"/>
                </a:lnTo>
                <a:lnTo>
                  <a:pt x="2199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18679" y="7680020"/>
            <a:ext cx="5826760" cy="440055"/>
          </a:xfrm>
          <a:custGeom>
            <a:avLst/>
            <a:gdLst/>
            <a:ahLst/>
            <a:cxnLst/>
            <a:rect l="l" t="t" r="r" b="b"/>
            <a:pathLst>
              <a:path w="5826759" h="440054">
                <a:moveTo>
                  <a:pt x="219905" y="0"/>
                </a:moveTo>
                <a:lnTo>
                  <a:pt x="5826254" y="0"/>
                </a:lnTo>
                <a:lnTo>
                  <a:pt x="5826254" y="219907"/>
                </a:lnTo>
                <a:lnTo>
                  <a:pt x="5821786" y="264226"/>
                </a:lnTo>
                <a:lnTo>
                  <a:pt x="5808972" y="305505"/>
                </a:lnTo>
                <a:lnTo>
                  <a:pt x="5788697" y="342859"/>
                </a:lnTo>
                <a:lnTo>
                  <a:pt x="5761845" y="375405"/>
                </a:lnTo>
                <a:lnTo>
                  <a:pt x="5729299" y="402258"/>
                </a:lnTo>
                <a:lnTo>
                  <a:pt x="5691945" y="422533"/>
                </a:lnTo>
                <a:lnTo>
                  <a:pt x="5650667" y="435347"/>
                </a:lnTo>
                <a:lnTo>
                  <a:pt x="5606349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8" y="64409"/>
                </a:lnTo>
                <a:lnTo>
                  <a:pt x="96954" y="37556"/>
                </a:lnTo>
                <a:lnTo>
                  <a:pt x="134308" y="17281"/>
                </a:lnTo>
                <a:lnTo>
                  <a:pt x="175586" y="4467"/>
                </a:lnTo>
                <a:lnTo>
                  <a:pt x="2199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8078" y="7658100"/>
            <a:ext cx="4924425" cy="301879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071245">
              <a:lnSpc>
                <a:spcPct val="100000"/>
              </a:lnSpc>
              <a:spcBef>
                <a:spcPts val="1080"/>
              </a:spcBef>
            </a:pPr>
            <a:r>
              <a:rPr dirty="0" sz="2000" spc="-5" b="1">
                <a:latin typeface="Dubai"/>
                <a:cs typeface="Dubai"/>
              </a:rPr>
              <a:t>CONVENTIONAL </a:t>
            </a:r>
            <a:r>
              <a:rPr dirty="0" sz="2000" spc="-15" b="1">
                <a:latin typeface="Dubai"/>
                <a:cs typeface="Dubai"/>
              </a:rPr>
              <a:t>NDT</a:t>
            </a:r>
            <a:r>
              <a:rPr dirty="0" sz="2000" spc="-40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TRAINING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5">
                <a:latin typeface="Dubai"/>
                <a:cs typeface="Dubai"/>
              </a:rPr>
              <a:t>Radiography </a:t>
            </a:r>
            <a:r>
              <a:rPr dirty="0" sz="2000" spc="-40">
                <a:latin typeface="Dubai"/>
                <a:cs typeface="Dubai"/>
              </a:rPr>
              <a:t>Testing</a:t>
            </a:r>
            <a:r>
              <a:rPr dirty="0" sz="2000" spc="5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(RT)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Ultrasonic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>
                <a:latin typeface="Dubai"/>
                <a:cs typeface="Dubai"/>
              </a:rPr>
              <a:t>(</a:t>
            </a:r>
            <a:r>
              <a:rPr dirty="0" sz="2000" spc="35">
                <a:latin typeface="Dubai"/>
                <a:cs typeface="Dubai"/>
              </a:rPr>
              <a:t> </a:t>
            </a:r>
            <a:r>
              <a:rPr dirty="0" sz="2000" spc="5">
                <a:latin typeface="Dubai"/>
                <a:cs typeface="Dubai"/>
              </a:rPr>
              <a:t>UT)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Dubai"/>
                <a:cs typeface="Dubai"/>
              </a:rPr>
              <a:t>Magnetic </a:t>
            </a:r>
            <a:r>
              <a:rPr dirty="0" sz="2000" spc="-10">
                <a:latin typeface="Dubai"/>
                <a:cs typeface="Dubai"/>
              </a:rPr>
              <a:t>Particle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>
                <a:latin typeface="Dubai"/>
                <a:cs typeface="Dubai"/>
              </a:rPr>
              <a:t>(</a:t>
            </a:r>
            <a:r>
              <a:rPr dirty="0" sz="2000" spc="15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MPT)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Dubai"/>
                <a:cs typeface="Dubai"/>
              </a:rPr>
              <a:t>Liquid </a:t>
            </a:r>
            <a:r>
              <a:rPr dirty="0" sz="2000" spc="-15">
                <a:latin typeface="Dubai"/>
                <a:cs typeface="Dubai"/>
              </a:rPr>
              <a:t>Penetrant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>
                <a:latin typeface="Dubai"/>
                <a:cs typeface="Dubai"/>
              </a:rPr>
              <a:t>(</a:t>
            </a:r>
            <a:r>
              <a:rPr dirty="0" sz="2000" spc="35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LPT)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Dubai"/>
                <a:cs typeface="Dubai"/>
              </a:rPr>
              <a:t>Visual </a:t>
            </a:r>
            <a:r>
              <a:rPr dirty="0" sz="2000" spc="-40">
                <a:latin typeface="Dubai"/>
                <a:cs typeface="Dubai"/>
              </a:rPr>
              <a:t>Testing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10">
                <a:latin typeface="Dubai"/>
                <a:cs typeface="Dubai"/>
              </a:rPr>
              <a:t>(VT)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latin typeface="Dubai"/>
                <a:cs typeface="Dubai"/>
              </a:rPr>
              <a:t>UT </a:t>
            </a:r>
            <a:r>
              <a:rPr dirty="0" sz="2000" spc="-5">
                <a:latin typeface="Dubai"/>
                <a:cs typeface="Dubai"/>
              </a:rPr>
              <a:t>of TKY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Joints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Radiographic </a:t>
            </a:r>
            <a:r>
              <a:rPr dirty="0" sz="2000" spc="-65">
                <a:latin typeface="Dubai"/>
                <a:cs typeface="Dubai"/>
              </a:rPr>
              <a:t>Test </a:t>
            </a:r>
            <a:r>
              <a:rPr dirty="0" sz="2000" spc="-5">
                <a:latin typeface="Dubai"/>
                <a:cs typeface="Dubai"/>
              </a:rPr>
              <a:t>Film </a:t>
            </a:r>
            <a:r>
              <a:rPr dirty="0" sz="2000" spc="-15">
                <a:latin typeface="Dubai"/>
                <a:cs typeface="Dubai"/>
              </a:rPr>
              <a:t>Interpretation</a:t>
            </a:r>
            <a:r>
              <a:rPr dirty="0" sz="2000" spc="3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(RTFI)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Ultrasonic </a:t>
            </a:r>
            <a:r>
              <a:rPr dirty="0" sz="2000" spc="-5">
                <a:latin typeface="Dubai"/>
                <a:cs typeface="Dubai"/>
              </a:rPr>
              <a:t>Thickness Gauging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 spc="-15">
                <a:latin typeface="Dubai"/>
                <a:cs typeface="Dubai"/>
              </a:rPr>
              <a:t>(UTG)</a:t>
            </a:r>
            <a:endParaRPr sz="2000">
              <a:latin typeface="Dubai"/>
              <a:cs typeface="Duba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5147" y="7740395"/>
            <a:ext cx="4810125" cy="298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4262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Dubai"/>
                <a:cs typeface="Dubai"/>
              </a:rPr>
              <a:t>ADVANCED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b="1">
                <a:latin typeface="Dubai"/>
                <a:cs typeface="Dubai"/>
              </a:rPr>
              <a:t>&amp; </a:t>
            </a:r>
            <a:r>
              <a:rPr dirty="0" sz="2000" spc="-15" b="1">
                <a:latin typeface="Dubai"/>
                <a:cs typeface="Dubai"/>
              </a:rPr>
              <a:t>OTHER</a:t>
            </a:r>
            <a:r>
              <a:rPr dirty="0" sz="2000" spc="-40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TRAINING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spcBef>
                <a:spcPts val="17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Dubai"/>
                <a:cs typeface="Dubai"/>
              </a:rPr>
              <a:t>Phased </a:t>
            </a:r>
            <a:r>
              <a:rPr dirty="0" sz="2000" spc="-15">
                <a:latin typeface="Dubai"/>
                <a:cs typeface="Dubai"/>
              </a:rPr>
              <a:t>Array </a:t>
            </a:r>
            <a:r>
              <a:rPr dirty="0" sz="2000" spc="-5">
                <a:latin typeface="Dubai"/>
                <a:cs typeface="Dubai"/>
              </a:rPr>
              <a:t>Ultrasonic </a:t>
            </a:r>
            <a:r>
              <a:rPr dirty="0" sz="2000" spc="-40">
                <a:latin typeface="Dubai"/>
                <a:cs typeface="Dubai"/>
              </a:rPr>
              <a:t>Testing</a:t>
            </a:r>
            <a:r>
              <a:rPr dirty="0" sz="2000" spc="-5">
                <a:latin typeface="Dubai"/>
                <a:cs typeface="Dubai"/>
              </a:rPr>
              <a:t> </a:t>
            </a:r>
            <a:r>
              <a:rPr dirty="0" sz="2000" spc="-30">
                <a:latin typeface="Dubai"/>
                <a:cs typeface="Dubai"/>
              </a:rPr>
              <a:t>(PAUT)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Time-of-Flight Diffraction (TOFD)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latin typeface="Dubai"/>
                <a:cs typeface="Dubai"/>
              </a:rPr>
              <a:t>Eddy </a:t>
            </a:r>
            <a:r>
              <a:rPr dirty="0" sz="2000" spc="-15">
                <a:latin typeface="Dubai"/>
                <a:cs typeface="Dubai"/>
              </a:rPr>
              <a:t>Current </a:t>
            </a:r>
            <a:r>
              <a:rPr dirty="0" sz="2000" spc="-10">
                <a:latin typeface="Dubai"/>
                <a:cs typeface="Dubai"/>
              </a:rPr>
              <a:t>testing</a:t>
            </a:r>
            <a:r>
              <a:rPr dirty="0" sz="2000" spc="-5">
                <a:latin typeface="Dubai"/>
                <a:cs typeface="Dubai"/>
              </a:rPr>
              <a:t> </a:t>
            </a:r>
            <a:r>
              <a:rPr dirty="0" sz="2000" spc="5">
                <a:latin typeface="Dubai"/>
                <a:cs typeface="Dubai"/>
              </a:rPr>
              <a:t>(ET)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45">
                <a:latin typeface="Dubai"/>
                <a:cs typeface="Dubai"/>
              </a:rPr>
              <a:t>Tanks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Inspection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Forklift operators,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Welders </a:t>
            </a:r>
            <a:r>
              <a:rPr dirty="0" sz="2000" spc="-5">
                <a:latin typeface="Dubai"/>
                <a:cs typeface="Dubai"/>
              </a:rPr>
              <a:t>in all</a:t>
            </a:r>
            <a:r>
              <a:rPr dirty="0" sz="2000" spc="-2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positions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0">
                <a:latin typeface="Dubai"/>
                <a:cs typeface="Dubai"/>
              </a:rPr>
              <a:t>Crane</a:t>
            </a:r>
            <a:r>
              <a:rPr dirty="0" sz="2000" spc="-15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operators</a:t>
            </a:r>
            <a:endParaRPr sz="20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Dubai"/>
                <a:cs typeface="Dubai"/>
              </a:rPr>
              <a:t>CNC</a:t>
            </a:r>
            <a:r>
              <a:rPr dirty="0" sz="2000" spc="-10">
                <a:latin typeface="Dubai"/>
                <a:cs typeface="Dubai"/>
              </a:rPr>
              <a:t> operations</a:t>
            </a:r>
            <a:endParaRPr sz="2000">
              <a:latin typeface="Dubai"/>
              <a:cs typeface="Duba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507" y="10833882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4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922" y="14140009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5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8663" y="10733531"/>
            <a:ext cx="11744960" cy="485965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370"/>
              </a:spcBef>
            </a:pP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LEVEL </a:t>
            </a:r>
            <a:r>
              <a:rPr dirty="0" sz="2000" b="1">
                <a:latin typeface="Dubai"/>
                <a:cs typeface="Dubai"/>
              </a:rPr>
              <a:t>III </a:t>
            </a:r>
            <a:r>
              <a:rPr dirty="0" sz="2000" spc="-30" b="1">
                <a:latin typeface="Dubai"/>
                <a:cs typeface="Dubai"/>
              </a:rPr>
              <a:t>CONSULTING</a:t>
            </a:r>
            <a:r>
              <a:rPr dirty="0" sz="2000" spc="10" b="1">
                <a:latin typeface="Dubai"/>
                <a:cs typeface="Dubai"/>
              </a:rPr>
              <a:t> </a:t>
            </a:r>
            <a:r>
              <a:rPr dirty="0" sz="2000" spc="-10" b="1">
                <a:latin typeface="Dubai"/>
                <a:cs typeface="Dubai"/>
              </a:rPr>
              <a:t>SERVICES</a:t>
            </a:r>
            <a:endParaRPr sz="2000">
              <a:latin typeface="Dubai"/>
              <a:cs typeface="Dubai"/>
            </a:endParaRPr>
          </a:p>
          <a:p>
            <a:pPr marL="377825" indent="-343535">
              <a:lnSpc>
                <a:spcPct val="100000"/>
              </a:lnSpc>
              <a:spcBef>
                <a:spcPts val="1275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5">
                <a:latin typeface="Dubai"/>
                <a:cs typeface="Dubai"/>
              </a:rPr>
              <a:t>Selection of </a:t>
            </a:r>
            <a:r>
              <a:rPr dirty="0" sz="2000" spc="-10">
                <a:latin typeface="Dubai"/>
                <a:cs typeface="Dubai"/>
              </a:rPr>
              <a:t>right nondestructive testing methods </a:t>
            </a:r>
            <a:r>
              <a:rPr dirty="0" sz="2000" spc="-5">
                <a:latin typeface="Dubai"/>
                <a:cs typeface="Dubai"/>
              </a:rPr>
              <a:t>and techniques suitable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5">
                <a:latin typeface="Dubai"/>
                <a:cs typeface="Dubai"/>
              </a:rPr>
              <a:t>the</a:t>
            </a:r>
            <a:r>
              <a:rPr dirty="0" sz="2000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application.</a:t>
            </a:r>
            <a:endParaRPr sz="2000">
              <a:latin typeface="Dubai"/>
              <a:cs typeface="Dubai"/>
            </a:endParaRPr>
          </a:p>
          <a:p>
            <a:pPr marL="377825" indent="-343535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15">
                <a:latin typeface="Dubai"/>
                <a:cs typeface="Dubai"/>
              </a:rPr>
              <a:t>Preparation </a:t>
            </a:r>
            <a:r>
              <a:rPr dirty="0" sz="2000" spc="-5">
                <a:latin typeface="Dubai"/>
                <a:cs typeface="Dubai"/>
              </a:rPr>
              <a:t>of written practices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per </a:t>
            </a:r>
            <a:r>
              <a:rPr dirty="0" sz="2000" spc="-10">
                <a:latin typeface="Dubai"/>
                <a:cs typeface="Dubai"/>
              </a:rPr>
              <a:t>ASNT Recommended </a:t>
            </a:r>
            <a:r>
              <a:rPr dirty="0" sz="2000" spc="-5">
                <a:latin typeface="Dubai"/>
                <a:cs typeface="Dubai"/>
              </a:rPr>
              <a:t>practice </a:t>
            </a:r>
            <a:r>
              <a:rPr dirty="0" sz="2000" spc="-40">
                <a:latin typeface="Dubai"/>
                <a:cs typeface="Dubai"/>
              </a:rPr>
              <a:t>SNT-TC-1A</a:t>
            </a:r>
            <a:r>
              <a:rPr dirty="0" sz="2000" spc="-10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.</a:t>
            </a:r>
            <a:endParaRPr sz="2000">
              <a:latin typeface="Dubai"/>
              <a:cs typeface="Dubai"/>
            </a:endParaRPr>
          </a:p>
          <a:p>
            <a:pPr marL="377825" indent="-343535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5">
                <a:latin typeface="Dubai"/>
                <a:cs typeface="Dubai"/>
              </a:rPr>
              <a:t>and certification of personnel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per employer's written</a:t>
            </a:r>
            <a:r>
              <a:rPr dirty="0" sz="2000" spc="5">
                <a:latin typeface="Dubai"/>
                <a:cs typeface="Dubai"/>
              </a:rPr>
              <a:t> </a:t>
            </a:r>
            <a:r>
              <a:rPr dirty="0" sz="2000" spc="-5">
                <a:latin typeface="Dubai"/>
                <a:cs typeface="Dubai"/>
              </a:rPr>
              <a:t>practice.</a:t>
            </a:r>
            <a:endParaRPr sz="2000">
              <a:latin typeface="Dubai"/>
              <a:cs typeface="Dubai"/>
            </a:endParaRPr>
          </a:p>
          <a:p>
            <a:pPr marL="377825" marR="65405" indent="-342900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15">
                <a:latin typeface="Dubai"/>
                <a:cs typeface="Dubai"/>
              </a:rPr>
              <a:t>Preparation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procedures </a:t>
            </a:r>
            <a:r>
              <a:rPr dirty="0" sz="2000" spc="-5">
                <a:latin typeface="Dubai"/>
                <a:cs typeface="Dubai"/>
              </a:rPr>
              <a:t>based on </a:t>
            </a:r>
            <a:r>
              <a:rPr dirty="0" sz="2000" spc="-10">
                <a:latin typeface="Dubai"/>
                <a:cs typeface="Dubai"/>
              </a:rPr>
              <a:t>International, National </a:t>
            </a:r>
            <a:r>
              <a:rPr dirty="0" sz="2000" spc="-5">
                <a:latin typeface="Dubai"/>
                <a:cs typeface="Dubai"/>
              </a:rPr>
              <a:t>or In-house </a:t>
            </a:r>
            <a:r>
              <a:rPr dirty="0" sz="2000">
                <a:latin typeface="Dubai"/>
                <a:cs typeface="Dubai"/>
              </a:rPr>
              <a:t>Codes, </a:t>
            </a:r>
            <a:r>
              <a:rPr dirty="0" sz="2000" spc="-10">
                <a:latin typeface="Dubai"/>
                <a:cs typeface="Dubai"/>
              </a:rPr>
              <a:t>Standards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 spc="-10">
                <a:latin typeface="Dubai"/>
                <a:cs typeface="Dubai"/>
              </a:rPr>
              <a:t>specifications to  meet customer</a:t>
            </a:r>
            <a:r>
              <a:rPr dirty="0" sz="200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requirements.</a:t>
            </a:r>
            <a:endParaRPr sz="2000">
              <a:latin typeface="Dubai"/>
              <a:cs typeface="Dubai"/>
            </a:endParaRPr>
          </a:p>
          <a:p>
            <a:pPr marL="377825" indent="-343535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10">
                <a:latin typeface="Dubai"/>
                <a:cs typeface="Dubai"/>
              </a:rPr>
              <a:t>Procedure preparation </a:t>
            </a:r>
            <a:r>
              <a:rPr dirty="0" sz="2000" spc="-15">
                <a:latin typeface="Dubai"/>
                <a:cs typeface="Dubai"/>
              </a:rPr>
              <a:t>for </a:t>
            </a:r>
            <a:r>
              <a:rPr dirty="0" sz="2000" spc="-25">
                <a:latin typeface="Dubai"/>
                <a:cs typeface="Dubai"/>
              </a:rPr>
              <a:t>NDT </a:t>
            </a:r>
            <a:r>
              <a:rPr dirty="0" sz="2000" spc="-10">
                <a:latin typeface="Dubai"/>
                <a:cs typeface="Dubai"/>
              </a:rPr>
              <a:t>methods </a:t>
            </a:r>
            <a:r>
              <a:rPr dirty="0" sz="2000" spc="-5">
                <a:latin typeface="Dubai"/>
                <a:cs typeface="Dubai"/>
              </a:rPr>
              <a:t>such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Magnetic </a:t>
            </a:r>
            <a:r>
              <a:rPr dirty="0" sz="2000" spc="-10">
                <a:latin typeface="Dubai"/>
                <a:cs typeface="Dubai"/>
              </a:rPr>
              <a:t>Particle </a:t>
            </a:r>
            <a:r>
              <a:rPr dirty="0" sz="2000" spc="-40">
                <a:latin typeface="Dubai"/>
                <a:cs typeface="Dubai"/>
              </a:rPr>
              <a:t>Testing </a:t>
            </a:r>
            <a:r>
              <a:rPr dirty="0" sz="2000">
                <a:latin typeface="Dubai"/>
                <a:cs typeface="Dubai"/>
              </a:rPr>
              <a:t>(MPT), </a:t>
            </a:r>
            <a:r>
              <a:rPr dirty="0" sz="2000" spc="-5">
                <a:latin typeface="Dubai"/>
                <a:cs typeface="Dubai"/>
              </a:rPr>
              <a:t>Ultrasonic </a:t>
            </a:r>
            <a:r>
              <a:rPr dirty="0" sz="2000" spc="-10">
                <a:latin typeface="Dubai"/>
                <a:cs typeface="Dubai"/>
              </a:rPr>
              <a:t>testing</a:t>
            </a:r>
            <a:r>
              <a:rPr dirty="0" sz="2000" spc="75">
                <a:latin typeface="Dubai"/>
                <a:cs typeface="Dubai"/>
              </a:rPr>
              <a:t> </a:t>
            </a:r>
            <a:r>
              <a:rPr dirty="0" sz="2000" spc="5">
                <a:latin typeface="Dubai"/>
                <a:cs typeface="Dubai"/>
              </a:rPr>
              <a:t>(UT),</a:t>
            </a:r>
            <a:endParaRPr sz="2000">
              <a:latin typeface="Dubai"/>
              <a:cs typeface="Dubai"/>
            </a:endParaRPr>
          </a:p>
          <a:p>
            <a:pPr marL="377825" marR="661670" indent="-342900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5">
                <a:latin typeface="Dubai"/>
                <a:cs typeface="Dubai"/>
              </a:rPr>
              <a:t>Liquid </a:t>
            </a:r>
            <a:r>
              <a:rPr dirty="0" sz="2000" spc="-15">
                <a:latin typeface="Dubai"/>
                <a:cs typeface="Dubai"/>
              </a:rPr>
              <a:t>Penetrant </a:t>
            </a:r>
            <a:r>
              <a:rPr dirty="0" sz="2000" spc="-20">
                <a:latin typeface="Dubai"/>
                <a:cs typeface="Dubai"/>
              </a:rPr>
              <a:t>Testing(PT), </a:t>
            </a:r>
            <a:r>
              <a:rPr dirty="0" sz="2000" spc="-10">
                <a:latin typeface="Dubai"/>
                <a:cs typeface="Dubai"/>
              </a:rPr>
              <a:t>Radiographic </a:t>
            </a:r>
            <a:r>
              <a:rPr dirty="0" sz="2000" spc="-25">
                <a:latin typeface="Dubai"/>
                <a:cs typeface="Dubai"/>
              </a:rPr>
              <a:t>Testing, </a:t>
            </a:r>
            <a:r>
              <a:rPr dirty="0" sz="2000" spc="-15">
                <a:latin typeface="Dubai"/>
                <a:cs typeface="Dubai"/>
              </a:rPr>
              <a:t>Positive </a:t>
            </a:r>
            <a:r>
              <a:rPr dirty="0" sz="2000" spc="-10">
                <a:latin typeface="Dubai"/>
                <a:cs typeface="Dubai"/>
              </a:rPr>
              <a:t>Material Identi8ication </a:t>
            </a:r>
            <a:r>
              <a:rPr dirty="0" sz="2000">
                <a:latin typeface="Dubai"/>
                <a:cs typeface="Dubai"/>
              </a:rPr>
              <a:t>(PMI) </a:t>
            </a:r>
            <a:r>
              <a:rPr dirty="0" sz="2000" spc="-5">
                <a:latin typeface="Dubai"/>
                <a:cs typeface="Dubai"/>
              </a:rPr>
              <a:t>and </a:t>
            </a:r>
            <a:r>
              <a:rPr dirty="0" sz="2000" spc="-10">
                <a:latin typeface="Dubai"/>
                <a:cs typeface="Dubai"/>
              </a:rPr>
              <a:t>Hardness  </a:t>
            </a:r>
            <a:r>
              <a:rPr dirty="0" sz="2000" spc="-30">
                <a:latin typeface="Dubai"/>
                <a:cs typeface="Dubai"/>
              </a:rPr>
              <a:t>Testing.</a:t>
            </a:r>
            <a:endParaRPr sz="2000">
              <a:latin typeface="Dubai"/>
              <a:cs typeface="Dubai"/>
            </a:endParaRPr>
          </a:p>
          <a:p>
            <a:pPr marL="377825" indent="-343535">
              <a:lnSpc>
                <a:spcPct val="100000"/>
              </a:lnSpc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dirty="0" sz="2000" spc="-20">
                <a:latin typeface="Dubai"/>
                <a:cs typeface="Dubai"/>
              </a:rPr>
              <a:t>Review </a:t>
            </a:r>
            <a:r>
              <a:rPr dirty="0" sz="2000" spc="-5">
                <a:latin typeface="Dubai"/>
                <a:cs typeface="Dubai"/>
              </a:rPr>
              <a:t>of </a:t>
            </a:r>
            <a:r>
              <a:rPr dirty="0" sz="2000" spc="-10">
                <a:latin typeface="Dubai"/>
                <a:cs typeface="Dubai"/>
              </a:rPr>
              <a:t>procedures </a:t>
            </a:r>
            <a:r>
              <a:rPr dirty="0" sz="2000" spc="-5">
                <a:latin typeface="Dubai"/>
                <a:cs typeface="Dubai"/>
              </a:rPr>
              <a:t>based on </a:t>
            </a:r>
            <a:r>
              <a:rPr dirty="0" sz="2000" spc="-10">
                <a:latin typeface="Dubai"/>
                <a:cs typeface="Dubai"/>
              </a:rPr>
              <a:t>International, National </a:t>
            </a:r>
            <a:r>
              <a:rPr dirty="0" sz="2000" spc="-5">
                <a:latin typeface="Dubai"/>
                <a:cs typeface="Dubai"/>
              </a:rPr>
              <a:t>or in-house </a:t>
            </a:r>
            <a:r>
              <a:rPr dirty="0" sz="2000" spc="-10">
                <a:latin typeface="Dubai"/>
                <a:cs typeface="Dubai"/>
              </a:rPr>
              <a:t>Standards </a:t>
            </a:r>
            <a:r>
              <a:rPr dirty="0" sz="2000">
                <a:latin typeface="Dubai"/>
                <a:cs typeface="Dubai"/>
              </a:rPr>
              <a:t>&amp;</a:t>
            </a:r>
            <a:r>
              <a:rPr dirty="0" sz="2000" spc="10">
                <a:latin typeface="Dubai"/>
                <a:cs typeface="Dubai"/>
              </a:rPr>
              <a:t> </a:t>
            </a:r>
            <a:r>
              <a:rPr dirty="0" sz="2000" spc="-10">
                <a:latin typeface="Dubai"/>
                <a:cs typeface="Dubai"/>
              </a:rPr>
              <a:t>Speci8ications</a:t>
            </a:r>
            <a:endParaRPr sz="2000">
              <a:latin typeface="Dubai"/>
              <a:cs typeface="Dubai"/>
            </a:endParaRPr>
          </a:p>
          <a:p>
            <a:pPr algn="ctr" marL="49530">
              <a:lnSpc>
                <a:spcPct val="100000"/>
              </a:lnSpc>
              <a:spcBef>
                <a:spcPts val="765"/>
              </a:spcBef>
            </a:pPr>
            <a:r>
              <a:rPr dirty="0" sz="2000" b="1">
                <a:latin typeface="Dubai"/>
                <a:cs typeface="Dubai"/>
              </a:rPr>
              <a:t>TRAINING </a:t>
            </a:r>
            <a:r>
              <a:rPr dirty="0" sz="2000" spc="-10" b="1">
                <a:latin typeface="Dubai"/>
                <a:cs typeface="Dubai"/>
              </a:rPr>
              <a:t>PROGRAMS </a:t>
            </a:r>
            <a:r>
              <a:rPr dirty="0" sz="2000" b="1">
                <a:latin typeface="Dubai"/>
                <a:cs typeface="Dubai"/>
              </a:rPr>
              <a:t>IN </a:t>
            </a:r>
            <a:r>
              <a:rPr dirty="0" sz="2000" spc="-5" b="1">
                <a:latin typeface="Dubai"/>
                <a:cs typeface="Dubai"/>
              </a:rPr>
              <a:t>WELDING </a:t>
            </a:r>
            <a:r>
              <a:rPr dirty="0" sz="2000" b="1">
                <a:latin typeface="Dubai"/>
                <a:cs typeface="Dubai"/>
              </a:rPr>
              <a:t>&amp; </a:t>
            </a:r>
            <a:r>
              <a:rPr dirty="0" sz="2000" spc="-10" b="1">
                <a:latin typeface="Dubai"/>
                <a:cs typeface="Dubai"/>
              </a:rPr>
              <a:t>WELDERS</a:t>
            </a:r>
            <a:r>
              <a:rPr dirty="0" sz="2000" spc="35" b="1">
                <a:latin typeface="Dubai"/>
                <a:cs typeface="Dubai"/>
              </a:rPr>
              <a:t> </a:t>
            </a:r>
            <a:r>
              <a:rPr dirty="0" sz="2000" spc="-25" b="1">
                <a:latin typeface="Dubai"/>
                <a:cs typeface="Dubai"/>
              </a:rPr>
              <a:t>CERTIFICATION</a:t>
            </a:r>
            <a:endParaRPr sz="2000">
              <a:latin typeface="Dubai"/>
              <a:cs typeface="Dubai"/>
            </a:endParaRP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dirty="0" sz="2000" spc="-30">
                <a:latin typeface="Dubai"/>
                <a:cs typeface="Dubai"/>
              </a:rPr>
              <a:t>We </a:t>
            </a:r>
            <a:r>
              <a:rPr dirty="0" sz="2000" spc="-15">
                <a:latin typeface="Dubai"/>
                <a:cs typeface="Dubai"/>
              </a:rPr>
              <a:t>are </a:t>
            </a:r>
            <a:r>
              <a:rPr dirty="0" sz="2000" spc="-10">
                <a:latin typeface="Dubai"/>
                <a:cs typeface="Dubai"/>
              </a:rPr>
              <a:t>providing </a:t>
            </a:r>
            <a:r>
              <a:rPr dirty="0" sz="2000" spc="-15">
                <a:latin typeface="Dubai"/>
                <a:cs typeface="Dubai"/>
              </a:rPr>
              <a:t>Welding </a:t>
            </a:r>
            <a:r>
              <a:rPr dirty="0" sz="2000" spc="-30">
                <a:latin typeface="Dubai"/>
                <a:cs typeface="Dubai"/>
              </a:rPr>
              <a:t>Training </a:t>
            </a:r>
            <a:r>
              <a:rPr dirty="0" sz="2000" spc="-15">
                <a:latin typeface="Dubai"/>
                <a:cs typeface="Dubai"/>
              </a:rPr>
              <a:t>Programs </a:t>
            </a:r>
            <a:r>
              <a:rPr dirty="0" sz="2000" spc="-5">
                <a:latin typeface="Dubai"/>
                <a:cs typeface="Dubai"/>
              </a:rPr>
              <a:t>in all </a:t>
            </a:r>
            <a:r>
              <a:rPr dirty="0" sz="2000" spc="-15">
                <a:latin typeface="Dubai"/>
                <a:cs typeface="Dubai"/>
              </a:rPr>
              <a:t>Welding </a:t>
            </a:r>
            <a:r>
              <a:rPr dirty="0" sz="2000" spc="-10">
                <a:latin typeface="Dubai"/>
                <a:cs typeface="Dubai"/>
              </a:rPr>
              <a:t>Processes </a:t>
            </a:r>
            <a:r>
              <a:rPr dirty="0" sz="2000">
                <a:latin typeface="Dubai"/>
                <a:cs typeface="Dubai"/>
              </a:rPr>
              <a:t>( </a:t>
            </a:r>
            <a:r>
              <a:rPr dirty="0" sz="2000" spc="5">
                <a:latin typeface="Dubai"/>
                <a:cs typeface="Dubai"/>
              </a:rPr>
              <a:t>Ex. </a:t>
            </a:r>
            <a:r>
              <a:rPr dirty="0" sz="2000" spc="-25">
                <a:latin typeface="Dubai"/>
                <a:cs typeface="Dubai"/>
              </a:rPr>
              <a:t>SMAW, </a:t>
            </a:r>
            <a:r>
              <a:rPr dirty="0" sz="2000" spc="-5">
                <a:latin typeface="Dubai"/>
                <a:cs typeface="Dubai"/>
              </a:rPr>
              <a:t>TIG, </a:t>
            </a:r>
            <a:r>
              <a:rPr dirty="0" sz="2000" spc="15">
                <a:latin typeface="Dubai"/>
                <a:cs typeface="Dubai"/>
              </a:rPr>
              <a:t>MIG., </a:t>
            </a:r>
            <a:r>
              <a:rPr dirty="0" sz="2000" spc="-10">
                <a:latin typeface="Dubai"/>
                <a:cs typeface="Dubai"/>
              </a:rPr>
              <a:t>etc.) </a:t>
            </a:r>
            <a:r>
              <a:rPr dirty="0" sz="2000" spc="-20">
                <a:latin typeface="Dubai"/>
                <a:cs typeface="Dubai"/>
              </a:rPr>
              <a:t>at </a:t>
            </a:r>
            <a:r>
              <a:rPr dirty="0" sz="2000" spc="-5">
                <a:latin typeface="Dubai"/>
                <a:cs typeface="Dubai"/>
              </a:rPr>
              <a:t>client’s  </a:t>
            </a:r>
            <a:r>
              <a:rPr dirty="0" sz="2000" spc="-10">
                <a:latin typeface="Dubai"/>
                <a:cs typeface="Dubai"/>
              </a:rPr>
              <a:t>facility </a:t>
            </a:r>
            <a:r>
              <a:rPr dirty="0" sz="2000">
                <a:latin typeface="Dubai"/>
                <a:cs typeface="Dubai"/>
              </a:rPr>
              <a:t>as </a:t>
            </a:r>
            <a:r>
              <a:rPr dirty="0" sz="2000" spc="-5">
                <a:latin typeface="Dubai"/>
                <a:cs typeface="Dubai"/>
              </a:rPr>
              <a:t>per </a:t>
            </a:r>
            <a:r>
              <a:rPr dirty="0" sz="2000">
                <a:latin typeface="Dubai"/>
                <a:cs typeface="Dubai"/>
              </a:rPr>
              <a:t>the </a:t>
            </a:r>
            <a:r>
              <a:rPr dirty="0" sz="2000" spc="-10">
                <a:latin typeface="Dubai"/>
                <a:cs typeface="Dubai"/>
              </a:rPr>
              <a:t>standards </a:t>
            </a:r>
            <a:r>
              <a:rPr dirty="0" sz="2000" spc="-5">
                <a:latin typeface="Dubai"/>
                <a:cs typeface="Dubai"/>
              </a:rPr>
              <a:t>and codes </a:t>
            </a:r>
            <a:r>
              <a:rPr dirty="0" sz="2000" spc="-15">
                <a:latin typeface="Dubai"/>
                <a:cs typeface="Dubai"/>
              </a:rPr>
              <a:t>like </a:t>
            </a:r>
            <a:r>
              <a:rPr dirty="0" sz="2000" spc="-5">
                <a:latin typeface="Dubai"/>
                <a:cs typeface="Dubai"/>
              </a:rPr>
              <a:t>ASME </a:t>
            </a:r>
            <a:r>
              <a:rPr dirty="0" sz="2000">
                <a:latin typeface="Dubai"/>
                <a:cs typeface="Dubai"/>
              </a:rPr>
              <a:t>SEC IX </a:t>
            </a:r>
            <a:r>
              <a:rPr dirty="0" sz="2000" spc="-5">
                <a:latin typeface="Dubai"/>
                <a:cs typeface="Dubai"/>
              </a:rPr>
              <a:t>(Boiler and </a:t>
            </a:r>
            <a:r>
              <a:rPr dirty="0" sz="2000" spc="-15">
                <a:latin typeface="Dubai"/>
                <a:cs typeface="Dubai"/>
              </a:rPr>
              <a:t>Pressure </a:t>
            </a:r>
            <a:r>
              <a:rPr dirty="0" sz="2000" spc="-30">
                <a:latin typeface="Dubai"/>
                <a:cs typeface="Dubai"/>
              </a:rPr>
              <a:t>Vessel </a:t>
            </a:r>
            <a:r>
              <a:rPr dirty="0" sz="2000" spc="-5">
                <a:latin typeface="Dubai"/>
                <a:cs typeface="Dubai"/>
              </a:rPr>
              <a:t>Code), </a:t>
            </a:r>
            <a:r>
              <a:rPr dirty="0" sz="2000" spc="-35">
                <a:latin typeface="Dubai"/>
                <a:cs typeface="Dubai"/>
              </a:rPr>
              <a:t>AWS </a:t>
            </a:r>
            <a:r>
              <a:rPr dirty="0" sz="2000" spc="-5">
                <a:latin typeface="Dubai"/>
                <a:cs typeface="Dubai"/>
              </a:rPr>
              <a:t>D1.1 (Structural  </a:t>
            </a:r>
            <a:r>
              <a:rPr dirty="0" sz="2000" spc="-15">
                <a:latin typeface="Dubai"/>
                <a:cs typeface="Dubai"/>
              </a:rPr>
              <a:t>Welding </a:t>
            </a:r>
            <a:r>
              <a:rPr dirty="0" sz="2000" spc="-5">
                <a:latin typeface="Dubai"/>
                <a:cs typeface="Dubai"/>
              </a:rPr>
              <a:t>Code of </a:t>
            </a:r>
            <a:r>
              <a:rPr dirty="0" sz="2000" spc="-10">
                <a:latin typeface="Dubai"/>
                <a:cs typeface="Dubai"/>
              </a:rPr>
              <a:t>Steels) </a:t>
            </a:r>
            <a:r>
              <a:rPr dirty="0" sz="2000">
                <a:latin typeface="Dubai"/>
                <a:cs typeface="Dubai"/>
              </a:rPr>
              <a:t>, </a:t>
            </a:r>
            <a:r>
              <a:rPr dirty="0" sz="2000" spc="-35">
                <a:latin typeface="Dubai"/>
                <a:cs typeface="Dubai"/>
              </a:rPr>
              <a:t>AWS </a:t>
            </a:r>
            <a:r>
              <a:rPr dirty="0" sz="2000" spc="-5">
                <a:latin typeface="Dubai"/>
                <a:cs typeface="Dubai"/>
              </a:rPr>
              <a:t>D1.2 (Structural </a:t>
            </a:r>
            <a:r>
              <a:rPr dirty="0" sz="2000" spc="-15">
                <a:latin typeface="Dubai"/>
                <a:cs typeface="Dubai"/>
              </a:rPr>
              <a:t>Welding </a:t>
            </a:r>
            <a:r>
              <a:rPr dirty="0" sz="2000" spc="-5">
                <a:latin typeface="Dubai"/>
                <a:cs typeface="Dubai"/>
              </a:rPr>
              <a:t>Code of Aluminium), </a:t>
            </a:r>
            <a:r>
              <a:rPr dirty="0" sz="2000" spc="-10">
                <a:latin typeface="Dubai"/>
                <a:cs typeface="Dubai"/>
              </a:rPr>
              <a:t>etc. </a:t>
            </a:r>
            <a:r>
              <a:rPr dirty="0" sz="2000" spc="-5">
                <a:latin typeface="Dubai"/>
                <a:cs typeface="Dubai"/>
              </a:rPr>
              <a:t>also certify </a:t>
            </a:r>
            <a:r>
              <a:rPr dirty="0" sz="2000" spc="-10">
                <a:latin typeface="Dubai"/>
                <a:cs typeface="Dubai"/>
              </a:rPr>
              <a:t>welder </a:t>
            </a:r>
            <a:r>
              <a:rPr dirty="0" sz="2000" spc="-5">
                <a:latin typeface="Dubai"/>
                <a:cs typeface="Dubai"/>
              </a:rPr>
              <a:t>qualifying</a:t>
            </a:r>
            <a:r>
              <a:rPr dirty="0" sz="2000" spc="145">
                <a:latin typeface="Dubai"/>
                <a:cs typeface="Dubai"/>
              </a:rPr>
              <a:t> </a:t>
            </a:r>
            <a:r>
              <a:rPr dirty="0" sz="2000">
                <a:latin typeface="Dubai"/>
                <a:cs typeface="Dubai"/>
              </a:rPr>
              <a:t>as</a:t>
            </a:r>
            <a:endParaRPr sz="2000">
              <a:latin typeface="Dubai"/>
              <a:cs typeface="Duba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63" y="15567660"/>
            <a:ext cx="328485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Dubai"/>
                <a:cs typeface="Dubai"/>
              </a:rPr>
              <a:t>per </a:t>
            </a:r>
            <a:r>
              <a:rPr dirty="0" sz="2000">
                <a:latin typeface="Dubai"/>
                <a:cs typeface="Dubai"/>
              </a:rPr>
              <a:t>Saudi </a:t>
            </a:r>
            <a:r>
              <a:rPr dirty="0" sz="2000" spc="-10">
                <a:latin typeface="Dubai"/>
                <a:cs typeface="Dubai"/>
              </a:rPr>
              <a:t>Aramco</a:t>
            </a:r>
            <a:r>
              <a:rPr dirty="0" sz="2000" spc="-35">
                <a:latin typeface="Dubai"/>
                <a:cs typeface="Dubai"/>
              </a:rPr>
              <a:t> </a:t>
            </a:r>
            <a:r>
              <a:rPr dirty="0" sz="2000" spc="-15">
                <a:latin typeface="Dubai"/>
                <a:cs typeface="Dubai"/>
              </a:rPr>
              <a:t>requirements</a:t>
            </a:r>
            <a:endParaRPr sz="2000">
              <a:latin typeface="Dubai"/>
              <a:cs typeface="Duba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922" y="83832"/>
            <a:ext cx="11952605" cy="440055"/>
          </a:xfrm>
          <a:custGeom>
            <a:avLst/>
            <a:gdLst/>
            <a:ahLst/>
            <a:cxnLst/>
            <a:rect l="l" t="t" r="r" b="b"/>
            <a:pathLst>
              <a:path w="11952605" h="440055">
                <a:moveTo>
                  <a:pt x="219907" y="0"/>
                </a:moveTo>
                <a:lnTo>
                  <a:pt x="11952154" y="0"/>
                </a:lnTo>
                <a:lnTo>
                  <a:pt x="11952154" y="219907"/>
                </a:lnTo>
                <a:lnTo>
                  <a:pt x="11947686" y="264226"/>
                </a:lnTo>
                <a:lnTo>
                  <a:pt x="11934872" y="305505"/>
                </a:lnTo>
                <a:lnTo>
                  <a:pt x="11914597" y="342859"/>
                </a:lnTo>
                <a:lnTo>
                  <a:pt x="11887744" y="375405"/>
                </a:lnTo>
                <a:lnTo>
                  <a:pt x="11855199" y="402258"/>
                </a:lnTo>
                <a:lnTo>
                  <a:pt x="11817844" y="422533"/>
                </a:lnTo>
                <a:lnTo>
                  <a:pt x="11776566" y="435347"/>
                </a:lnTo>
                <a:lnTo>
                  <a:pt x="11732247" y="439815"/>
                </a:lnTo>
                <a:lnTo>
                  <a:pt x="0" y="439815"/>
                </a:lnTo>
                <a:lnTo>
                  <a:pt x="0" y="219907"/>
                </a:lnTo>
                <a:lnTo>
                  <a:pt x="4467" y="175588"/>
                </a:lnTo>
                <a:lnTo>
                  <a:pt x="17281" y="134309"/>
                </a:lnTo>
                <a:lnTo>
                  <a:pt x="37556" y="96955"/>
                </a:lnTo>
                <a:lnTo>
                  <a:pt x="64409" y="64409"/>
                </a:lnTo>
                <a:lnTo>
                  <a:pt x="96954" y="37556"/>
                </a:lnTo>
                <a:lnTo>
                  <a:pt x="134309" y="17281"/>
                </a:lnTo>
                <a:lnTo>
                  <a:pt x="175588" y="4467"/>
                </a:lnTo>
                <a:lnTo>
                  <a:pt x="21990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8663" y="35279"/>
            <a:ext cx="11432540" cy="137096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979805">
              <a:lnSpc>
                <a:spcPct val="100000"/>
              </a:lnSpc>
              <a:spcBef>
                <a:spcPts val="960"/>
              </a:spcBef>
            </a:pPr>
            <a:r>
              <a:rPr dirty="0" sz="2000" spc="-40" b="1">
                <a:latin typeface="Dubai"/>
                <a:cs typeface="Dubai"/>
              </a:rPr>
              <a:t>SUPPLY </a:t>
            </a:r>
            <a:r>
              <a:rPr dirty="0" sz="2000" spc="-5" b="1">
                <a:latin typeface="Dubai"/>
                <a:cs typeface="Dubai"/>
              </a:rPr>
              <a:t>OF </a:t>
            </a:r>
            <a:r>
              <a:rPr dirty="0" sz="2000" spc="-15" b="1">
                <a:latin typeface="Dubai"/>
                <a:cs typeface="Dubai"/>
              </a:rPr>
              <a:t>NDT </a:t>
            </a:r>
            <a:r>
              <a:rPr dirty="0" sz="2000" spc="-5" b="1">
                <a:latin typeface="Dubai"/>
                <a:cs typeface="Dubai"/>
              </a:rPr>
              <a:t>EQUIPMENTS (Authorized </a:t>
            </a:r>
            <a:r>
              <a:rPr dirty="0" sz="2000" spc="-15" b="1">
                <a:latin typeface="Dubai"/>
                <a:cs typeface="Dubai"/>
              </a:rPr>
              <a:t>Rep from </a:t>
            </a:r>
            <a:r>
              <a:rPr dirty="0" sz="2000" b="1">
                <a:latin typeface="Dubai"/>
                <a:cs typeface="Dubai"/>
              </a:rPr>
              <a:t>America </a:t>
            </a:r>
            <a:r>
              <a:rPr dirty="0" sz="2000" spc="-10" b="1">
                <a:latin typeface="Dubai"/>
                <a:cs typeface="Dubai"/>
              </a:rPr>
              <a:t>Europe </a:t>
            </a:r>
            <a:r>
              <a:rPr dirty="0" sz="2000" b="1">
                <a:latin typeface="Dubai"/>
                <a:cs typeface="Dubai"/>
              </a:rPr>
              <a:t>&amp; </a:t>
            </a:r>
            <a:r>
              <a:rPr dirty="0" sz="2000" spc="-5" b="1">
                <a:latin typeface="Dubai"/>
                <a:cs typeface="Dubai"/>
              </a:rPr>
              <a:t>China</a:t>
            </a:r>
            <a:r>
              <a:rPr dirty="0" sz="2000" spc="100" b="1">
                <a:latin typeface="Dubai"/>
                <a:cs typeface="Dubai"/>
              </a:rPr>
              <a:t> </a:t>
            </a:r>
            <a:r>
              <a:rPr dirty="0" sz="2000" spc="-5" b="1">
                <a:latin typeface="Dubai"/>
                <a:cs typeface="Dubai"/>
              </a:rPr>
              <a:t>Companies)</a:t>
            </a:r>
            <a:endParaRPr sz="2000">
              <a:latin typeface="Dubai"/>
              <a:cs typeface="Dubai"/>
            </a:endParaRPr>
          </a:p>
          <a:p>
            <a:pPr marL="12700" marR="5080">
              <a:lnSpc>
                <a:spcPct val="101699"/>
              </a:lnSpc>
              <a:spcBef>
                <a:spcPts val="740"/>
              </a:spcBef>
            </a:pPr>
            <a:r>
              <a:rPr dirty="0" sz="1800">
                <a:latin typeface="Dubai"/>
                <a:cs typeface="Dubai"/>
              </a:rPr>
              <a:t>Sales &amp; Supplies division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40">
                <a:latin typeface="Dubai"/>
                <a:cs typeface="Dubai"/>
              </a:rPr>
              <a:t>'INAT </a:t>
            </a:r>
            <a:r>
              <a:rPr dirty="0" sz="1800" spc="-10">
                <a:latin typeface="Dubai"/>
                <a:cs typeface="Dubai"/>
              </a:rPr>
              <a:t>NDT' </a:t>
            </a:r>
            <a:r>
              <a:rPr dirty="0" sz="1800">
                <a:latin typeface="Dubai"/>
                <a:cs typeface="Dubai"/>
              </a:rPr>
              <a:t>is </a:t>
            </a:r>
            <a:r>
              <a:rPr dirty="0" sz="1800" spc="-10">
                <a:latin typeface="Dubai"/>
                <a:cs typeface="Dubai"/>
              </a:rPr>
              <a:t>catering </a:t>
            </a:r>
            <a:r>
              <a:rPr dirty="0" sz="1800" spc="-15">
                <a:latin typeface="Dubai"/>
                <a:cs typeface="Dubai"/>
              </a:rPr>
              <a:t>to </a:t>
            </a:r>
            <a:r>
              <a:rPr dirty="0" sz="1800" spc="-5">
                <a:latin typeface="Dubai"/>
                <a:cs typeface="Dubai"/>
              </a:rPr>
              <a:t>needy </a:t>
            </a:r>
            <a:r>
              <a:rPr dirty="0" sz="1800" spc="-10">
                <a:latin typeface="Dubai"/>
                <a:cs typeface="Dubai"/>
              </a:rPr>
              <a:t>customers </a:t>
            </a:r>
            <a:r>
              <a:rPr dirty="0" sz="1800" spc="-5">
                <a:latin typeface="Dubai"/>
                <a:cs typeface="Dubai"/>
              </a:rPr>
              <a:t>and industries </a:t>
            </a:r>
            <a:r>
              <a:rPr dirty="0" sz="1800" spc="-10">
                <a:latin typeface="Dubai"/>
                <a:cs typeface="Dubai"/>
              </a:rPr>
              <a:t>by </a:t>
            </a:r>
            <a:r>
              <a:rPr dirty="0" sz="1800">
                <a:latin typeface="Dubai"/>
                <a:cs typeface="Dubai"/>
              </a:rPr>
              <a:t>supplying high quality </a:t>
            </a:r>
            <a:r>
              <a:rPr dirty="0" sz="1800" spc="-25">
                <a:latin typeface="Dubai"/>
                <a:cs typeface="Dubai"/>
              </a:rPr>
              <a:t>NDT  </a:t>
            </a:r>
            <a:r>
              <a:rPr dirty="0" sz="1800" spc="-5">
                <a:latin typeface="Dubai"/>
                <a:cs typeface="Dubai"/>
              </a:rPr>
              <a:t>Equipment, Accessories and consumables </a:t>
            </a:r>
            <a:r>
              <a:rPr dirty="0" sz="1800" spc="-10">
                <a:latin typeface="Dubai"/>
                <a:cs typeface="Dubai"/>
              </a:rPr>
              <a:t>that meet international </a:t>
            </a:r>
            <a:r>
              <a:rPr dirty="0" sz="1800">
                <a:latin typeface="Dubai"/>
                <a:cs typeface="Dubai"/>
              </a:rPr>
              <a:t>codes, </a:t>
            </a:r>
            <a:r>
              <a:rPr dirty="0" sz="1800" spc="-5">
                <a:latin typeface="Dubai"/>
                <a:cs typeface="Dubai"/>
              </a:rPr>
              <a:t>specifications and standards. </a:t>
            </a:r>
            <a:r>
              <a:rPr dirty="0" sz="1800" spc="-10">
                <a:latin typeface="Dubai"/>
                <a:cs typeface="Dubai"/>
              </a:rPr>
              <a:t>Currently </a:t>
            </a:r>
            <a:r>
              <a:rPr dirty="0" sz="1800" spc="-15">
                <a:latin typeface="Dubai"/>
                <a:cs typeface="Dubai"/>
              </a:rPr>
              <a:t>we </a:t>
            </a:r>
            <a:r>
              <a:rPr dirty="0" sz="1800">
                <a:latin typeface="Dubai"/>
                <a:cs typeface="Dubai"/>
              </a:rPr>
              <a:t>sell </a:t>
            </a:r>
            <a:r>
              <a:rPr dirty="0" sz="1800" spc="-5">
                <a:latin typeface="Dubai"/>
                <a:cs typeface="Dubai"/>
              </a:rPr>
              <a:t>and  </a:t>
            </a:r>
            <a:r>
              <a:rPr dirty="0" sz="1800">
                <a:latin typeface="Dubai"/>
                <a:cs typeface="Dubai"/>
              </a:rPr>
              <a:t>supply all types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25">
                <a:latin typeface="Dubai"/>
                <a:cs typeface="Dubai"/>
              </a:rPr>
              <a:t>NDT </a:t>
            </a:r>
            <a:r>
              <a:rPr dirty="0" sz="1800">
                <a:latin typeface="Dubai"/>
                <a:cs typeface="Dubai"/>
              </a:rPr>
              <a:t>equipment, </a:t>
            </a:r>
            <a:r>
              <a:rPr dirty="0" sz="1800" spc="-5">
                <a:latin typeface="Dubai"/>
                <a:cs typeface="Dubai"/>
              </a:rPr>
              <a:t>which </a:t>
            </a:r>
            <a:r>
              <a:rPr dirty="0" sz="1800">
                <a:latin typeface="Dubai"/>
                <a:cs typeface="Dubai"/>
              </a:rPr>
              <a:t>include </a:t>
            </a:r>
            <a:r>
              <a:rPr dirty="0" sz="1800" spc="-5">
                <a:latin typeface="Dubai"/>
                <a:cs typeface="Dubai"/>
              </a:rPr>
              <a:t>the</a:t>
            </a:r>
            <a:r>
              <a:rPr dirty="0" sz="1800" spc="9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following:</a:t>
            </a:r>
            <a:endParaRPr sz="1800">
              <a:latin typeface="Dubai"/>
              <a:cs typeface="Duba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065" y="1559394"/>
            <a:ext cx="4394200" cy="455295"/>
          </a:xfrm>
          <a:custGeom>
            <a:avLst/>
            <a:gdLst/>
            <a:ahLst/>
            <a:cxnLst/>
            <a:rect l="l" t="t" r="r" b="b"/>
            <a:pathLst>
              <a:path w="4394200" h="455294">
                <a:moveTo>
                  <a:pt x="0" y="75854"/>
                </a:moveTo>
                <a:lnTo>
                  <a:pt x="5960" y="46328"/>
                </a:lnTo>
                <a:lnTo>
                  <a:pt x="22217" y="22217"/>
                </a:lnTo>
                <a:lnTo>
                  <a:pt x="46328" y="5961"/>
                </a:lnTo>
                <a:lnTo>
                  <a:pt x="75853" y="0"/>
                </a:lnTo>
                <a:lnTo>
                  <a:pt x="4318243" y="0"/>
                </a:lnTo>
                <a:lnTo>
                  <a:pt x="4347768" y="5961"/>
                </a:lnTo>
                <a:lnTo>
                  <a:pt x="4371879" y="22217"/>
                </a:lnTo>
                <a:lnTo>
                  <a:pt x="4388136" y="46328"/>
                </a:lnTo>
                <a:lnTo>
                  <a:pt x="4394097" y="75854"/>
                </a:lnTo>
                <a:lnTo>
                  <a:pt x="4394097" y="379266"/>
                </a:lnTo>
                <a:lnTo>
                  <a:pt x="4388136" y="408792"/>
                </a:lnTo>
                <a:lnTo>
                  <a:pt x="4371879" y="432903"/>
                </a:lnTo>
                <a:lnTo>
                  <a:pt x="4347768" y="449159"/>
                </a:lnTo>
                <a:lnTo>
                  <a:pt x="4318243" y="455121"/>
                </a:lnTo>
                <a:lnTo>
                  <a:pt x="75853" y="455121"/>
                </a:lnTo>
                <a:lnTo>
                  <a:pt x="46328" y="449159"/>
                </a:lnTo>
                <a:lnTo>
                  <a:pt x="22217" y="432903"/>
                </a:lnTo>
                <a:lnTo>
                  <a:pt x="5960" y="408792"/>
                </a:lnTo>
                <a:lnTo>
                  <a:pt x="0" y="379266"/>
                </a:lnTo>
                <a:lnTo>
                  <a:pt x="0" y="7585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7065" y="2105380"/>
            <a:ext cx="4394200" cy="434340"/>
          </a:xfrm>
          <a:custGeom>
            <a:avLst/>
            <a:gdLst/>
            <a:ahLst/>
            <a:cxnLst/>
            <a:rect l="l" t="t" r="r" b="b"/>
            <a:pathLst>
              <a:path w="4394200" h="434339">
                <a:moveTo>
                  <a:pt x="0" y="72346"/>
                </a:moveTo>
                <a:lnTo>
                  <a:pt x="5685" y="44185"/>
                </a:lnTo>
                <a:lnTo>
                  <a:pt x="21189" y="21189"/>
                </a:lnTo>
                <a:lnTo>
                  <a:pt x="44185" y="5685"/>
                </a:lnTo>
                <a:lnTo>
                  <a:pt x="72345" y="0"/>
                </a:lnTo>
                <a:lnTo>
                  <a:pt x="4321752" y="0"/>
                </a:lnTo>
                <a:lnTo>
                  <a:pt x="4349912" y="5685"/>
                </a:lnTo>
                <a:lnTo>
                  <a:pt x="4372908" y="21189"/>
                </a:lnTo>
                <a:lnTo>
                  <a:pt x="4388412" y="44185"/>
                </a:lnTo>
                <a:lnTo>
                  <a:pt x="4394098" y="72346"/>
                </a:lnTo>
                <a:lnTo>
                  <a:pt x="4394098" y="361722"/>
                </a:lnTo>
                <a:lnTo>
                  <a:pt x="4388412" y="389883"/>
                </a:lnTo>
                <a:lnTo>
                  <a:pt x="4372908" y="412879"/>
                </a:lnTo>
                <a:lnTo>
                  <a:pt x="4349912" y="428383"/>
                </a:lnTo>
                <a:lnTo>
                  <a:pt x="4321752" y="434069"/>
                </a:lnTo>
                <a:lnTo>
                  <a:pt x="72345" y="434069"/>
                </a:lnTo>
                <a:lnTo>
                  <a:pt x="44185" y="428383"/>
                </a:lnTo>
                <a:lnTo>
                  <a:pt x="21189" y="412879"/>
                </a:lnTo>
                <a:lnTo>
                  <a:pt x="5685" y="389883"/>
                </a:lnTo>
                <a:lnTo>
                  <a:pt x="0" y="361722"/>
                </a:lnTo>
                <a:lnTo>
                  <a:pt x="0" y="723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7067" y="4167544"/>
            <a:ext cx="4439285" cy="753745"/>
          </a:xfrm>
          <a:custGeom>
            <a:avLst/>
            <a:gdLst/>
            <a:ahLst/>
            <a:cxnLst/>
            <a:rect l="l" t="t" r="r" b="b"/>
            <a:pathLst>
              <a:path w="4439285" h="753745">
                <a:moveTo>
                  <a:pt x="0" y="125563"/>
                </a:moveTo>
                <a:lnTo>
                  <a:pt x="9867" y="76688"/>
                </a:lnTo>
                <a:lnTo>
                  <a:pt x="36776" y="36776"/>
                </a:lnTo>
                <a:lnTo>
                  <a:pt x="76688" y="9867"/>
                </a:lnTo>
                <a:lnTo>
                  <a:pt x="125562" y="0"/>
                </a:lnTo>
                <a:lnTo>
                  <a:pt x="4313434" y="0"/>
                </a:lnTo>
                <a:lnTo>
                  <a:pt x="4362309" y="9867"/>
                </a:lnTo>
                <a:lnTo>
                  <a:pt x="4402220" y="36776"/>
                </a:lnTo>
                <a:lnTo>
                  <a:pt x="4429129" y="76688"/>
                </a:lnTo>
                <a:lnTo>
                  <a:pt x="4438997" y="125563"/>
                </a:lnTo>
                <a:lnTo>
                  <a:pt x="4438997" y="627793"/>
                </a:lnTo>
                <a:lnTo>
                  <a:pt x="4429129" y="676668"/>
                </a:lnTo>
                <a:lnTo>
                  <a:pt x="4402220" y="716580"/>
                </a:lnTo>
                <a:lnTo>
                  <a:pt x="4362309" y="743489"/>
                </a:lnTo>
                <a:lnTo>
                  <a:pt x="4313434" y="753357"/>
                </a:lnTo>
                <a:lnTo>
                  <a:pt x="125562" y="753357"/>
                </a:lnTo>
                <a:lnTo>
                  <a:pt x="76688" y="743489"/>
                </a:lnTo>
                <a:lnTo>
                  <a:pt x="36776" y="716580"/>
                </a:lnTo>
                <a:lnTo>
                  <a:pt x="9867" y="676668"/>
                </a:lnTo>
                <a:lnTo>
                  <a:pt x="0" y="627793"/>
                </a:lnTo>
                <a:lnTo>
                  <a:pt x="0" y="1255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2165" y="2612758"/>
            <a:ext cx="4439285" cy="391160"/>
          </a:xfrm>
          <a:custGeom>
            <a:avLst/>
            <a:gdLst/>
            <a:ahLst/>
            <a:cxnLst/>
            <a:rect l="l" t="t" r="r" b="b"/>
            <a:pathLst>
              <a:path w="4439285" h="391160">
                <a:moveTo>
                  <a:pt x="0" y="65172"/>
                </a:moveTo>
                <a:lnTo>
                  <a:pt x="5121" y="39804"/>
                </a:lnTo>
                <a:lnTo>
                  <a:pt x="19088" y="19088"/>
                </a:lnTo>
                <a:lnTo>
                  <a:pt x="39804" y="5121"/>
                </a:lnTo>
                <a:lnTo>
                  <a:pt x="65172" y="0"/>
                </a:lnTo>
                <a:lnTo>
                  <a:pt x="4373825" y="0"/>
                </a:lnTo>
                <a:lnTo>
                  <a:pt x="4399192" y="5121"/>
                </a:lnTo>
                <a:lnTo>
                  <a:pt x="4419908" y="19088"/>
                </a:lnTo>
                <a:lnTo>
                  <a:pt x="4433875" y="39804"/>
                </a:lnTo>
                <a:lnTo>
                  <a:pt x="4438997" y="65172"/>
                </a:lnTo>
                <a:lnTo>
                  <a:pt x="4438997" y="325847"/>
                </a:lnTo>
                <a:lnTo>
                  <a:pt x="4433875" y="351215"/>
                </a:lnTo>
                <a:lnTo>
                  <a:pt x="4419908" y="371931"/>
                </a:lnTo>
                <a:lnTo>
                  <a:pt x="4399192" y="385898"/>
                </a:lnTo>
                <a:lnTo>
                  <a:pt x="4373825" y="391020"/>
                </a:lnTo>
                <a:lnTo>
                  <a:pt x="65172" y="391020"/>
                </a:lnTo>
                <a:lnTo>
                  <a:pt x="39804" y="385898"/>
                </a:lnTo>
                <a:lnTo>
                  <a:pt x="19088" y="371931"/>
                </a:lnTo>
                <a:lnTo>
                  <a:pt x="5121" y="351215"/>
                </a:lnTo>
                <a:lnTo>
                  <a:pt x="0" y="325847"/>
                </a:lnTo>
                <a:lnTo>
                  <a:pt x="0" y="651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544604" y="15664440"/>
            <a:ext cx="550545" cy="43878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dirty="0" sz="1800">
                <a:latin typeface="Dubai"/>
                <a:cs typeface="Dubai"/>
              </a:rPr>
              <a:t>4/4</a:t>
            </a:r>
            <a:endParaRPr sz="1800">
              <a:latin typeface="Dubai"/>
              <a:cs typeface="Dub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1944" y="1435100"/>
            <a:ext cx="6737984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5">
                <a:latin typeface="Dubai"/>
                <a:cs typeface="Dubai"/>
              </a:rPr>
              <a:t>Phase </a:t>
            </a:r>
            <a:r>
              <a:rPr dirty="0" sz="1800" spc="-15">
                <a:latin typeface="Dubai"/>
                <a:cs typeface="Dubai"/>
              </a:rPr>
              <a:t>Array </a:t>
            </a:r>
            <a:r>
              <a:rPr dirty="0" sz="1800" spc="-10">
                <a:latin typeface="Dubai"/>
                <a:cs typeface="Dubai"/>
              </a:rPr>
              <a:t>Crawler </a:t>
            </a:r>
            <a:r>
              <a:rPr dirty="0" sz="1800" spc="-25">
                <a:latin typeface="Dubai"/>
                <a:cs typeface="Dubai"/>
              </a:rPr>
              <a:t>scanner, </a:t>
            </a:r>
            <a:r>
              <a:rPr dirty="0" sz="1800" spc="-5">
                <a:latin typeface="Dubai"/>
                <a:cs typeface="Dubai"/>
              </a:rPr>
              <a:t>Wheel</a:t>
            </a:r>
            <a:r>
              <a:rPr dirty="0" sz="1800" spc="80">
                <a:latin typeface="Dubai"/>
                <a:cs typeface="Dubai"/>
              </a:rPr>
              <a:t> </a:t>
            </a:r>
            <a:r>
              <a:rPr dirty="0" sz="1800" spc="-15">
                <a:latin typeface="Dubai"/>
                <a:cs typeface="Dubai"/>
              </a:rPr>
              <a:t>probe/Transducer</a:t>
            </a:r>
            <a:endParaRPr sz="18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45">
                <a:latin typeface="Dubai"/>
                <a:cs typeface="Dubai"/>
              </a:rPr>
              <a:t>PAUT </a:t>
            </a:r>
            <a:r>
              <a:rPr dirty="0" sz="1800">
                <a:latin typeface="Dubai"/>
                <a:cs typeface="Dubai"/>
              </a:rPr>
              <a:t>Chain </a:t>
            </a:r>
            <a:r>
              <a:rPr dirty="0" sz="1800" spc="-25">
                <a:latin typeface="Dubai"/>
                <a:cs typeface="Dubai"/>
              </a:rPr>
              <a:t>Scanner, </a:t>
            </a:r>
            <a:r>
              <a:rPr dirty="0" sz="1800" spc="-5">
                <a:latin typeface="Dubai"/>
                <a:cs typeface="Dubai"/>
              </a:rPr>
              <a:t>Cobra chain </a:t>
            </a:r>
            <a:r>
              <a:rPr dirty="0" sz="1800" spc="-25">
                <a:latin typeface="Dubai"/>
                <a:cs typeface="Dubai"/>
              </a:rPr>
              <a:t>scanner, </a:t>
            </a:r>
            <a:r>
              <a:rPr dirty="0" sz="1800">
                <a:latin typeface="Dubai"/>
                <a:cs typeface="Dubai"/>
              </a:rPr>
              <a:t>Immersible </a:t>
            </a:r>
            <a:r>
              <a:rPr dirty="0" sz="1800" spc="-15">
                <a:latin typeface="Dubai"/>
                <a:cs typeface="Dubai"/>
              </a:rPr>
              <a:t>concave</a:t>
            </a:r>
            <a:r>
              <a:rPr dirty="0" sz="1800" spc="14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phase</a:t>
            </a:r>
            <a:endParaRPr sz="1800">
              <a:latin typeface="Dubai"/>
              <a:cs typeface="Dub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4844" y="1992884"/>
            <a:ext cx="3576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Dubai"/>
                <a:cs typeface="Dubai"/>
              </a:rPr>
              <a:t>array </a:t>
            </a:r>
            <a:r>
              <a:rPr dirty="0" sz="1800" spc="-10">
                <a:latin typeface="Dubai"/>
                <a:cs typeface="Dubai"/>
              </a:rPr>
              <a:t>probe, </a:t>
            </a:r>
            <a:r>
              <a:rPr dirty="0" sz="1800" spc="-5">
                <a:latin typeface="Dubai"/>
                <a:cs typeface="Dubai"/>
              </a:rPr>
              <a:t>Portable Handheld</a:t>
            </a:r>
            <a:r>
              <a:rPr dirty="0" sz="1800" spc="45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Probe,</a:t>
            </a:r>
            <a:endParaRPr sz="1800">
              <a:latin typeface="Dubai"/>
              <a:cs typeface="Dub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1944" y="2258060"/>
            <a:ext cx="604964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5">
                <a:latin typeface="Dubai"/>
                <a:cs typeface="Dubai"/>
              </a:rPr>
              <a:t>Multifunction </a:t>
            </a:r>
            <a:r>
              <a:rPr dirty="0" sz="1800" spc="-10">
                <a:latin typeface="Dubai"/>
                <a:cs typeface="Dubai"/>
              </a:rPr>
              <a:t>automatic </a:t>
            </a:r>
            <a:r>
              <a:rPr dirty="0" sz="1800">
                <a:latin typeface="Dubai"/>
                <a:cs typeface="Dubai"/>
              </a:rPr>
              <a:t>piping </a:t>
            </a:r>
            <a:r>
              <a:rPr dirty="0" sz="1800" spc="-5">
                <a:latin typeface="Dubai"/>
                <a:cs typeface="Dubai"/>
              </a:rPr>
              <a:t>scanner </a:t>
            </a:r>
            <a:r>
              <a:rPr dirty="0" sz="1800" spc="-10">
                <a:latin typeface="Dubai"/>
                <a:cs typeface="Dubai"/>
              </a:rPr>
              <a:t>probe for </a:t>
            </a:r>
            <a:r>
              <a:rPr dirty="0" sz="1800">
                <a:latin typeface="Dubai"/>
                <a:cs typeface="Dubai"/>
              </a:rPr>
              <a:t>large pipes,  </a:t>
            </a:r>
            <a:r>
              <a:rPr dirty="0" sz="1800" spc="-10">
                <a:latin typeface="Dubai"/>
                <a:cs typeface="Dubai"/>
              </a:rPr>
              <a:t>Automatic </a:t>
            </a:r>
            <a:r>
              <a:rPr dirty="0" sz="1800" spc="-5">
                <a:latin typeface="Dubai"/>
                <a:cs typeface="Dubai"/>
              </a:rPr>
              <a:t>scanner </a:t>
            </a:r>
            <a:r>
              <a:rPr dirty="0" sz="1800" spc="-10">
                <a:latin typeface="Dubai"/>
                <a:cs typeface="Dubai"/>
              </a:rPr>
              <a:t>for </a:t>
            </a:r>
            <a:r>
              <a:rPr dirty="0" sz="1800" spc="-5">
                <a:latin typeface="Dubai"/>
                <a:cs typeface="Dubai"/>
              </a:rPr>
              <a:t>tank </a:t>
            </a:r>
            <a:r>
              <a:rPr dirty="0" sz="1800" spc="-10">
                <a:latin typeface="Dubai"/>
                <a:cs typeface="Dubai"/>
              </a:rPr>
              <a:t>probe, </a:t>
            </a:r>
            <a:r>
              <a:rPr dirty="0" sz="1800" spc="-5">
                <a:latin typeface="Dubai"/>
                <a:cs typeface="Dubai"/>
              </a:rPr>
              <a:t>small </a:t>
            </a:r>
            <a:r>
              <a:rPr dirty="0" sz="1800">
                <a:latin typeface="Dubai"/>
                <a:cs typeface="Dubai"/>
              </a:rPr>
              <a:t>piping</a:t>
            </a:r>
            <a:r>
              <a:rPr dirty="0" sz="1800" spc="60">
                <a:latin typeface="Dubai"/>
                <a:cs typeface="Dubai"/>
              </a:rPr>
              <a:t> </a:t>
            </a:r>
            <a:r>
              <a:rPr dirty="0" sz="1800" spc="-25">
                <a:latin typeface="Dubai"/>
                <a:cs typeface="Dubai"/>
              </a:rPr>
              <a:t>scanner,</a:t>
            </a:r>
            <a:endParaRPr sz="1800">
              <a:latin typeface="Dubai"/>
              <a:cs typeface="Duba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1944" y="2806700"/>
            <a:ext cx="6512559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ct val="101099"/>
              </a:lnSpc>
              <a:spcBef>
                <a:spcPts val="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Dubai"/>
                <a:cs typeface="Dubai"/>
              </a:rPr>
              <a:t>Different </a:t>
            </a:r>
            <a:r>
              <a:rPr dirty="0" sz="1800">
                <a:latin typeface="Dubai"/>
                <a:cs typeface="Dubai"/>
              </a:rPr>
              <a:t>type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10">
                <a:latin typeface="Dubai"/>
                <a:cs typeface="Dubai"/>
              </a:rPr>
              <a:t>Probes </a:t>
            </a:r>
            <a:r>
              <a:rPr dirty="0" sz="1800" spc="-5">
                <a:latin typeface="Dubai"/>
                <a:cs typeface="Dubai"/>
              </a:rPr>
              <a:t>(Normal Beam, </a:t>
            </a:r>
            <a:r>
              <a:rPr dirty="0" sz="1800" spc="-15">
                <a:latin typeface="Dubai"/>
                <a:cs typeface="Dubai"/>
              </a:rPr>
              <a:t>Protective </a:t>
            </a:r>
            <a:r>
              <a:rPr dirty="0" sz="1800" spc="-10">
                <a:latin typeface="Dubai"/>
                <a:cs typeface="Dubai"/>
              </a:rPr>
              <a:t>face, </a:t>
            </a:r>
            <a:r>
              <a:rPr dirty="0" sz="1800">
                <a:latin typeface="Dubai"/>
                <a:cs typeface="Dubai"/>
              </a:rPr>
              <a:t>High  </a:t>
            </a:r>
            <a:r>
              <a:rPr dirty="0" sz="1800" spc="-10">
                <a:latin typeface="Dubai"/>
                <a:cs typeface="Dubai"/>
              </a:rPr>
              <a:t>frequency delay </a:t>
            </a:r>
            <a:r>
              <a:rPr dirty="0" sz="1800">
                <a:latin typeface="Dubai"/>
                <a:cs typeface="Dubai"/>
              </a:rPr>
              <a:t>line, </a:t>
            </a:r>
            <a:r>
              <a:rPr dirty="0" sz="1800" spc="-5">
                <a:latin typeface="Dubai"/>
                <a:cs typeface="Dubai"/>
              </a:rPr>
              <a:t>Dual element, Angle Beam, </a:t>
            </a:r>
            <a:r>
              <a:rPr dirty="0" sz="1800" spc="-20">
                <a:latin typeface="Dubai"/>
                <a:cs typeface="Dubai"/>
              </a:rPr>
              <a:t>TOFD, TOFD</a:t>
            </a:r>
            <a:r>
              <a:rPr dirty="0" sz="1800" spc="195">
                <a:latin typeface="Dubai"/>
                <a:cs typeface="Dubai"/>
              </a:rPr>
              <a:t> </a:t>
            </a:r>
            <a:r>
              <a:rPr dirty="0" sz="1800" spc="-5">
                <a:latin typeface="Dubai"/>
                <a:cs typeface="Dubai"/>
              </a:rPr>
              <a:t>with</a:t>
            </a:r>
            <a:endParaRPr sz="1800">
              <a:latin typeface="Dubai"/>
              <a:cs typeface="Duba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34844" y="3364483"/>
            <a:ext cx="6478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Dubai"/>
                <a:cs typeface="Dubai"/>
              </a:rPr>
              <a:t>Wedge </a:t>
            </a:r>
            <a:r>
              <a:rPr dirty="0" sz="1800" spc="15">
                <a:latin typeface="Dubai"/>
                <a:cs typeface="Dubai"/>
              </a:rPr>
              <a:t>TRL, </a:t>
            </a:r>
            <a:r>
              <a:rPr dirty="0" sz="1800">
                <a:latin typeface="Dubai"/>
                <a:cs typeface="Dubai"/>
              </a:rPr>
              <a:t>Guide </a:t>
            </a:r>
            <a:r>
              <a:rPr dirty="0" sz="1800" spc="-30">
                <a:latin typeface="Dubai"/>
                <a:cs typeface="Dubai"/>
              </a:rPr>
              <a:t>Wave, </a:t>
            </a:r>
            <a:r>
              <a:rPr dirty="0" sz="1800" spc="-5">
                <a:latin typeface="Dubai"/>
                <a:cs typeface="Dubai"/>
              </a:rPr>
              <a:t>Surface </a:t>
            </a:r>
            <a:r>
              <a:rPr dirty="0" sz="1800" spc="-30">
                <a:latin typeface="Dubai"/>
                <a:cs typeface="Dubai"/>
              </a:rPr>
              <a:t>Wave, </a:t>
            </a:r>
            <a:r>
              <a:rPr dirty="0" sz="1800" spc="-10">
                <a:latin typeface="Dubai"/>
                <a:cs typeface="Dubai"/>
              </a:rPr>
              <a:t>Spot </a:t>
            </a:r>
            <a:r>
              <a:rPr dirty="0" sz="1800" spc="-5">
                <a:latin typeface="Dubai"/>
                <a:cs typeface="Dubai"/>
              </a:rPr>
              <a:t>weld, </a:t>
            </a:r>
            <a:r>
              <a:rPr dirty="0" sz="1800" spc="-35">
                <a:latin typeface="Dubai"/>
                <a:cs typeface="Dubai"/>
              </a:rPr>
              <a:t>1T/3R </a:t>
            </a:r>
            <a:r>
              <a:rPr dirty="0" sz="1800" spc="-10">
                <a:latin typeface="Dubai"/>
                <a:cs typeface="Dubai"/>
              </a:rPr>
              <a:t>steel</a:t>
            </a:r>
            <a:r>
              <a:rPr dirty="0" sz="1800" spc="14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plate</a:t>
            </a:r>
            <a:endParaRPr sz="1800">
              <a:latin typeface="Dubai"/>
              <a:cs typeface="Duba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4844" y="3629659"/>
            <a:ext cx="6282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inspection, </a:t>
            </a:r>
            <a:r>
              <a:rPr dirty="0" sz="1800" spc="-10">
                <a:latin typeface="Dubai"/>
                <a:cs typeface="Dubai"/>
              </a:rPr>
              <a:t>Micro </a:t>
            </a:r>
            <a:r>
              <a:rPr dirty="0" sz="1800" spc="-5">
                <a:latin typeface="Dubai"/>
                <a:cs typeface="Dubai"/>
              </a:rPr>
              <a:t>Angle Mean, </a:t>
            </a:r>
            <a:r>
              <a:rPr dirty="0" sz="1800">
                <a:latin typeface="Dubai"/>
                <a:cs typeface="Dubai"/>
              </a:rPr>
              <a:t>Immersion, </a:t>
            </a:r>
            <a:r>
              <a:rPr dirty="0" sz="1800" spc="-15">
                <a:latin typeface="Dubai"/>
                <a:cs typeface="Dubai"/>
              </a:rPr>
              <a:t>Aviation </a:t>
            </a:r>
            <a:r>
              <a:rPr dirty="0" sz="1800">
                <a:latin typeface="Dubai"/>
                <a:cs typeface="Dubai"/>
              </a:rPr>
              <a:t>Special,</a:t>
            </a:r>
            <a:r>
              <a:rPr dirty="0" sz="1800" spc="8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Railroad</a:t>
            </a:r>
            <a:endParaRPr sz="1800">
              <a:latin typeface="Dubai"/>
              <a:cs typeface="Duba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4844" y="3910076"/>
            <a:ext cx="5821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ubai"/>
                <a:cs typeface="Dubai"/>
              </a:rPr>
              <a:t>special, </a:t>
            </a:r>
            <a:r>
              <a:rPr dirty="0" sz="1800" spc="-5">
                <a:latin typeface="Dubai"/>
                <a:cs typeface="Dubai"/>
              </a:rPr>
              <a:t>Special Dual </a:t>
            </a:r>
            <a:r>
              <a:rPr dirty="0" sz="1800">
                <a:latin typeface="Dubai"/>
                <a:cs typeface="Dubai"/>
              </a:rPr>
              <a:t>Element, </a:t>
            </a:r>
            <a:r>
              <a:rPr dirty="0" sz="1800" spc="-5">
                <a:latin typeface="Dubai"/>
                <a:cs typeface="Dubai"/>
              </a:rPr>
              <a:t>Hollow </a:t>
            </a:r>
            <a:r>
              <a:rPr dirty="0" sz="1800" spc="5">
                <a:latin typeface="Dubai"/>
                <a:cs typeface="Dubai"/>
              </a:rPr>
              <a:t>shaft, </a:t>
            </a:r>
            <a:r>
              <a:rPr dirty="0" sz="1800">
                <a:latin typeface="Dubai"/>
                <a:cs typeface="Dubai"/>
              </a:rPr>
              <a:t>High</a:t>
            </a:r>
            <a:r>
              <a:rPr dirty="0" sz="1800" spc="15">
                <a:latin typeface="Dubai"/>
                <a:cs typeface="Dubai"/>
              </a:rPr>
              <a:t> </a:t>
            </a:r>
            <a:r>
              <a:rPr dirty="0" sz="1800" spc="-25">
                <a:latin typeface="Dubai"/>
                <a:cs typeface="Dubai"/>
              </a:rPr>
              <a:t>Temperature,</a:t>
            </a:r>
            <a:endParaRPr sz="1800">
              <a:latin typeface="Dubai"/>
              <a:cs typeface="Duba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1944" y="4178300"/>
            <a:ext cx="676275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Creeping </a:t>
            </a:r>
            <a:r>
              <a:rPr dirty="0" sz="1800" spc="-30">
                <a:latin typeface="Dubai"/>
                <a:cs typeface="Dubai"/>
              </a:rPr>
              <a:t>Wave, </a:t>
            </a:r>
            <a:r>
              <a:rPr dirty="0" sz="1800" spc="-10">
                <a:latin typeface="Dubai"/>
                <a:cs typeface="Dubai"/>
              </a:rPr>
              <a:t>Pen </a:t>
            </a:r>
            <a:r>
              <a:rPr dirty="0" sz="1800" spc="-25">
                <a:latin typeface="Dubai"/>
                <a:cs typeface="Dubai"/>
              </a:rPr>
              <a:t>Type, </a:t>
            </a:r>
            <a:r>
              <a:rPr dirty="0" sz="1800">
                <a:latin typeface="Dubai"/>
                <a:cs typeface="Dubai"/>
              </a:rPr>
              <a:t>high</a:t>
            </a:r>
            <a:r>
              <a:rPr dirty="0" sz="1800" spc="9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temperature),</a:t>
            </a:r>
            <a:endParaRPr sz="1800">
              <a:latin typeface="Dubai"/>
              <a:cs typeface="Duba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Dubai"/>
                <a:cs typeface="Dubai"/>
              </a:rPr>
              <a:t>Different </a:t>
            </a:r>
            <a:r>
              <a:rPr dirty="0" sz="1800">
                <a:latin typeface="Dubai"/>
                <a:cs typeface="Dubai"/>
              </a:rPr>
              <a:t>type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5">
                <a:latin typeface="Dubai"/>
                <a:cs typeface="Dubai"/>
              </a:rPr>
              <a:t>Housing, </a:t>
            </a:r>
            <a:r>
              <a:rPr dirty="0" sz="1800" spc="-10">
                <a:latin typeface="Dubai"/>
                <a:cs typeface="Dubai"/>
              </a:rPr>
              <a:t>Different </a:t>
            </a:r>
            <a:r>
              <a:rPr dirty="0" sz="1800">
                <a:latin typeface="Dubai"/>
                <a:cs typeface="Dubai"/>
              </a:rPr>
              <a:t>type </a:t>
            </a: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25">
                <a:latin typeface="Dubai"/>
                <a:cs typeface="Dubai"/>
              </a:rPr>
              <a:t>Connector, </a:t>
            </a:r>
            <a:r>
              <a:rPr dirty="0" sz="1800" spc="-10">
                <a:latin typeface="Dubai"/>
                <a:cs typeface="Dubai"/>
              </a:rPr>
              <a:t>different</a:t>
            </a:r>
            <a:r>
              <a:rPr dirty="0" sz="1800" spc="35">
                <a:latin typeface="Dubai"/>
                <a:cs typeface="Dubai"/>
              </a:rPr>
              <a:t> </a:t>
            </a:r>
            <a:r>
              <a:rPr dirty="0" sz="1800">
                <a:latin typeface="Dubai"/>
                <a:cs typeface="Dubai"/>
              </a:rPr>
              <a:t>type</a:t>
            </a:r>
            <a:endParaRPr sz="18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4844" y="4736083"/>
            <a:ext cx="2710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Dubai"/>
                <a:cs typeface="Dubai"/>
              </a:rPr>
              <a:t>of </a:t>
            </a:r>
            <a:r>
              <a:rPr dirty="0" sz="1800" spc="-10">
                <a:latin typeface="Dubai"/>
                <a:cs typeface="Dubai"/>
              </a:rPr>
              <a:t>Wedge, Calibration </a:t>
            </a:r>
            <a:r>
              <a:rPr dirty="0" sz="1800">
                <a:latin typeface="Dubai"/>
                <a:cs typeface="Dubai"/>
              </a:rPr>
              <a:t>blocks,</a:t>
            </a:r>
            <a:endParaRPr sz="18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1944" y="5001259"/>
            <a:ext cx="61614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5">
                <a:latin typeface="Dubai"/>
                <a:cs typeface="Dubai"/>
              </a:rPr>
              <a:t>Corrosion Scanners</a:t>
            </a:r>
            <a:r>
              <a:rPr dirty="0" sz="1800" spc="10">
                <a:latin typeface="Dubai"/>
                <a:cs typeface="Dubai"/>
              </a:rPr>
              <a:t> </a:t>
            </a:r>
            <a:r>
              <a:rPr dirty="0" sz="1800" spc="-30">
                <a:latin typeface="Dubai"/>
                <a:cs typeface="Dubai"/>
              </a:rPr>
              <a:t>Tools,</a:t>
            </a:r>
            <a:endParaRPr sz="1800">
              <a:latin typeface="Dubai"/>
              <a:cs typeface="Dubai"/>
            </a:endParaRPr>
          </a:p>
          <a:p>
            <a:pPr marL="355600" indent="-342900">
              <a:lnSpc>
                <a:spcPts val="2135"/>
              </a:lnSpc>
              <a:spcBef>
                <a:spcPts val="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40">
                <a:latin typeface="Dubai"/>
                <a:cs typeface="Dubai"/>
              </a:rPr>
              <a:t>Tanks </a:t>
            </a:r>
            <a:r>
              <a:rPr dirty="0" sz="1800" spc="-5">
                <a:latin typeface="Dubai"/>
                <a:cs typeface="Dubai"/>
              </a:rPr>
              <a:t>Inspection</a:t>
            </a:r>
            <a:r>
              <a:rPr dirty="0" sz="1800" spc="50">
                <a:latin typeface="Dubai"/>
                <a:cs typeface="Dubai"/>
              </a:rPr>
              <a:t> </a:t>
            </a:r>
            <a:r>
              <a:rPr dirty="0" sz="1800" spc="-40">
                <a:latin typeface="Dubai"/>
                <a:cs typeface="Dubai"/>
              </a:rPr>
              <a:t>Tools</a:t>
            </a:r>
            <a:endParaRPr sz="1800">
              <a:latin typeface="Dubai"/>
              <a:cs typeface="Dubai"/>
            </a:endParaRPr>
          </a:p>
          <a:p>
            <a:pPr marL="355600" indent="-342900">
              <a:lnSpc>
                <a:spcPts val="213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Dubai"/>
                <a:cs typeface="Dubai"/>
              </a:rPr>
              <a:t>Intelligent Calibration Portable </a:t>
            </a:r>
            <a:r>
              <a:rPr dirty="0" sz="1800" spc="-5">
                <a:latin typeface="Dubai"/>
                <a:cs typeface="Dubai"/>
              </a:rPr>
              <a:t>Digital Ultrasonic flaw</a:t>
            </a:r>
            <a:r>
              <a:rPr dirty="0" sz="1800" spc="110">
                <a:latin typeface="Dubai"/>
                <a:cs typeface="Dubai"/>
              </a:rPr>
              <a:t> </a:t>
            </a:r>
            <a:r>
              <a:rPr dirty="0" sz="1800" spc="-10">
                <a:latin typeface="Dubai"/>
                <a:cs typeface="Dubai"/>
              </a:rPr>
              <a:t>detector</a:t>
            </a:r>
            <a:endParaRPr sz="1800">
              <a:latin typeface="Dubai"/>
              <a:cs typeface="Duba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7065" y="3108096"/>
            <a:ext cx="4439285" cy="429259"/>
          </a:xfrm>
          <a:custGeom>
            <a:avLst/>
            <a:gdLst/>
            <a:ahLst/>
            <a:cxnLst/>
            <a:rect l="l" t="t" r="r" b="b"/>
            <a:pathLst>
              <a:path w="4439285" h="429260">
                <a:moveTo>
                  <a:pt x="0" y="71497"/>
                </a:moveTo>
                <a:lnTo>
                  <a:pt x="5618" y="43667"/>
                </a:lnTo>
                <a:lnTo>
                  <a:pt x="20941" y="20941"/>
                </a:lnTo>
                <a:lnTo>
                  <a:pt x="43667" y="5618"/>
                </a:lnTo>
                <a:lnTo>
                  <a:pt x="71497" y="0"/>
                </a:lnTo>
                <a:lnTo>
                  <a:pt x="4367499" y="0"/>
                </a:lnTo>
                <a:lnTo>
                  <a:pt x="4395329" y="5618"/>
                </a:lnTo>
                <a:lnTo>
                  <a:pt x="4418055" y="20941"/>
                </a:lnTo>
                <a:lnTo>
                  <a:pt x="4433378" y="43667"/>
                </a:lnTo>
                <a:lnTo>
                  <a:pt x="4438997" y="71497"/>
                </a:lnTo>
                <a:lnTo>
                  <a:pt x="4438997" y="357474"/>
                </a:lnTo>
                <a:lnTo>
                  <a:pt x="4433378" y="385304"/>
                </a:lnTo>
                <a:lnTo>
                  <a:pt x="4418055" y="408030"/>
                </a:lnTo>
                <a:lnTo>
                  <a:pt x="4395329" y="423353"/>
                </a:lnTo>
                <a:lnTo>
                  <a:pt x="4367499" y="428972"/>
                </a:lnTo>
                <a:lnTo>
                  <a:pt x="71497" y="428972"/>
                </a:lnTo>
                <a:lnTo>
                  <a:pt x="43667" y="423353"/>
                </a:lnTo>
                <a:lnTo>
                  <a:pt x="20941" y="408030"/>
                </a:lnTo>
                <a:lnTo>
                  <a:pt x="5618" y="385304"/>
                </a:lnTo>
                <a:lnTo>
                  <a:pt x="0" y="357474"/>
                </a:lnTo>
                <a:lnTo>
                  <a:pt x="0" y="714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7364" y="5017601"/>
            <a:ext cx="4439285" cy="753745"/>
          </a:xfrm>
          <a:custGeom>
            <a:avLst/>
            <a:gdLst/>
            <a:ahLst/>
            <a:cxnLst/>
            <a:rect l="l" t="t" r="r" b="b"/>
            <a:pathLst>
              <a:path w="4439285" h="753745">
                <a:moveTo>
                  <a:pt x="0" y="125563"/>
                </a:moveTo>
                <a:lnTo>
                  <a:pt x="9867" y="76688"/>
                </a:lnTo>
                <a:lnTo>
                  <a:pt x="36776" y="36776"/>
                </a:lnTo>
                <a:lnTo>
                  <a:pt x="76688" y="9867"/>
                </a:lnTo>
                <a:lnTo>
                  <a:pt x="125562" y="0"/>
                </a:lnTo>
                <a:lnTo>
                  <a:pt x="4313434" y="0"/>
                </a:lnTo>
                <a:lnTo>
                  <a:pt x="4362309" y="9867"/>
                </a:lnTo>
                <a:lnTo>
                  <a:pt x="4402220" y="36776"/>
                </a:lnTo>
                <a:lnTo>
                  <a:pt x="4429129" y="76688"/>
                </a:lnTo>
                <a:lnTo>
                  <a:pt x="4438997" y="125563"/>
                </a:lnTo>
                <a:lnTo>
                  <a:pt x="4438997" y="627793"/>
                </a:lnTo>
                <a:lnTo>
                  <a:pt x="4429129" y="676668"/>
                </a:lnTo>
                <a:lnTo>
                  <a:pt x="4402220" y="716580"/>
                </a:lnTo>
                <a:lnTo>
                  <a:pt x="4362309" y="743489"/>
                </a:lnTo>
                <a:lnTo>
                  <a:pt x="4313434" y="753357"/>
                </a:lnTo>
                <a:lnTo>
                  <a:pt x="125562" y="753357"/>
                </a:lnTo>
                <a:lnTo>
                  <a:pt x="76688" y="743489"/>
                </a:lnTo>
                <a:lnTo>
                  <a:pt x="36776" y="716580"/>
                </a:lnTo>
                <a:lnTo>
                  <a:pt x="9867" y="676668"/>
                </a:lnTo>
                <a:lnTo>
                  <a:pt x="0" y="627793"/>
                </a:lnTo>
                <a:lnTo>
                  <a:pt x="0" y="1255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7065" y="3610382"/>
            <a:ext cx="4439285" cy="487045"/>
          </a:xfrm>
          <a:custGeom>
            <a:avLst/>
            <a:gdLst/>
            <a:ahLst/>
            <a:cxnLst/>
            <a:rect l="l" t="t" r="r" b="b"/>
            <a:pathLst>
              <a:path w="4439285" h="487045">
                <a:moveTo>
                  <a:pt x="0" y="81168"/>
                </a:moveTo>
                <a:lnTo>
                  <a:pt x="6378" y="49573"/>
                </a:lnTo>
                <a:lnTo>
                  <a:pt x="23773" y="23773"/>
                </a:lnTo>
                <a:lnTo>
                  <a:pt x="49573" y="6378"/>
                </a:lnTo>
                <a:lnTo>
                  <a:pt x="81168" y="0"/>
                </a:lnTo>
                <a:lnTo>
                  <a:pt x="4357829" y="0"/>
                </a:lnTo>
                <a:lnTo>
                  <a:pt x="4389423" y="6378"/>
                </a:lnTo>
                <a:lnTo>
                  <a:pt x="4415223" y="23773"/>
                </a:lnTo>
                <a:lnTo>
                  <a:pt x="4432618" y="49573"/>
                </a:lnTo>
                <a:lnTo>
                  <a:pt x="4438997" y="81168"/>
                </a:lnTo>
                <a:lnTo>
                  <a:pt x="4438997" y="405821"/>
                </a:lnTo>
                <a:lnTo>
                  <a:pt x="4432618" y="437416"/>
                </a:lnTo>
                <a:lnTo>
                  <a:pt x="4415223" y="463216"/>
                </a:lnTo>
                <a:lnTo>
                  <a:pt x="4389423" y="480611"/>
                </a:lnTo>
                <a:lnTo>
                  <a:pt x="4357829" y="486990"/>
                </a:lnTo>
                <a:lnTo>
                  <a:pt x="81168" y="486990"/>
                </a:lnTo>
                <a:lnTo>
                  <a:pt x="49573" y="480611"/>
                </a:lnTo>
                <a:lnTo>
                  <a:pt x="23773" y="463216"/>
                </a:lnTo>
                <a:lnTo>
                  <a:pt x="6378" y="437416"/>
                </a:lnTo>
                <a:lnTo>
                  <a:pt x="0" y="405821"/>
                </a:lnTo>
                <a:lnTo>
                  <a:pt x="0" y="811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64745" y="1571243"/>
            <a:ext cx="4203700" cy="4088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7540">
              <a:lnSpc>
                <a:spcPct val="100000"/>
              </a:lnSpc>
              <a:spcBef>
                <a:spcPts val="100"/>
              </a:spcBef>
            </a:pPr>
            <a:r>
              <a:rPr dirty="0" sz="2000" spc="-30" b="1">
                <a:latin typeface="Dubai"/>
                <a:cs typeface="Dubai"/>
              </a:rPr>
              <a:t>LPT/MPT</a:t>
            </a:r>
            <a:r>
              <a:rPr dirty="0" sz="2000" spc="-15" b="1">
                <a:latin typeface="Dubai"/>
                <a:cs typeface="Dubai"/>
              </a:rPr>
              <a:t> </a:t>
            </a:r>
            <a:r>
              <a:rPr dirty="0" sz="2000" spc="-5" b="1">
                <a:latin typeface="Dubai"/>
                <a:cs typeface="Dubai"/>
              </a:rPr>
              <a:t>CONSUMABLES</a:t>
            </a:r>
            <a:endParaRPr sz="2000">
              <a:latin typeface="Dubai"/>
              <a:cs typeface="Dubai"/>
            </a:endParaRPr>
          </a:p>
          <a:p>
            <a:pPr marL="1096645" marR="1063625" indent="-71120">
              <a:lnSpc>
                <a:spcPct val="164000"/>
              </a:lnSpc>
              <a:spcBef>
                <a:spcPts val="285"/>
              </a:spcBef>
            </a:pPr>
            <a:r>
              <a:rPr dirty="0" sz="2000" spc="-5" b="1">
                <a:latin typeface="Dubai"/>
                <a:cs typeface="Dubai"/>
              </a:rPr>
              <a:t>MPT</a:t>
            </a:r>
            <a:r>
              <a:rPr dirty="0" sz="2000" spc="-85" b="1">
                <a:latin typeface="Dubai"/>
                <a:cs typeface="Dubai"/>
              </a:rPr>
              <a:t> </a:t>
            </a:r>
            <a:r>
              <a:rPr dirty="0" sz="2000" spc="-5" b="1">
                <a:latin typeface="Dubai"/>
                <a:cs typeface="Dubai"/>
              </a:rPr>
              <a:t>EQUIPMENTS  </a:t>
            </a:r>
            <a:r>
              <a:rPr dirty="0" sz="2000" spc="-30" b="1">
                <a:latin typeface="Dubai"/>
                <a:cs typeface="Dubai"/>
              </a:rPr>
              <a:t>RT </a:t>
            </a:r>
            <a:r>
              <a:rPr dirty="0" sz="2000" spc="-15" b="1">
                <a:latin typeface="Dubai"/>
                <a:cs typeface="Dubai"/>
              </a:rPr>
              <a:t>ACCESSORIES  </a:t>
            </a:r>
            <a:r>
              <a:rPr dirty="0" sz="2000" spc="-5" b="1">
                <a:latin typeface="Dubai"/>
                <a:cs typeface="Dubai"/>
              </a:rPr>
              <a:t>UT</a:t>
            </a:r>
            <a:r>
              <a:rPr dirty="0" sz="2000" spc="-30" b="1">
                <a:latin typeface="Dubai"/>
                <a:cs typeface="Dubai"/>
              </a:rPr>
              <a:t> </a:t>
            </a:r>
            <a:r>
              <a:rPr dirty="0" sz="2000" spc="-15" b="1">
                <a:latin typeface="Dubai"/>
                <a:cs typeface="Dubai"/>
              </a:rPr>
              <a:t>ACCESSORIES</a:t>
            </a:r>
            <a:endParaRPr sz="2000">
              <a:latin typeface="Dubai"/>
              <a:cs typeface="Dubai"/>
            </a:endParaRPr>
          </a:p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dirty="0" sz="2000" spc="-5" b="1">
                <a:latin typeface="Dubai"/>
                <a:cs typeface="Dubai"/>
              </a:rPr>
              <a:t>Corrosion </a:t>
            </a:r>
            <a:r>
              <a:rPr dirty="0" sz="2000" spc="-25" b="1">
                <a:latin typeface="Dubai"/>
                <a:cs typeface="Dubai"/>
              </a:rPr>
              <a:t>Scanner, </a:t>
            </a:r>
            <a:r>
              <a:rPr dirty="0" sz="2000" spc="-55" b="1">
                <a:latin typeface="Dubai"/>
                <a:cs typeface="Dubai"/>
              </a:rPr>
              <a:t>Tank </a:t>
            </a:r>
            <a:r>
              <a:rPr dirty="0" sz="2000" spc="-5" b="1">
                <a:latin typeface="Dubai"/>
                <a:cs typeface="Dubai"/>
              </a:rPr>
              <a:t>Floor</a:t>
            </a:r>
            <a:r>
              <a:rPr dirty="0" sz="2000" spc="40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Scanner</a:t>
            </a:r>
            <a:endParaRPr sz="2000">
              <a:latin typeface="Dubai"/>
              <a:cs typeface="Dubai"/>
            </a:endParaRPr>
          </a:p>
          <a:p>
            <a:pPr algn="ctr" marL="123825" marR="115570">
              <a:lnSpc>
                <a:spcPct val="100000"/>
              </a:lnSpc>
              <a:spcBef>
                <a:spcPts val="1850"/>
              </a:spcBef>
            </a:pPr>
            <a:r>
              <a:rPr dirty="0" sz="2000" spc="-5" b="1">
                <a:latin typeface="Dubai"/>
                <a:cs typeface="Dubai"/>
              </a:rPr>
              <a:t>UT </a:t>
            </a:r>
            <a:r>
              <a:rPr dirty="0" sz="2000" b="1">
                <a:latin typeface="Dubai"/>
                <a:cs typeface="Dubai"/>
              </a:rPr>
              <a:t>(UT </a:t>
            </a:r>
            <a:r>
              <a:rPr dirty="0" sz="2000" spc="-15" b="1">
                <a:latin typeface="Dubai"/>
                <a:cs typeface="Dubai"/>
              </a:rPr>
              <a:t>Flaw </a:t>
            </a:r>
            <a:r>
              <a:rPr dirty="0" sz="2000" spc="-30" b="1">
                <a:latin typeface="Dubai"/>
                <a:cs typeface="Dubai"/>
              </a:rPr>
              <a:t>Detector, </a:t>
            </a:r>
            <a:r>
              <a:rPr dirty="0" sz="2000" spc="-5" b="1">
                <a:latin typeface="Dubai"/>
                <a:cs typeface="Dubai"/>
              </a:rPr>
              <a:t>UT </a:t>
            </a:r>
            <a:r>
              <a:rPr dirty="0" sz="2000" b="1">
                <a:latin typeface="Dubai"/>
                <a:cs typeface="Dubai"/>
              </a:rPr>
              <a:t>thickness ,  </a:t>
            </a:r>
            <a:r>
              <a:rPr dirty="0" sz="2000" spc="-15" b="1">
                <a:latin typeface="Dubai"/>
                <a:cs typeface="Dubai"/>
              </a:rPr>
              <a:t>Pocket</a:t>
            </a:r>
            <a:r>
              <a:rPr dirty="0" sz="2000" spc="-10" b="1">
                <a:latin typeface="Dubai"/>
                <a:cs typeface="Dubai"/>
              </a:rPr>
              <a:t> </a:t>
            </a:r>
            <a:r>
              <a:rPr dirty="0" sz="2000" b="1">
                <a:latin typeface="Dubai"/>
                <a:cs typeface="Dubai"/>
              </a:rPr>
              <a:t>UT)</a:t>
            </a:r>
            <a:endParaRPr sz="2000">
              <a:latin typeface="Dubai"/>
              <a:cs typeface="Dubai"/>
            </a:endParaRPr>
          </a:p>
          <a:p>
            <a:pPr algn="ctr" marL="229235" marR="181610">
              <a:lnSpc>
                <a:spcPct val="100000"/>
              </a:lnSpc>
              <a:spcBef>
                <a:spcPts val="1875"/>
              </a:spcBef>
            </a:pPr>
            <a:r>
              <a:rPr dirty="0" sz="2000" spc="-10" b="1">
                <a:latin typeface="Dubai"/>
                <a:cs typeface="Dubai"/>
              </a:rPr>
              <a:t>Advance </a:t>
            </a:r>
            <a:r>
              <a:rPr dirty="0" sz="2000" spc="-5" b="1">
                <a:latin typeface="Dubai"/>
                <a:cs typeface="Dubai"/>
              </a:rPr>
              <a:t>UT </a:t>
            </a:r>
            <a:r>
              <a:rPr dirty="0" sz="2000" spc="-60" b="1">
                <a:latin typeface="Dubai"/>
                <a:cs typeface="Dubai"/>
              </a:rPr>
              <a:t>(PAUT, </a:t>
            </a:r>
            <a:r>
              <a:rPr dirty="0" sz="2000" spc="-15" b="1">
                <a:latin typeface="Dubai"/>
                <a:cs typeface="Dubai"/>
              </a:rPr>
              <a:t>TOFD  </a:t>
            </a:r>
            <a:r>
              <a:rPr dirty="0" sz="2000" b="1">
                <a:latin typeface="Dubai"/>
                <a:cs typeface="Dubai"/>
              </a:rPr>
              <a:t>Equipment’s, </a:t>
            </a:r>
            <a:r>
              <a:rPr dirty="0" sz="2000" spc="-5" b="1">
                <a:latin typeface="Dubai"/>
                <a:cs typeface="Dubai"/>
              </a:rPr>
              <a:t>Bracelet Chain</a:t>
            </a:r>
            <a:r>
              <a:rPr dirty="0" sz="2000" spc="-45" b="1">
                <a:latin typeface="Dubai"/>
                <a:cs typeface="Dubai"/>
              </a:rPr>
              <a:t> </a:t>
            </a:r>
            <a:r>
              <a:rPr dirty="0" sz="2000" spc="-35" b="1">
                <a:latin typeface="Dubai"/>
                <a:cs typeface="Dubai"/>
              </a:rPr>
              <a:t>PAUT)</a:t>
            </a:r>
            <a:endParaRPr sz="20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2020-12-17T06:23:13Z</dcterms:created>
  <dcterms:modified xsi:type="dcterms:W3CDTF">2020-12-17T06:23:13Z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LastSaved">
    <vt:filetime>2020-12-17T00:00:00Z</vt:filetime>
  </property>
</Properties>
</file>