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16256000"/>
  <p:notesSz cx="12192000" cy="16256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5039360"/>
            <a:ext cx="10363200" cy="3413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9103360"/>
            <a:ext cx="8534400" cy="406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650240"/>
            <a:ext cx="10972800" cy="2600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3738880"/>
            <a:ext cx="1097280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15118080"/>
            <a:ext cx="390144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hyperlink" Target="mailto:teTstiEngS@TinIaNtt.Gcom" TargetMode="External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hyperlink" Target="mailto:info@inatcorporateeurope.com" TargetMode="External"/><Relationship Id="rId10" Type="http://schemas.openxmlformats.org/officeDocument/2006/relationships/hyperlink" Target="mailto:info@inatukmultinational.com" TargetMode="External"/><Relationship Id="rId11" Type="http://schemas.openxmlformats.org/officeDocument/2006/relationships/hyperlink" Target="mailto:info@inatpakistan.com" TargetMode="External"/><Relationship Id="rId12" Type="http://schemas.openxmlformats.org/officeDocument/2006/relationships/hyperlink" Target="mailto:info@inatemirates.com" TargetMode="External"/><Relationship Id="rId13" Type="http://schemas.openxmlformats.org/officeDocument/2006/relationships/hyperlink" Target="mailto:info@inatt.com" TargetMode="External"/><Relationship Id="rId14" Type="http://schemas.openxmlformats.org/officeDocument/2006/relationships/hyperlink" Target="mailto:info@inatpacificasia.com" TargetMode="External"/><Relationship Id="rId15" Type="http://schemas.openxmlformats.org/officeDocument/2006/relationships/hyperlink" Target="mailto:info@inatoverseascompany.com" TargetMode="External"/><Relationship Id="rId16" Type="http://schemas.openxmlformats.org/officeDocument/2006/relationships/image" Target="../media/image7.png"/><Relationship Id="rId17" Type="http://schemas.openxmlformats.org/officeDocument/2006/relationships/image" Target="../media/image8.png"/><Relationship Id="rId18" Type="http://schemas.openxmlformats.org/officeDocument/2006/relationships/image" Target="../media/image9.png"/><Relationship Id="rId19" Type="http://schemas.openxmlformats.org/officeDocument/2006/relationships/image" Target="../media/image10.png"/><Relationship Id="rId20" Type="http://schemas.openxmlformats.org/officeDocument/2006/relationships/image" Target="../media/image11.png"/><Relationship Id="rId21" Type="http://schemas.openxmlformats.org/officeDocument/2006/relationships/image" Target="../media/image12.png"/><Relationship Id="rId22" Type="http://schemas.openxmlformats.org/officeDocument/2006/relationships/image" Target="../media/image13.png"/><Relationship Id="rId23" Type="http://schemas.openxmlformats.org/officeDocument/2006/relationships/image" Target="../media/image14.png"/><Relationship Id="rId24" Type="http://schemas.openxmlformats.org/officeDocument/2006/relationships/hyperlink" Target="http://www.inatgroupofcompanies.com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6256000"/>
            <a:chOff x="0" y="0"/>
            <a:chExt cx="12192000" cy="16256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6255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651114" y="9253119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3112858" y="0"/>
                  </a:moveTo>
                  <a:lnTo>
                    <a:pt x="475766" y="0"/>
                  </a:lnTo>
                  <a:lnTo>
                    <a:pt x="427121" y="2456"/>
                  </a:lnTo>
                  <a:lnTo>
                    <a:pt x="379882" y="9665"/>
                  </a:lnTo>
                  <a:lnTo>
                    <a:pt x="334288" y="21389"/>
                  </a:lnTo>
                  <a:lnTo>
                    <a:pt x="290576" y="37388"/>
                  </a:lnTo>
                  <a:lnTo>
                    <a:pt x="248987" y="57422"/>
                  </a:lnTo>
                  <a:lnTo>
                    <a:pt x="209760" y="81253"/>
                  </a:lnTo>
                  <a:lnTo>
                    <a:pt x="173134" y="108642"/>
                  </a:lnTo>
                  <a:lnTo>
                    <a:pt x="139348" y="139349"/>
                  </a:lnTo>
                  <a:lnTo>
                    <a:pt x="108642" y="173135"/>
                  </a:lnTo>
                  <a:lnTo>
                    <a:pt x="81253" y="209761"/>
                  </a:lnTo>
                  <a:lnTo>
                    <a:pt x="57422" y="248988"/>
                  </a:lnTo>
                  <a:lnTo>
                    <a:pt x="37388" y="290577"/>
                  </a:lnTo>
                  <a:lnTo>
                    <a:pt x="21389" y="334288"/>
                  </a:lnTo>
                  <a:lnTo>
                    <a:pt x="9665" y="379883"/>
                  </a:lnTo>
                  <a:lnTo>
                    <a:pt x="2456" y="427122"/>
                  </a:lnTo>
                  <a:lnTo>
                    <a:pt x="0" y="475767"/>
                  </a:lnTo>
                  <a:lnTo>
                    <a:pt x="0" y="951534"/>
                  </a:lnTo>
                  <a:lnTo>
                    <a:pt x="2637092" y="951534"/>
                  </a:lnTo>
                  <a:lnTo>
                    <a:pt x="2685737" y="949078"/>
                  </a:lnTo>
                  <a:lnTo>
                    <a:pt x="2732976" y="941868"/>
                  </a:lnTo>
                  <a:lnTo>
                    <a:pt x="2778571" y="930145"/>
                  </a:lnTo>
                  <a:lnTo>
                    <a:pt x="2822282" y="914146"/>
                  </a:lnTo>
                  <a:lnTo>
                    <a:pt x="2863871" y="894112"/>
                  </a:lnTo>
                  <a:lnTo>
                    <a:pt x="2903098" y="870281"/>
                  </a:lnTo>
                  <a:lnTo>
                    <a:pt x="2939724" y="842892"/>
                  </a:lnTo>
                  <a:lnTo>
                    <a:pt x="2973510" y="812185"/>
                  </a:lnTo>
                  <a:lnTo>
                    <a:pt x="3004217" y="778399"/>
                  </a:lnTo>
                  <a:lnTo>
                    <a:pt x="3031605" y="741773"/>
                  </a:lnTo>
                  <a:lnTo>
                    <a:pt x="3055436" y="702546"/>
                  </a:lnTo>
                  <a:lnTo>
                    <a:pt x="3075470" y="660957"/>
                  </a:lnTo>
                  <a:lnTo>
                    <a:pt x="3091469" y="617246"/>
                  </a:lnTo>
                  <a:lnTo>
                    <a:pt x="3103193" y="571651"/>
                  </a:lnTo>
                  <a:lnTo>
                    <a:pt x="3110402" y="524411"/>
                  </a:lnTo>
                  <a:lnTo>
                    <a:pt x="3112858" y="475767"/>
                  </a:lnTo>
                  <a:lnTo>
                    <a:pt x="3112858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651114" y="9253119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475766" y="0"/>
                  </a:moveTo>
                  <a:lnTo>
                    <a:pt x="3112859" y="0"/>
                  </a:lnTo>
                  <a:lnTo>
                    <a:pt x="3112859" y="475767"/>
                  </a:lnTo>
                  <a:lnTo>
                    <a:pt x="3110402" y="524411"/>
                  </a:lnTo>
                  <a:lnTo>
                    <a:pt x="3103193" y="571651"/>
                  </a:lnTo>
                  <a:lnTo>
                    <a:pt x="3091469" y="617246"/>
                  </a:lnTo>
                  <a:lnTo>
                    <a:pt x="3075470" y="660957"/>
                  </a:lnTo>
                  <a:lnTo>
                    <a:pt x="3055436" y="702546"/>
                  </a:lnTo>
                  <a:lnTo>
                    <a:pt x="3031605" y="741773"/>
                  </a:lnTo>
                  <a:lnTo>
                    <a:pt x="3004217" y="778399"/>
                  </a:lnTo>
                  <a:lnTo>
                    <a:pt x="2973510" y="812185"/>
                  </a:lnTo>
                  <a:lnTo>
                    <a:pt x="2939724" y="842892"/>
                  </a:lnTo>
                  <a:lnTo>
                    <a:pt x="2903098" y="870281"/>
                  </a:lnTo>
                  <a:lnTo>
                    <a:pt x="2863871" y="894112"/>
                  </a:lnTo>
                  <a:lnTo>
                    <a:pt x="2822282" y="914146"/>
                  </a:lnTo>
                  <a:lnTo>
                    <a:pt x="2778571" y="930145"/>
                  </a:lnTo>
                  <a:lnTo>
                    <a:pt x="2732976" y="941869"/>
                  </a:lnTo>
                  <a:lnTo>
                    <a:pt x="2685737" y="949078"/>
                  </a:lnTo>
                  <a:lnTo>
                    <a:pt x="2637093" y="951535"/>
                  </a:lnTo>
                  <a:lnTo>
                    <a:pt x="0" y="951535"/>
                  </a:lnTo>
                  <a:lnTo>
                    <a:pt x="0" y="475767"/>
                  </a:lnTo>
                  <a:lnTo>
                    <a:pt x="2456" y="427123"/>
                  </a:lnTo>
                  <a:lnTo>
                    <a:pt x="9665" y="379883"/>
                  </a:lnTo>
                  <a:lnTo>
                    <a:pt x="21389" y="334288"/>
                  </a:lnTo>
                  <a:lnTo>
                    <a:pt x="37388" y="290577"/>
                  </a:lnTo>
                  <a:lnTo>
                    <a:pt x="57422" y="248988"/>
                  </a:lnTo>
                  <a:lnTo>
                    <a:pt x="81253" y="209761"/>
                  </a:lnTo>
                  <a:lnTo>
                    <a:pt x="108641" y="173135"/>
                  </a:lnTo>
                  <a:lnTo>
                    <a:pt x="139348" y="139349"/>
                  </a:lnTo>
                  <a:lnTo>
                    <a:pt x="173134" y="108642"/>
                  </a:lnTo>
                  <a:lnTo>
                    <a:pt x="209760" y="81253"/>
                  </a:lnTo>
                  <a:lnTo>
                    <a:pt x="248987" y="57422"/>
                  </a:lnTo>
                  <a:lnTo>
                    <a:pt x="290576" y="37388"/>
                  </a:lnTo>
                  <a:lnTo>
                    <a:pt x="334287" y="21389"/>
                  </a:lnTo>
                  <a:lnTo>
                    <a:pt x="379882" y="9665"/>
                  </a:lnTo>
                  <a:lnTo>
                    <a:pt x="427121" y="2456"/>
                  </a:lnTo>
                  <a:lnTo>
                    <a:pt x="475766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8651114" y="8201711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3112858" y="0"/>
                  </a:moveTo>
                  <a:lnTo>
                    <a:pt x="475766" y="0"/>
                  </a:lnTo>
                  <a:lnTo>
                    <a:pt x="427121" y="2456"/>
                  </a:lnTo>
                  <a:lnTo>
                    <a:pt x="379882" y="9665"/>
                  </a:lnTo>
                  <a:lnTo>
                    <a:pt x="334288" y="21389"/>
                  </a:lnTo>
                  <a:lnTo>
                    <a:pt x="290576" y="37388"/>
                  </a:lnTo>
                  <a:lnTo>
                    <a:pt x="248987" y="57422"/>
                  </a:lnTo>
                  <a:lnTo>
                    <a:pt x="209760" y="81253"/>
                  </a:lnTo>
                  <a:lnTo>
                    <a:pt x="173134" y="108642"/>
                  </a:lnTo>
                  <a:lnTo>
                    <a:pt x="139348" y="139349"/>
                  </a:lnTo>
                  <a:lnTo>
                    <a:pt x="108642" y="173135"/>
                  </a:lnTo>
                  <a:lnTo>
                    <a:pt x="81253" y="209761"/>
                  </a:lnTo>
                  <a:lnTo>
                    <a:pt x="57422" y="248988"/>
                  </a:lnTo>
                  <a:lnTo>
                    <a:pt x="37388" y="290577"/>
                  </a:lnTo>
                  <a:lnTo>
                    <a:pt x="21389" y="334288"/>
                  </a:lnTo>
                  <a:lnTo>
                    <a:pt x="9665" y="379883"/>
                  </a:lnTo>
                  <a:lnTo>
                    <a:pt x="2456" y="427122"/>
                  </a:lnTo>
                  <a:lnTo>
                    <a:pt x="0" y="475767"/>
                  </a:lnTo>
                  <a:lnTo>
                    <a:pt x="0" y="951534"/>
                  </a:lnTo>
                  <a:lnTo>
                    <a:pt x="2637092" y="951534"/>
                  </a:lnTo>
                  <a:lnTo>
                    <a:pt x="2685737" y="949078"/>
                  </a:lnTo>
                  <a:lnTo>
                    <a:pt x="2732976" y="941868"/>
                  </a:lnTo>
                  <a:lnTo>
                    <a:pt x="2778571" y="930145"/>
                  </a:lnTo>
                  <a:lnTo>
                    <a:pt x="2822282" y="914146"/>
                  </a:lnTo>
                  <a:lnTo>
                    <a:pt x="2863871" y="894112"/>
                  </a:lnTo>
                  <a:lnTo>
                    <a:pt x="2903098" y="870281"/>
                  </a:lnTo>
                  <a:lnTo>
                    <a:pt x="2939724" y="842892"/>
                  </a:lnTo>
                  <a:lnTo>
                    <a:pt x="2973510" y="812185"/>
                  </a:lnTo>
                  <a:lnTo>
                    <a:pt x="3004217" y="778399"/>
                  </a:lnTo>
                  <a:lnTo>
                    <a:pt x="3031605" y="741773"/>
                  </a:lnTo>
                  <a:lnTo>
                    <a:pt x="3055436" y="702546"/>
                  </a:lnTo>
                  <a:lnTo>
                    <a:pt x="3075470" y="660957"/>
                  </a:lnTo>
                  <a:lnTo>
                    <a:pt x="3091469" y="617246"/>
                  </a:lnTo>
                  <a:lnTo>
                    <a:pt x="3103193" y="571651"/>
                  </a:lnTo>
                  <a:lnTo>
                    <a:pt x="3110402" y="524411"/>
                  </a:lnTo>
                  <a:lnTo>
                    <a:pt x="3112858" y="475767"/>
                  </a:lnTo>
                  <a:lnTo>
                    <a:pt x="3112858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8651114" y="8201711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475766" y="0"/>
                  </a:moveTo>
                  <a:lnTo>
                    <a:pt x="3112859" y="0"/>
                  </a:lnTo>
                  <a:lnTo>
                    <a:pt x="3112859" y="475767"/>
                  </a:lnTo>
                  <a:lnTo>
                    <a:pt x="3110402" y="524411"/>
                  </a:lnTo>
                  <a:lnTo>
                    <a:pt x="3103193" y="571651"/>
                  </a:lnTo>
                  <a:lnTo>
                    <a:pt x="3091469" y="617246"/>
                  </a:lnTo>
                  <a:lnTo>
                    <a:pt x="3075470" y="660957"/>
                  </a:lnTo>
                  <a:lnTo>
                    <a:pt x="3055436" y="702546"/>
                  </a:lnTo>
                  <a:lnTo>
                    <a:pt x="3031605" y="741773"/>
                  </a:lnTo>
                  <a:lnTo>
                    <a:pt x="3004217" y="778399"/>
                  </a:lnTo>
                  <a:lnTo>
                    <a:pt x="2973510" y="812185"/>
                  </a:lnTo>
                  <a:lnTo>
                    <a:pt x="2939724" y="842892"/>
                  </a:lnTo>
                  <a:lnTo>
                    <a:pt x="2903098" y="870281"/>
                  </a:lnTo>
                  <a:lnTo>
                    <a:pt x="2863871" y="894112"/>
                  </a:lnTo>
                  <a:lnTo>
                    <a:pt x="2822282" y="914146"/>
                  </a:lnTo>
                  <a:lnTo>
                    <a:pt x="2778571" y="930145"/>
                  </a:lnTo>
                  <a:lnTo>
                    <a:pt x="2732976" y="941869"/>
                  </a:lnTo>
                  <a:lnTo>
                    <a:pt x="2685737" y="949078"/>
                  </a:lnTo>
                  <a:lnTo>
                    <a:pt x="2637093" y="951535"/>
                  </a:lnTo>
                  <a:lnTo>
                    <a:pt x="0" y="951535"/>
                  </a:lnTo>
                  <a:lnTo>
                    <a:pt x="0" y="475767"/>
                  </a:lnTo>
                  <a:lnTo>
                    <a:pt x="2456" y="427123"/>
                  </a:lnTo>
                  <a:lnTo>
                    <a:pt x="9665" y="379883"/>
                  </a:lnTo>
                  <a:lnTo>
                    <a:pt x="21389" y="334288"/>
                  </a:lnTo>
                  <a:lnTo>
                    <a:pt x="37388" y="290577"/>
                  </a:lnTo>
                  <a:lnTo>
                    <a:pt x="57422" y="248988"/>
                  </a:lnTo>
                  <a:lnTo>
                    <a:pt x="81253" y="209761"/>
                  </a:lnTo>
                  <a:lnTo>
                    <a:pt x="108641" y="173135"/>
                  </a:lnTo>
                  <a:lnTo>
                    <a:pt x="139348" y="139349"/>
                  </a:lnTo>
                  <a:lnTo>
                    <a:pt x="173134" y="108642"/>
                  </a:lnTo>
                  <a:lnTo>
                    <a:pt x="209760" y="81253"/>
                  </a:lnTo>
                  <a:lnTo>
                    <a:pt x="248987" y="57422"/>
                  </a:lnTo>
                  <a:lnTo>
                    <a:pt x="290576" y="37388"/>
                  </a:lnTo>
                  <a:lnTo>
                    <a:pt x="334287" y="21389"/>
                  </a:lnTo>
                  <a:lnTo>
                    <a:pt x="379882" y="9665"/>
                  </a:lnTo>
                  <a:lnTo>
                    <a:pt x="427121" y="2456"/>
                  </a:lnTo>
                  <a:lnTo>
                    <a:pt x="475766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8651114" y="7150299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3112858" y="0"/>
                  </a:moveTo>
                  <a:lnTo>
                    <a:pt x="475766" y="0"/>
                  </a:lnTo>
                  <a:lnTo>
                    <a:pt x="427121" y="2456"/>
                  </a:lnTo>
                  <a:lnTo>
                    <a:pt x="379882" y="9665"/>
                  </a:lnTo>
                  <a:lnTo>
                    <a:pt x="334288" y="21389"/>
                  </a:lnTo>
                  <a:lnTo>
                    <a:pt x="290576" y="37388"/>
                  </a:lnTo>
                  <a:lnTo>
                    <a:pt x="248987" y="57422"/>
                  </a:lnTo>
                  <a:lnTo>
                    <a:pt x="209760" y="81253"/>
                  </a:lnTo>
                  <a:lnTo>
                    <a:pt x="173134" y="108642"/>
                  </a:lnTo>
                  <a:lnTo>
                    <a:pt x="139348" y="139349"/>
                  </a:lnTo>
                  <a:lnTo>
                    <a:pt x="108642" y="173135"/>
                  </a:lnTo>
                  <a:lnTo>
                    <a:pt x="81253" y="209761"/>
                  </a:lnTo>
                  <a:lnTo>
                    <a:pt x="57422" y="248988"/>
                  </a:lnTo>
                  <a:lnTo>
                    <a:pt x="37388" y="290577"/>
                  </a:lnTo>
                  <a:lnTo>
                    <a:pt x="21389" y="334288"/>
                  </a:lnTo>
                  <a:lnTo>
                    <a:pt x="9665" y="379883"/>
                  </a:lnTo>
                  <a:lnTo>
                    <a:pt x="2456" y="427122"/>
                  </a:lnTo>
                  <a:lnTo>
                    <a:pt x="0" y="475767"/>
                  </a:lnTo>
                  <a:lnTo>
                    <a:pt x="0" y="951534"/>
                  </a:lnTo>
                  <a:lnTo>
                    <a:pt x="2637092" y="951534"/>
                  </a:lnTo>
                  <a:lnTo>
                    <a:pt x="2685737" y="949078"/>
                  </a:lnTo>
                  <a:lnTo>
                    <a:pt x="2732976" y="941868"/>
                  </a:lnTo>
                  <a:lnTo>
                    <a:pt x="2778571" y="930145"/>
                  </a:lnTo>
                  <a:lnTo>
                    <a:pt x="2822282" y="914146"/>
                  </a:lnTo>
                  <a:lnTo>
                    <a:pt x="2863871" y="894112"/>
                  </a:lnTo>
                  <a:lnTo>
                    <a:pt x="2903098" y="870281"/>
                  </a:lnTo>
                  <a:lnTo>
                    <a:pt x="2939724" y="842892"/>
                  </a:lnTo>
                  <a:lnTo>
                    <a:pt x="2973510" y="812185"/>
                  </a:lnTo>
                  <a:lnTo>
                    <a:pt x="3004217" y="778399"/>
                  </a:lnTo>
                  <a:lnTo>
                    <a:pt x="3031605" y="741773"/>
                  </a:lnTo>
                  <a:lnTo>
                    <a:pt x="3055436" y="702546"/>
                  </a:lnTo>
                  <a:lnTo>
                    <a:pt x="3075470" y="660957"/>
                  </a:lnTo>
                  <a:lnTo>
                    <a:pt x="3091469" y="617246"/>
                  </a:lnTo>
                  <a:lnTo>
                    <a:pt x="3103193" y="571651"/>
                  </a:lnTo>
                  <a:lnTo>
                    <a:pt x="3110402" y="524411"/>
                  </a:lnTo>
                  <a:lnTo>
                    <a:pt x="3112858" y="475767"/>
                  </a:lnTo>
                  <a:lnTo>
                    <a:pt x="3112858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651114" y="7150299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475766" y="0"/>
                  </a:moveTo>
                  <a:lnTo>
                    <a:pt x="3112859" y="0"/>
                  </a:lnTo>
                  <a:lnTo>
                    <a:pt x="3112859" y="475767"/>
                  </a:lnTo>
                  <a:lnTo>
                    <a:pt x="3110402" y="524411"/>
                  </a:lnTo>
                  <a:lnTo>
                    <a:pt x="3103193" y="571651"/>
                  </a:lnTo>
                  <a:lnTo>
                    <a:pt x="3091469" y="617246"/>
                  </a:lnTo>
                  <a:lnTo>
                    <a:pt x="3075470" y="660957"/>
                  </a:lnTo>
                  <a:lnTo>
                    <a:pt x="3055436" y="702546"/>
                  </a:lnTo>
                  <a:lnTo>
                    <a:pt x="3031605" y="741773"/>
                  </a:lnTo>
                  <a:lnTo>
                    <a:pt x="3004217" y="778399"/>
                  </a:lnTo>
                  <a:lnTo>
                    <a:pt x="2973510" y="812185"/>
                  </a:lnTo>
                  <a:lnTo>
                    <a:pt x="2939724" y="842892"/>
                  </a:lnTo>
                  <a:lnTo>
                    <a:pt x="2903098" y="870281"/>
                  </a:lnTo>
                  <a:lnTo>
                    <a:pt x="2863871" y="894112"/>
                  </a:lnTo>
                  <a:lnTo>
                    <a:pt x="2822282" y="914146"/>
                  </a:lnTo>
                  <a:lnTo>
                    <a:pt x="2778571" y="930145"/>
                  </a:lnTo>
                  <a:lnTo>
                    <a:pt x="2732976" y="941869"/>
                  </a:lnTo>
                  <a:lnTo>
                    <a:pt x="2685737" y="949078"/>
                  </a:lnTo>
                  <a:lnTo>
                    <a:pt x="2637093" y="951535"/>
                  </a:lnTo>
                  <a:lnTo>
                    <a:pt x="0" y="951535"/>
                  </a:lnTo>
                  <a:lnTo>
                    <a:pt x="0" y="475767"/>
                  </a:lnTo>
                  <a:lnTo>
                    <a:pt x="2456" y="427123"/>
                  </a:lnTo>
                  <a:lnTo>
                    <a:pt x="9665" y="379883"/>
                  </a:lnTo>
                  <a:lnTo>
                    <a:pt x="21389" y="334288"/>
                  </a:lnTo>
                  <a:lnTo>
                    <a:pt x="37388" y="290577"/>
                  </a:lnTo>
                  <a:lnTo>
                    <a:pt x="57422" y="248988"/>
                  </a:lnTo>
                  <a:lnTo>
                    <a:pt x="81253" y="209761"/>
                  </a:lnTo>
                  <a:lnTo>
                    <a:pt x="108641" y="173135"/>
                  </a:lnTo>
                  <a:lnTo>
                    <a:pt x="139348" y="139349"/>
                  </a:lnTo>
                  <a:lnTo>
                    <a:pt x="173134" y="108642"/>
                  </a:lnTo>
                  <a:lnTo>
                    <a:pt x="209760" y="81253"/>
                  </a:lnTo>
                  <a:lnTo>
                    <a:pt x="248987" y="57422"/>
                  </a:lnTo>
                  <a:lnTo>
                    <a:pt x="290576" y="37388"/>
                  </a:lnTo>
                  <a:lnTo>
                    <a:pt x="334287" y="21389"/>
                  </a:lnTo>
                  <a:lnTo>
                    <a:pt x="379882" y="9665"/>
                  </a:lnTo>
                  <a:lnTo>
                    <a:pt x="427121" y="2456"/>
                  </a:lnTo>
                  <a:lnTo>
                    <a:pt x="475766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8651114" y="6098889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3112858" y="0"/>
                  </a:moveTo>
                  <a:lnTo>
                    <a:pt x="475766" y="0"/>
                  </a:lnTo>
                  <a:lnTo>
                    <a:pt x="427121" y="2456"/>
                  </a:lnTo>
                  <a:lnTo>
                    <a:pt x="379882" y="9665"/>
                  </a:lnTo>
                  <a:lnTo>
                    <a:pt x="334288" y="21389"/>
                  </a:lnTo>
                  <a:lnTo>
                    <a:pt x="290576" y="37388"/>
                  </a:lnTo>
                  <a:lnTo>
                    <a:pt x="248987" y="57422"/>
                  </a:lnTo>
                  <a:lnTo>
                    <a:pt x="209760" y="81253"/>
                  </a:lnTo>
                  <a:lnTo>
                    <a:pt x="173134" y="108642"/>
                  </a:lnTo>
                  <a:lnTo>
                    <a:pt x="139348" y="139349"/>
                  </a:lnTo>
                  <a:lnTo>
                    <a:pt x="108642" y="173135"/>
                  </a:lnTo>
                  <a:lnTo>
                    <a:pt x="81253" y="209761"/>
                  </a:lnTo>
                  <a:lnTo>
                    <a:pt x="57422" y="248988"/>
                  </a:lnTo>
                  <a:lnTo>
                    <a:pt x="37388" y="290577"/>
                  </a:lnTo>
                  <a:lnTo>
                    <a:pt x="21389" y="334288"/>
                  </a:lnTo>
                  <a:lnTo>
                    <a:pt x="9665" y="379883"/>
                  </a:lnTo>
                  <a:lnTo>
                    <a:pt x="2456" y="427122"/>
                  </a:lnTo>
                  <a:lnTo>
                    <a:pt x="0" y="475767"/>
                  </a:lnTo>
                  <a:lnTo>
                    <a:pt x="0" y="951534"/>
                  </a:lnTo>
                  <a:lnTo>
                    <a:pt x="2637092" y="951534"/>
                  </a:lnTo>
                  <a:lnTo>
                    <a:pt x="2685737" y="949078"/>
                  </a:lnTo>
                  <a:lnTo>
                    <a:pt x="2732976" y="941868"/>
                  </a:lnTo>
                  <a:lnTo>
                    <a:pt x="2778571" y="930145"/>
                  </a:lnTo>
                  <a:lnTo>
                    <a:pt x="2822282" y="914146"/>
                  </a:lnTo>
                  <a:lnTo>
                    <a:pt x="2863871" y="894112"/>
                  </a:lnTo>
                  <a:lnTo>
                    <a:pt x="2903098" y="870281"/>
                  </a:lnTo>
                  <a:lnTo>
                    <a:pt x="2939724" y="842892"/>
                  </a:lnTo>
                  <a:lnTo>
                    <a:pt x="2973510" y="812185"/>
                  </a:lnTo>
                  <a:lnTo>
                    <a:pt x="3004217" y="778399"/>
                  </a:lnTo>
                  <a:lnTo>
                    <a:pt x="3031605" y="741773"/>
                  </a:lnTo>
                  <a:lnTo>
                    <a:pt x="3055436" y="702546"/>
                  </a:lnTo>
                  <a:lnTo>
                    <a:pt x="3075470" y="660957"/>
                  </a:lnTo>
                  <a:lnTo>
                    <a:pt x="3091469" y="617246"/>
                  </a:lnTo>
                  <a:lnTo>
                    <a:pt x="3103193" y="571651"/>
                  </a:lnTo>
                  <a:lnTo>
                    <a:pt x="3110402" y="524411"/>
                  </a:lnTo>
                  <a:lnTo>
                    <a:pt x="3112858" y="475767"/>
                  </a:lnTo>
                  <a:lnTo>
                    <a:pt x="3112858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8651114" y="6098889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5">
                  <a:moveTo>
                    <a:pt x="475766" y="0"/>
                  </a:moveTo>
                  <a:lnTo>
                    <a:pt x="3112859" y="0"/>
                  </a:lnTo>
                  <a:lnTo>
                    <a:pt x="3112859" y="475767"/>
                  </a:lnTo>
                  <a:lnTo>
                    <a:pt x="3110402" y="524411"/>
                  </a:lnTo>
                  <a:lnTo>
                    <a:pt x="3103193" y="571651"/>
                  </a:lnTo>
                  <a:lnTo>
                    <a:pt x="3091469" y="617246"/>
                  </a:lnTo>
                  <a:lnTo>
                    <a:pt x="3075470" y="660957"/>
                  </a:lnTo>
                  <a:lnTo>
                    <a:pt x="3055436" y="702546"/>
                  </a:lnTo>
                  <a:lnTo>
                    <a:pt x="3031605" y="741773"/>
                  </a:lnTo>
                  <a:lnTo>
                    <a:pt x="3004217" y="778399"/>
                  </a:lnTo>
                  <a:lnTo>
                    <a:pt x="2973510" y="812185"/>
                  </a:lnTo>
                  <a:lnTo>
                    <a:pt x="2939724" y="842892"/>
                  </a:lnTo>
                  <a:lnTo>
                    <a:pt x="2903098" y="870281"/>
                  </a:lnTo>
                  <a:lnTo>
                    <a:pt x="2863871" y="894112"/>
                  </a:lnTo>
                  <a:lnTo>
                    <a:pt x="2822282" y="914146"/>
                  </a:lnTo>
                  <a:lnTo>
                    <a:pt x="2778571" y="930145"/>
                  </a:lnTo>
                  <a:lnTo>
                    <a:pt x="2732976" y="941869"/>
                  </a:lnTo>
                  <a:lnTo>
                    <a:pt x="2685737" y="949078"/>
                  </a:lnTo>
                  <a:lnTo>
                    <a:pt x="2637093" y="951535"/>
                  </a:lnTo>
                  <a:lnTo>
                    <a:pt x="0" y="951535"/>
                  </a:lnTo>
                  <a:lnTo>
                    <a:pt x="0" y="475767"/>
                  </a:lnTo>
                  <a:lnTo>
                    <a:pt x="2456" y="427123"/>
                  </a:lnTo>
                  <a:lnTo>
                    <a:pt x="9665" y="379883"/>
                  </a:lnTo>
                  <a:lnTo>
                    <a:pt x="21389" y="334288"/>
                  </a:lnTo>
                  <a:lnTo>
                    <a:pt x="37388" y="290577"/>
                  </a:lnTo>
                  <a:lnTo>
                    <a:pt x="57422" y="248988"/>
                  </a:lnTo>
                  <a:lnTo>
                    <a:pt x="81253" y="209761"/>
                  </a:lnTo>
                  <a:lnTo>
                    <a:pt x="108641" y="173135"/>
                  </a:lnTo>
                  <a:lnTo>
                    <a:pt x="139348" y="139349"/>
                  </a:lnTo>
                  <a:lnTo>
                    <a:pt x="173134" y="108642"/>
                  </a:lnTo>
                  <a:lnTo>
                    <a:pt x="209760" y="81253"/>
                  </a:lnTo>
                  <a:lnTo>
                    <a:pt x="248987" y="57422"/>
                  </a:lnTo>
                  <a:lnTo>
                    <a:pt x="290576" y="37388"/>
                  </a:lnTo>
                  <a:lnTo>
                    <a:pt x="334287" y="21389"/>
                  </a:lnTo>
                  <a:lnTo>
                    <a:pt x="379882" y="9665"/>
                  </a:lnTo>
                  <a:lnTo>
                    <a:pt x="427121" y="2456"/>
                  </a:lnTo>
                  <a:lnTo>
                    <a:pt x="475766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8651114" y="5047477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4">
                  <a:moveTo>
                    <a:pt x="3112858" y="0"/>
                  </a:moveTo>
                  <a:lnTo>
                    <a:pt x="475766" y="0"/>
                  </a:lnTo>
                  <a:lnTo>
                    <a:pt x="427121" y="2456"/>
                  </a:lnTo>
                  <a:lnTo>
                    <a:pt x="379882" y="9665"/>
                  </a:lnTo>
                  <a:lnTo>
                    <a:pt x="334288" y="21389"/>
                  </a:lnTo>
                  <a:lnTo>
                    <a:pt x="290576" y="37388"/>
                  </a:lnTo>
                  <a:lnTo>
                    <a:pt x="248987" y="57422"/>
                  </a:lnTo>
                  <a:lnTo>
                    <a:pt x="209760" y="81253"/>
                  </a:lnTo>
                  <a:lnTo>
                    <a:pt x="173134" y="108642"/>
                  </a:lnTo>
                  <a:lnTo>
                    <a:pt x="139348" y="139349"/>
                  </a:lnTo>
                  <a:lnTo>
                    <a:pt x="108642" y="173135"/>
                  </a:lnTo>
                  <a:lnTo>
                    <a:pt x="81253" y="209761"/>
                  </a:lnTo>
                  <a:lnTo>
                    <a:pt x="57422" y="248988"/>
                  </a:lnTo>
                  <a:lnTo>
                    <a:pt x="37388" y="290577"/>
                  </a:lnTo>
                  <a:lnTo>
                    <a:pt x="21389" y="334288"/>
                  </a:lnTo>
                  <a:lnTo>
                    <a:pt x="9665" y="379883"/>
                  </a:lnTo>
                  <a:lnTo>
                    <a:pt x="2456" y="427122"/>
                  </a:lnTo>
                  <a:lnTo>
                    <a:pt x="0" y="475767"/>
                  </a:lnTo>
                  <a:lnTo>
                    <a:pt x="0" y="951534"/>
                  </a:lnTo>
                  <a:lnTo>
                    <a:pt x="2637092" y="951534"/>
                  </a:lnTo>
                  <a:lnTo>
                    <a:pt x="2685737" y="949078"/>
                  </a:lnTo>
                  <a:lnTo>
                    <a:pt x="2732976" y="941868"/>
                  </a:lnTo>
                  <a:lnTo>
                    <a:pt x="2778571" y="930145"/>
                  </a:lnTo>
                  <a:lnTo>
                    <a:pt x="2822282" y="914146"/>
                  </a:lnTo>
                  <a:lnTo>
                    <a:pt x="2863871" y="894112"/>
                  </a:lnTo>
                  <a:lnTo>
                    <a:pt x="2903098" y="870281"/>
                  </a:lnTo>
                  <a:lnTo>
                    <a:pt x="2939724" y="842892"/>
                  </a:lnTo>
                  <a:lnTo>
                    <a:pt x="2973510" y="812185"/>
                  </a:lnTo>
                  <a:lnTo>
                    <a:pt x="3004217" y="778399"/>
                  </a:lnTo>
                  <a:lnTo>
                    <a:pt x="3031605" y="741773"/>
                  </a:lnTo>
                  <a:lnTo>
                    <a:pt x="3055436" y="702546"/>
                  </a:lnTo>
                  <a:lnTo>
                    <a:pt x="3075470" y="660957"/>
                  </a:lnTo>
                  <a:lnTo>
                    <a:pt x="3091469" y="617246"/>
                  </a:lnTo>
                  <a:lnTo>
                    <a:pt x="3103193" y="571651"/>
                  </a:lnTo>
                  <a:lnTo>
                    <a:pt x="3110402" y="524411"/>
                  </a:lnTo>
                  <a:lnTo>
                    <a:pt x="3112858" y="475767"/>
                  </a:lnTo>
                  <a:lnTo>
                    <a:pt x="3112858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8651114" y="5047477"/>
              <a:ext cx="3113405" cy="951865"/>
            </a:xfrm>
            <a:custGeom>
              <a:avLst/>
              <a:gdLst/>
              <a:ahLst/>
              <a:cxnLst/>
              <a:rect l="l" t="t" r="r" b="b"/>
              <a:pathLst>
                <a:path w="3113404" h="951864">
                  <a:moveTo>
                    <a:pt x="475766" y="0"/>
                  </a:moveTo>
                  <a:lnTo>
                    <a:pt x="3112859" y="0"/>
                  </a:lnTo>
                  <a:lnTo>
                    <a:pt x="3112859" y="475767"/>
                  </a:lnTo>
                  <a:lnTo>
                    <a:pt x="3110402" y="524411"/>
                  </a:lnTo>
                  <a:lnTo>
                    <a:pt x="3103193" y="571651"/>
                  </a:lnTo>
                  <a:lnTo>
                    <a:pt x="3091469" y="617246"/>
                  </a:lnTo>
                  <a:lnTo>
                    <a:pt x="3075470" y="660957"/>
                  </a:lnTo>
                  <a:lnTo>
                    <a:pt x="3055436" y="702546"/>
                  </a:lnTo>
                  <a:lnTo>
                    <a:pt x="3031605" y="741773"/>
                  </a:lnTo>
                  <a:lnTo>
                    <a:pt x="3004217" y="778399"/>
                  </a:lnTo>
                  <a:lnTo>
                    <a:pt x="2973510" y="812185"/>
                  </a:lnTo>
                  <a:lnTo>
                    <a:pt x="2939724" y="842892"/>
                  </a:lnTo>
                  <a:lnTo>
                    <a:pt x="2903098" y="870281"/>
                  </a:lnTo>
                  <a:lnTo>
                    <a:pt x="2863871" y="894112"/>
                  </a:lnTo>
                  <a:lnTo>
                    <a:pt x="2822282" y="914146"/>
                  </a:lnTo>
                  <a:lnTo>
                    <a:pt x="2778571" y="930145"/>
                  </a:lnTo>
                  <a:lnTo>
                    <a:pt x="2732976" y="941869"/>
                  </a:lnTo>
                  <a:lnTo>
                    <a:pt x="2685737" y="949078"/>
                  </a:lnTo>
                  <a:lnTo>
                    <a:pt x="2637093" y="951535"/>
                  </a:lnTo>
                  <a:lnTo>
                    <a:pt x="0" y="951535"/>
                  </a:lnTo>
                  <a:lnTo>
                    <a:pt x="0" y="475767"/>
                  </a:lnTo>
                  <a:lnTo>
                    <a:pt x="2456" y="427123"/>
                  </a:lnTo>
                  <a:lnTo>
                    <a:pt x="9665" y="379883"/>
                  </a:lnTo>
                  <a:lnTo>
                    <a:pt x="21389" y="334288"/>
                  </a:lnTo>
                  <a:lnTo>
                    <a:pt x="37388" y="290577"/>
                  </a:lnTo>
                  <a:lnTo>
                    <a:pt x="57422" y="248988"/>
                  </a:lnTo>
                  <a:lnTo>
                    <a:pt x="81253" y="209761"/>
                  </a:lnTo>
                  <a:lnTo>
                    <a:pt x="108641" y="173135"/>
                  </a:lnTo>
                  <a:lnTo>
                    <a:pt x="139348" y="139349"/>
                  </a:lnTo>
                  <a:lnTo>
                    <a:pt x="173134" y="108642"/>
                  </a:lnTo>
                  <a:lnTo>
                    <a:pt x="209760" y="81253"/>
                  </a:lnTo>
                  <a:lnTo>
                    <a:pt x="248987" y="57422"/>
                  </a:lnTo>
                  <a:lnTo>
                    <a:pt x="290576" y="37388"/>
                  </a:lnTo>
                  <a:lnTo>
                    <a:pt x="334287" y="21389"/>
                  </a:lnTo>
                  <a:lnTo>
                    <a:pt x="379882" y="9665"/>
                  </a:lnTo>
                  <a:lnTo>
                    <a:pt x="427121" y="2456"/>
                  </a:lnTo>
                  <a:lnTo>
                    <a:pt x="475766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9156192" y="3773424"/>
              <a:ext cx="2426207" cy="65227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9256776" y="3959351"/>
              <a:ext cx="2225039" cy="100584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9144000" y="4495800"/>
              <a:ext cx="2447544" cy="67665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8806212" y="3692652"/>
            <a:ext cx="2737485" cy="6322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59435">
              <a:lnSpc>
                <a:spcPct val="100000"/>
              </a:lnSpc>
              <a:spcBef>
                <a:spcPts val="100"/>
              </a:spcBef>
            </a:pP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te</a:t>
            </a:r>
            <a:r>
              <a:rPr dirty="0" baseline="-51215" sz="4800" spc="-794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T</a:t>
            </a: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sti</a:t>
            </a:r>
            <a:r>
              <a:rPr dirty="0" baseline="-51215" sz="4800" spc="-794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E</a:t>
            </a: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ng</a:t>
            </a:r>
            <a:r>
              <a:rPr dirty="0" baseline="-51215" sz="4800" spc="-794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S</a:t>
            </a: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@</a:t>
            </a:r>
            <a:r>
              <a:rPr dirty="0" baseline="-51215" sz="4800" spc="-794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T</a:t>
            </a: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in</a:t>
            </a:r>
            <a:r>
              <a:rPr dirty="0" baseline="-51215" sz="4800" spc="-794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I</a:t>
            </a: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a</a:t>
            </a:r>
            <a:r>
              <a:rPr dirty="0" baseline="-51215" sz="4800" spc="-794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N</a:t>
            </a: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tt.</a:t>
            </a:r>
            <a:r>
              <a:rPr dirty="0" baseline="-51215" sz="4800" spc="-794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G</a:t>
            </a:r>
            <a:r>
              <a:rPr dirty="0" sz="2000" spc="-530" b="1">
                <a:solidFill>
                  <a:srgbClr val="FFFFFF"/>
                </a:solidFill>
                <a:latin typeface="Dubai"/>
                <a:cs typeface="Dubai"/>
                <a:hlinkClick r:id="rId6"/>
              </a:rPr>
              <a:t>com</a:t>
            </a:r>
            <a:endParaRPr sz="2000">
              <a:latin typeface="Dubai"/>
              <a:cs typeface="Dubai"/>
            </a:endParaRPr>
          </a:p>
          <a:p>
            <a:pPr marL="558165">
              <a:lnSpc>
                <a:spcPct val="100000"/>
              </a:lnSpc>
              <a:spcBef>
                <a:spcPts val="3090"/>
              </a:spcBef>
            </a:pPr>
            <a:r>
              <a:rPr dirty="0" sz="2100" b="1">
                <a:solidFill>
                  <a:srgbClr val="FFFFFF"/>
                </a:solidFill>
                <a:latin typeface="Dubai"/>
                <a:cs typeface="Dubai"/>
              </a:rPr>
              <a:t>17025</a:t>
            </a:r>
            <a:r>
              <a:rPr dirty="0" sz="2100" spc="-6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100" spc="-15" b="1">
                <a:solidFill>
                  <a:srgbClr val="FFFFFF"/>
                </a:solidFill>
                <a:latin typeface="Dubai"/>
                <a:cs typeface="Dubai"/>
              </a:rPr>
              <a:t>Accredited</a:t>
            </a:r>
            <a:endParaRPr sz="2100">
              <a:latin typeface="Dubai"/>
              <a:cs typeface="Dubai"/>
            </a:endParaRPr>
          </a:p>
          <a:p>
            <a:pPr marL="25400" marR="1061720">
              <a:lnSpc>
                <a:spcPct val="100000"/>
              </a:lnSpc>
              <a:spcBef>
                <a:spcPts val="2500"/>
              </a:spcBef>
            </a:pP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CIVIL</a:t>
            </a:r>
            <a:r>
              <a:rPr dirty="0" sz="2000" spc="-9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TESTING  </a:t>
            </a:r>
            <a:r>
              <a:rPr dirty="0" sz="2000" spc="-15" b="1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00">
              <a:latin typeface="Dubai"/>
              <a:cs typeface="Dubai"/>
            </a:endParaRPr>
          </a:p>
          <a:p>
            <a:pPr marL="25400" marR="742950">
              <a:lnSpc>
                <a:spcPct val="100000"/>
              </a:lnSpc>
            </a:pPr>
            <a:r>
              <a:rPr dirty="0" sz="2000" spc="-10" b="1">
                <a:solidFill>
                  <a:srgbClr val="FFFFFF"/>
                </a:solidFill>
                <a:latin typeface="Dubai"/>
                <a:cs typeface="Dubai"/>
              </a:rPr>
              <a:t>GEOTECHNICAL  </a:t>
            </a:r>
            <a:r>
              <a:rPr dirty="0" sz="2000" spc="5" b="1">
                <a:solidFill>
                  <a:srgbClr val="FFFFFF"/>
                </a:solidFill>
                <a:latin typeface="Dubai"/>
                <a:cs typeface="Dubai"/>
              </a:rPr>
              <a:t>I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NV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E</a:t>
            </a:r>
            <a:r>
              <a:rPr dirty="0" sz="2000" spc="-15" b="1">
                <a:solidFill>
                  <a:srgbClr val="FFFFFF"/>
                </a:solidFill>
                <a:latin typeface="Dubai"/>
                <a:cs typeface="Dubai"/>
              </a:rPr>
              <a:t>S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T</a:t>
            </a:r>
            <a:r>
              <a:rPr dirty="0" sz="2000" spc="5" b="1">
                <a:solidFill>
                  <a:srgbClr val="FFFFFF"/>
                </a:solidFill>
                <a:latin typeface="Dubai"/>
                <a:cs typeface="Dubai"/>
              </a:rPr>
              <a:t>I</a:t>
            </a:r>
            <a:r>
              <a:rPr dirty="0" sz="2000" spc="-20" b="1">
                <a:solidFill>
                  <a:srgbClr val="FFFFFF"/>
                </a:solidFill>
                <a:latin typeface="Dubai"/>
                <a:cs typeface="Dubai"/>
              </a:rPr>
              <a:t>G</a:t>
            </a:r>
            <a:r>
              <a:rPr dirty="0" sz="2000" spc="-185" b="1">
                <a:solidFill>
                  <a:srgbClr val="FFFFFF"/>
                </a:solidFill>
                <a:latin typeface="Dubai"/>
                <a:cs typeface="Dubai"/>
              </a:rPr>
              <a:t>A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T</a:t>
            </a:r>
            <a:r>
              <a:rPr dirty="0" sz="2000" spc="5" b="1">
                <a:solidFill>
                  <a:srgbClr val="FFFFFF"/>
                </a:solidFill>
                <a:latin typeface="Dubai"/>
                <a:cs typeface="Dubai"/>
              </a:rPr>
              <a:t>I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O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NS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>
              <a:latin typeface="Dubai"/>
              <a:cs typeface="Dubai"/>
            </a:endParaRPr>
          </a:p>
          <a:p>
            <a:pPr marL="25400" marR="17780">
              <a:lnSpc>
                <a:spcPct val="100000"/>
              </a:lnSpc>
            </a:pPr>
            <a:r>
              <a:rPr dirty="0" sz="2000" spc="-10" b="1">
                <a:solidFill>
                  <a:srgbClr val="FFFFFF"/>
                </a:solidFill>
                <a:latin typeface="Dubai"/>
                <a:cs typeface="Dubai"/>
              </a:rPr>
              <a:t>GEOPHYSICAL</a:t>
            </a:r>
            <a:r>
              <a:rPr dirty="0" sz="2000" spc="-6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STUDIES  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AND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00">
              <a:latin typeface="Dubai"/>
              <a:cs typeface="Dubai"/>
            </a:endParaRPr>
          </a:p>
          <a:p>
            <a:pPr marL="25400" marR="1142365">
              <a:lnSpc>
                <a:spcPct val="100000"/>
              </a:lnSpc>
            </a:pPr>
            <a:r>
              <a:rPr dirty="0" sz="2000" spc="-10" b="1">
                <a:solidFill>
                  <a:srgbClr val="FFFFFF"/>
                </a:solidFill>
                <a:latin typeface="Dubai"/>
                <a:cs typeface="Dubai"/>
              </a:rPr>
              <a:t>C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A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L</a:t>
            </a:r>
            <a:r>
              <a:rPr dirty="0" sz="2000" spc="5" b="1">
                <a:solidFill>
                  <a:srgbClr val="FFFFFF"/>
                </a:solidFill>
                <a:latin typeface="Dubai"/>
                <a:cs typeface="Dubai"/>
              </a:rPr>
              <a:t>IB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R</a:t>
            </a:r>
            <a:r>
              <a:rPr dirty="0" sz="2000" spc="-180" b="1">
                <a:solidFill>
                  <a:srgbClr val="FFFFFF"/>
                </a:solidFill>
                <a:latin typeface="Dubai"/>
                <a:cs typeface="Dubai"/>
              </a:rPr>
              <a:t>A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T</a:t>
            </a:r>
            <a:r>
              <a:rPr dirty="0" sz="2000" spc="5" b="1">
                <a:solidFill>
                  <a:srgbClr val="FFFFFF"/>
                </a:solidFill>
                <a:latin typeface="Dubai"/>
                <a:cs typeface="Dubai"/>
              </a:rPr>
              <a:t>I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O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N  </a:t>
            </a:r>
            <a:r>
              <a:rPr dirty="0" sz="2000" spc="-15" b="1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>
              <a:latin typeface="Dubai"/>
              <a:cs typeface="Dubai"/>
            </a:endParaRPr>
          </a:p>
          <a:p>
            <a:pPr marL="25400" marR="76835">
              <a:lnSpc>
                <a:spcPct val="100000"/>
              </a:lnSpc>
            </a:pPr>
            <a:r>
              <a:rPr dirty="0" sz="2000" spc="-20" b="1">
                <a:solidFill>
                  <a:srgbClr val="FFFFFF"/>
                </a:solidFill>
                <a:latin typeface="Dubai"/>
                <a:cs typeface="Dubai"/>
              </a:rPr>
              <a:t>ENVIRONMENTAL 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STUDIES 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AND</a:t>
            </a:r>
            <a:r>
              <a:rPr dirty="0" sz="2000" spc="-6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747759" y="155447"/>
            <a:ext cx="3352165" cy="15952469"/>
            <a:chOff x="8747759" y="155447"/>
            <a:chExt cx="3352165" cy="15952469"/>
          </a:xfrm>
        </p:grpSpPr>
        <p:sp>
          <p:nvSpPr>
            <p:cNvPr id="19" name="object 19"/>
            <p:cNvSpPr/>
            <p:nvPr/>
          </p:nvSpPr>
          <p:spPr>
            <a:xfrm>
              <a:off x="8747759" y="155447"/>
              <a:ext cx="3349752" cy="394411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8875678" y="285495"/>
              <a:ext cx="3092004" cy="368559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550151" y="0"/>
                  </a:moveTo>
                  <a:lnTo>
                    <a:pt x="0" y="0"/>
                  </a:lnTo>
                  <a:lnTo>
                    <a:pt x="0" y="438581"/>
                  </a:lnTo>
                  <a:lnTo>
                    <a:pt x="550151" y="438581"/>
                  </a:lnTo>
                  <a:lnTo>
                    <a:pt x="5501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0" y="0"/>
                  </a:moveTo>
                  <a:lnTo>
                    <a:pt x="550151" y="0"/>
                  </a:lnTo>
                  <a:lnTo>
                    <a:pt x="550151" y="438582"/>
                  </a:lnTo>
                  <a:lnTo>
                    <a:pt x="0" y="438582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11623344" y="15724123"/>
            <a:ext cx="3873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1/4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5521" y="15437127"/>
            <a:ext cx="11446510" cy="761365"/>
          </a:xfrm>
          <a:custGeom>
            <a:avLst/>
            <a:gdLst/>
            <a:ahLst/>
            <a:cxnLst/>
            <a:rect l="l" t="t" r="r" b="b"/>
            <a:pathLst>
              <a:path w="11446510" h="761365">
                <a:moveTo>
                  <a:pt x="11446404" y="0"/>
                </a:moveTo>
                <a:lnTo>
                  <a:pt x="126794" y="0"/>
                </a:lnTo>
                <a:lnTo>
                  <a:pt x="77440" y="9964"/>
                </a:lnTo>
                <a:lnTo>
                  <a:pt x="37137" y="37137"/>
                </a:lnTo>
                <a:lnTo>
                  <a:pt x="9964" y="77440"/>
                </a:lnTo>
                <a:lnTo>
                  <a:pt x="0" y="126794"/>
                </a:lnTo>
                <a:lnTo>
                  <a:pt x="0" y="760781"/>
                </a:lnTo>
                <a:lnTo>
                  <a:pt x="11319610" y="760781"/>
                </a:lnTo>
                <a:lnTo>
                  <a:pt x="11368964" y="750817"/>
                </a:lnTo>
                <a:lnTo>
                  <a:pt x="11409267" y="723644"/>
                </a:lnTo>
                <a:lnTo>
                  <a:pt x="11436440" y="683341"/>
                </a:lnTo>
                <a:lnTo>
                  <a:pt x="11446404" y="633987"/>
                </a:lnTo>
                <a:lnTo>
                  <a:pt x="11446404" y="0"/>
                </a:lnTo>
                <a:close/>
              </a:path>
            </a:pathLst>
          </a:custGeom>
          <a:solidFill>
            <a:srgbClr val="000000">
              <a:alpha val="5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3863054" y="15473680"/>
            <a:ext cx="643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BAHRAIN</a:t>
            </a:r>
            <a:endParaRPr sz="700">
              <a:latin typeface="Dubai"/>
              <a:cs typeface="Duba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64605" y="15574263"/>
            <a:ext cx="12388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Corporate Europe Co.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W.L.L</a:t>
            </a:r>
            <a:endParaRPr sz="700">
              <a:latin typeface="Dubai"/>
              <a:cs typeface="Duba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99518" y="15677895"/>
            <a:ext cx="1369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1309, Sitra Mall, Bldg No.</a:t>
            </a:r>
            <a:r>
              <a:rPr dirty="0" sz="700" spc="-2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574,</a:t>
            </a:r>
            <a:endParaRPr sz="700">
              <a:latin typeface="Dubai"/>
              <a:cs typeface="Duba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04318" y="15790671"/>
            <a:ext cx="7391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 31, Block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611.</a:t>
            </a:r>
            <a:endParaRPr sz="700">
              <a:latin typeface="Dubai"/>
              <a:cs typeface="Duba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97943" y="15882112"/>
            <a:ext cx="11531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1590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Bahrain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9"/>
              </a:rPr>
              <a:t>info@inatcorporateeurope.com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00926" y="15476728"/>
            <a:ext cx="6642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ENGLAND</a:t>
            </a:r>
            <a:endParaRPr sz="700">
              <a:latin typeface="Dubai"/>
              <a:cs typeface="Duba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17602" y="15577312"/>
            <a:ext cx="102996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UK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Multinational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197751" y="15680943"/>
            <a:ext cx="6699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46 Cameron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</a:t>
            </a:r>
            <a:endParaRPr sz="700">
              <a:latin typeface="Dubai"/>
              <a:cs typeface="Duba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147777" y="15793719"/>
            <a:ext cx="770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Ilford,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Essex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IG3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8LF</a:t>
            </a:r>
            <a:endParaRPr sz="700">
              <a:latin typeface="Dubai"/>
              <a:cs typeface="Duba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73152" y="15891256"/>
            <a:ext cx="112014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2255">
              <a:lnSpc>
                <a:spcPct val="1057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Kingdom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0"/>
              </a:rPr>
              <a:t>info@inatukmultinational.com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817739" y="15491967"/>
            <a:ext cx="6610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PAKISTAN</a:t>
            </a:r>
            <a:endParaRPr sz="700">
              <a:latin typeface="Dubai"/>
              <a:cs typeface="Duba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537513" y="15592552"/>
            <a:ext cx="12204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 Pvt.</a:t>
            </a:r>
            <a:r>
              <a:rPr dirty="0" sz="700" spc="-3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811389" y="15693136"/>
            <a:ext cx="6724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283 Zeenat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Block,</a:t>
            </a:r>
            <a:endParaRPr sz="700">
              <a:latin typeface="Dubai"/>
              <a:cs typeface="Duba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659751" y="15808960"/>
            <a:ext cx="9759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Alama Iqbal Town,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Lahore,</a:t>
            </a:r>
            <a:endParaRPr sz="700">
              <a:latin typeface="Dubai"/>
              <a:cs typeface="Duba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633589" y="15900400"/>
            <a:ext cx="102870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155" marR="5080" indent="-8509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Islamic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Republic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 Pakistan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info@inatpakistan.com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536783" y="15479776"/>
            <a:ext cx="6273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EMIRATE</a:t>
            </a:r>
            <a:endParaRPr sz="700">
              <a:latin typeface="Dubai"/>
              <a:cs typeface="Duba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397844" y="15580360"/>
            <a:ext cx="9048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Tower, Floor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8,</a:t>
            </a:r>
            <a:endParaRPr sz="700">
              <a:latin typeface="Dubai"/>
              <a:cs typeface="Duba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623270" y="15683991"/>
            <a:ext cx="474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#</a:t>
            </a:r>
            <a:r>
              <a:rPr dirty="0" sz="700" spc="-8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811</a:t>
            </a:r>
            <a:endParaRPr sz="700">
              <a:latin typeface="Dubai"/>
              <a:cs typeface="Duba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466107" y="15796767"/>
            <a:ext cx="76771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Bay,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Dubai,</a:t>
            </a:r>
            <a:endParaRPr sz="700">
              <a:latin typeface="Dubai"/>
              <a:cs typeface="Duba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416894" y="15888208"/>
            <a:ext cx="86741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9209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Arab Emirates 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fo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@in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e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m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i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rat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e</a:t>
            </a:r>
            <a:r>
              <a:rPr dirty="0" sz="700" spc="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s.</a:t>
            </a:r>
            <a:r>
              <a:rPr dirty="0" sz="700" spc="-10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c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m</a:t>
            </a:r>
            <a:endParaRPr sz="700">
              <a:latin typeface="Dubai"/>
              <a:cs typeface="Duba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3041" y="15491967"/>
            <a:ext cx="83311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 SAUDI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ARABIA</a:t>
            </a:r>
            <a:endParaRPr sz="700">
              <a:latin typeface="Dubai"/>
              <a:cs typeface="Duba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69191" y="15592552"/>
            <a:ext cx="14801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</a:t>
            </a:r>
            <a:r>
              <a:rPr dirty="0" sz="700" spc="-1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Establishment</a:t>
            </a:r>
            <a:endParaRPr sz="700">
              <a:latin typeface="Dubai"/>
              <a:cs typeface="Duba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04128" y="15693136"/>
            <a:ext cx="12103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PO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Box 30060, Al Khobar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31952</a:t>
            </a:r>
            <a:endParaRPr sz="700">
              <a:latin typeface="Dubai"/>
              <a:cs typeface="Duba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2703" y="15808960"/>
            <a:ext cx="6521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Eastern</a:t>
            </a:r>
            <a:r>
              <a:rPr dirty="0" sz="700" spc="-4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Province,</a:t>
            </a:r>
            <a:endParaRPr sz="700">
              <a:latin typeface="Dubai"/>
              <a:cs typeface="Duba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47765" y="15900400"/>
            <a:ext cx="92329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0" marR="5080" indent="-15875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Saudi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Arabia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3"/>
              </a:rPr>
              <a:t>info@inatt.com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113026" y="15495015"/>
            <a:ext cx="7461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PHILIPPINES</a:t>
            </a:r>
            <a:endParaRPr sz="700">
              <a:latin typeface="Dubai"/>
              <a:cs typeface="Duba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048762" y="15595600"/>
            <a:ext cx="8743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Hanayap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700">
              <a:latin typeface="Dubai"/>
              <a:cs typeface="Duba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211449" y="15699232"/>
            <a:ext cx="5486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Blk 30.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Lot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16,</a:t>
            </a:r>
            <a:endParaRPr sz="700">
              <a:latin typeface="Dubai"/>
              <a:cs typeface="Duba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908238" y="15812008"/>
            <a:ext cx="11569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Magdalene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Ville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 Bacolod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City</a:t>
            </a:r>
            <a:endParaRPr sz="700">
              <a:latin typeface="Dubai"/>
              <a:cs typeface="Duba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024126" y="15909543"/>
            <a:ext cx="92456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0825">
              <a:lnSpc>
                <a:spcPct val="1057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Philippines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4"/>
              </a:rPr>
              <a:t>info@inatpacificasia.com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0337706" y="15482823"/>
            <a:ext cx="8540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NETHERLANDS</a:t>
            </a:r>
            <a:endParaRPr sz="700">
              <a:latin typeface="Dubai"/>
              <a:cs typeface="Duba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0219406" y="15583408"/>
            <a:ext cx="10896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Overseas Company</a:t>
            </a:r>
            <a:r>
              <a:rPr dirty="0" sz="700" spc="-5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B.V.</a:t>
            </a:r>
            <a:endParaRPr sz="700">
              <a:latin typeface="Dubai"/>
              <a:cs typeface="Duba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0357518" y="15687039"/>
            <a:ext cx="8134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Gustav Mahlerplein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</a:t>
            </a:r>
            <a:endParaRPr sz="700">
              <a:latin typeface="Dubai"/>
              <a:cs typeface="Duba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0351994" y="15799815"/>
            <a:ext cx="8261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1082 MA,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Amsterdam</a:t>
            </a:r>
            <a:endParaRPr sz="700">
              <a:latin typeface="Dubai"/>
              <a:cs typeface="Duba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169431" y="15891256"/>
            <a:ext cx="11912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80035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The Netherlands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5"/>
              </a:rPr>
              <a:t>info@inatoverseascompany.com</a:t>
            </a:r>
            <a:endParaRPr sz="700">
              <a:latin typeface="Dubai"/>
              <a:cs typeface="Dubai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666809" y="11999403"/>
            <a:ext cx="11525250" cy="3338195"/>
            <a:chOff x="666809" y="11999403"/>
            <a:chExt cx="11525250" cy="3338195"/>
          </a:xfrm>
        </p:grpSpPr>
        <p:sp>
          <p:nvSpPr>
            <p:cNvPr id="61" name="object 61"/>
            <p:cNvSpPr/>
            <p:nvPr/>
          </p:nvSpPr>
          <p:spPr>
            <a:xfrm>
              <a:off x="666809" y="14865169"/>
              <a:ext cx="449264" cy="449265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3980747" y="14888013"/>
              <a:ext cx="449266" cy="449266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5617903" y="14887808"/>
              <a:ext cx="449265" cy="449264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7261456" y="14879261"/>
              <a:ext cx="449265" cy="449264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/>
            <p:cNvSpPr/>
            <p:nvPr/>
          </p:nvSpPr>
          <p:spPr>
            <a:xfrm>
              <a:off x="8929449" y="14884777"/>
              <a:ext cx="449265" cy="449264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/>
            <p:cNvSpPr/>
            <p:nvPr/>
          </p:nvSpPr>
          <p:spPr>
            <a:xfrm>
              <a:off x="10556777" y="14886418"/>
              <a:ext cx="449265" cy="449265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/>
            <p:cNvSpPr/>
            <p:nvPr/>
          </p:nvSpPr>
          <p:spPr>
            <a:xfrm>
              <a:off x="2322582" y="14888015"/>
              <a:ext cx="449265" cy="449264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/>
            <p:cNvSpPr/>
            <p:nvPr/>
          </p:nvSpPr>
          <p:spPr>
            <a:xfrm>
              <a:off x="9527663" y="11999403"/>
              <a:ext cx="2664336" cy="2799999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9942296" y="14201943"/>
              <a:ext cx="2007870" cy="506730"/>
            </a:xfrm>
            <a:custGeom>
              <a:avLst/>
              <a:gdLst/>
              <a:ahLst/>
              <a:cxnLst/>
              <a:rect l="l" t="t" r="r" b="b"/>
              <a:pathLst>
                <a:path w="2007870" h="506730">
                  <a:moveTo>
                    <a:pt x="1923251" y="0"/>
                  </a:moveTo>
                  <a:lnTo>
                    <a:pt x="84364" y="0"/>
                  </a:lnTo>
                  <a:lnTo>
                    <a:pt x="51526" y="6629"/>
                  </a:lnTo>
                  <a:lnTo>
                    <a:pt x="24709" y="24709"/>
                  </a:lnTo>
                  <a:lnTo>
                    <a:pt x="6629" y="51526"/>
                  </a:lnTo>
                  <a:lnTo>
                    <a:pt x="0" y="84364"/>
                  </a:lnTo>
                  <a:lnTo>
                    <a:pt x="0" y="421813"/>
                  </a:lnTo>
                  <a:lnTo>
                    <a:pt x="6629" y="454652"/>
                  </a:lnTo>
                  <a:lnTo>
                    <a:pt x="24709" y="481469"/>
                  </a:lnTo>
                  <a:lnTo>
                    <a:pt x="51526" y="499549"/>
                  </a:lnTo>
                  <a:lnTo>
                    <a:pt x="84364" y="506178"/>
                  </a:lnTo>
                  <a:lnTo>
                    <a:pt x="1923251" y="506178"/>
                  </a:lnTo>
                  <a:lnTo>
                    <a:pt x="1956089" y="499549"/>
                  </a:lnTo>
                  <a:lnTo>
                    <a:pt x="1982905" y="481469"/>
                  </a:lnTo>
                  <a:lnTo>
                    <a:pt x="2000984" y="454652"/>
                  </a:lnTo>
                  <a:lnTo>
                    <a:pt x="2007614" y="421813"/>
                  </a:lnTo>
                  <a:lnTo>
                    <a:pt x="2007614" y="84364"/>
                  </a:lnTo>
                  <a:lnTo>
                    <a:pt x="2000984" y="51526"/>
                  </a:lnTo>
                  <a:lnTo>
                    <a:pt x="1982905" y="24709"/>
                  </a:lnTo>
                  <a:lnTo>
                    <a:pt x="1956089" y="6629"/>
                  </a:lnTo>
                  <a:lnTo>
                    <a:pt x="192325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0" name="object 70"/>
          <p:cNvSpPr txBox="1"/>
          <p:nvPr/>
        </p:nvSpPr>
        <p:spPr>
          <a:xfrm>
            <a:off x="9943413" y="14181835"/>
            <a:ext cx="196913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30" b="1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1200" spc="-5" b="1">
                <a:solidFill>
                  <a:srgbClr val="FFFFFF"/>
                </a:solidFill>
                <a:latin typeface="Dubai"/>
                <a:cs typeface="Dubai"/>
              </a:rPr>
              <a:t>GROUP </a:t>
            </a:r>
            <a:r>
              <a:rPr dirty="0" sz="1200" b="1">
                <a:solidFill>
                  <a:srgbClr val="FFFFFF"/>
                </a:solidFill>
                <a:latin typeface="Dubai"/>
                <a:cs typeface="Dubai"/>
              </a:rPr>
              <a:t>OF</a:t>
            </a:r>
            <a:r>
              <a:rPr dirty="0" sz="1200" spc="-3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200" spc="-15" b="1">
                <a:solidFill>
                  <a:srgbClr val="FFFFFF"/>
                </a:solidFill>
                <a:latin typeface="Dubai"/>
                <a:cs typeface="Dubai"/>
              </a:rPr>
              <a:t>COMPANIES</a:t>
            </a:r>
            <a:endParaRPr sz="1200">
              <a:latin typeface="Dubai"/>
              <a:cs typeface="Dubai"/>
            </a:endParaRPr>
          </a:p>
          <a:p>
            <a:pPr algn="ctr" marL="12700" marR="5080">
              <a:lnSpc>
                <a:spcPts val="1300"/>
              </a:lnSpc>
              <a:spcBef>
                <a:spcPts val="65"/>
              </a:spcBef>
            </a:pP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  <a:hlinkClick r:id="rId24"/>
              </a:rPr>
              <a:t>www.inatgroupofcompanies.com </a:t>
            </a: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Since</a:t>
            </a:r>
            <a:r>
              <a:rPr dirty="0" sz="1100" spc="-1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1974</a:t>
            </a:r>
            <a:endParaRPr sz="11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3731" y="138214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5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4699" y="83819"/>
            <a:ext cx="11608435" cy="3509645"/>
          </a:xfrm>
          <a:prstGeom prst="rect">
            <a:avLst/>
          </a:prstGeom>
        </p:spPr>
        <p:txBody>
          <a:bodyPr wrap="square" lIns="0" tIns="128270" rIns="0" bIns="0" rtlCol="0" vert="horz">
            <a:spAutoFit/>
          </a:bodyPr>
          <a:lstStyle/>
          <a:p>
            <a:pPr marL="228600">
              <a:lnSpc>
                <a:spcPct val="100000"/>
              </a:lnSpc>
              <a:spcBef>
                <a:spcPts val="1010"/>
              </a:spcBef>
            </a:pPr>
            <a:r>
              <a:rPr dirty="0" sz="2000" b="1">
                <a:latin typeface="Dubai"/>
                <a:cs typeface="Dubai"/>
              </a:rPr>
              <a:t>CIVIL </a:t>
            </a:r>
            <a:r>
              <a:rPr dirty="0" sz="2000" spc="-5" b="1">
                <a:latin typeface="Dubai"/>
                <a:cs typeface="Dubai"/>
              </a:rPr>
              <a:t>TESTING</a:t>
            </a:r>
            <a:r>
              <a:rPr dirty="0" sz="2000" spc="-10" b="1">
                <a:latin typeface="Dubai"/>
                <a:cs typeface="Dubai"/>
              </a:rPr>
              <a:t> SERVICES</a:t>
            </a:r>
            <a:endParaRPr sz="2000">
              <a:latin typeface="Dubai"/>
              <a:cs typeface="Dubai"/>
            </a:endParaRPr>
          </a:p>
          <a:p>
            <a:pPr marL="12700" marR="5080">
              <a:lnSpc>
                <a:spcPct val="100000"/>
              </a:lnSpc>
              <a:spcBef>
                <a:spcPts val="910"/>
              </a:spcBef>
            </a:pPr>
            <a:r>
              <a:rPr dirty="0" sz="2000" spc="-10">
                <a:latin typeface="Dubai"/>
                <a:cs typeface="Dubai"/>
              </a:rPr>
              <a:t>New </a:t>
            </a:r>
            <a:r>
              <a:rPr dirty="0" sz="2000" spc="-25">
                <a:latin typeface="Dubai"/>
                <a:cs typeface="Dubai"/>
              </a:rPr>
              <a:t>Technologies </a:t>
            </a:r>
            <a:r>
              <a:rPr dirty="0" sz="2000" spc="-15">
                <a:latin typeface="Dubai"/>
                <a:cs typeface="Dubai"/>
              </a:rPr>
              <a:t>have </a:t>
            </a:r>
            <a:r>
              <a:rPr dirty="0" sz="2000" spc="-10">
                <a:latin typeface="Dubai"/>
                <a:cs typeface="Dubai"/>
              </a:rPr>
              <a:t>increased </a:t>
            </a:r>
            <a:r>
              <a:rPr dirty="0" sz="2000" spc="-5">
                <a:latin typeface="Dubai"/>
                <a:cs typeface="Dubai"/>
              </a:rPr>
              <a:t>construction liability and </a:t>
            </a:r>
            <a:r>
              <a:rPr dirty="0" sz="2000" spc="-15">
                <a:latin typeface="Dubai"/>
                <a:cs typeface="Dubai"/>
              </a:rPr>
              <a:t>revised </a:t>
            </a:r>
            <a:r>
              <a:rPr dirty="0" sz="2000" spc="-5">
                <a:latin typeface="Dubai"/>
                <a:cs typeface="Dubai"/>
              </a:rPr>
              <a:t>building </a:t>
            </a:r>
            <a:r>
              <a:rPr dirty="0" sz="2000" spc="-10">
                <a:latin typeface="Dubai"/>
                <a:cs typeface="Dubai"/>
              </a:rPr>
              <a:t>standards </a:t>
            </a:r>
            <a:r>
              <a:rPr dirty="0" sz="2000" spc="-15">
                <a:latin typeface="Dubai"/>
                <a:cs typeface="Dubai"/>
              </a:rPr>
              <a:t>have </a:t>
            </a:r>
            <a:r>
              <a:rPr dirty="0" sz="2000" spc="-5">
                <a:latin typeface="Dubai"/>
                <a:cs typeface="Dubai"/>
              </a:rPr>
              <a:t>made quality </a:t>
            </a:r>
            <a:r>
              <a:rPr dirty="0" sz="2000" spc="-10">
                <a:latin typeface="Dubai"/>
                <a:cs typeface="Dubai"/>
              </a:rPr>
              <a:t>testing  </a:t>
            </a:r>
            <a:r>
              <a:rPr dirty="0" sz="2000" spc="-15">
                <a:latin typeface="Dubai"/>
                <a:cs typeface="Dubai"/>
              </a:rPr>
              <a:t>integral </a:t>
            </a:r>
            <a:r>
              <a:rPr dirty="0" sz="2000" spc="-10">
                <a:latin typeface="Dubai"/>
                <a:cs typeface="Dubai"/>
              </a:rPr>
              <a:t>to </a:t>
            </a:r>
            <a:r>
              <a:rPr dirty="0" sz="2000">
                <a:latin typeface="Dubai"/>
                <a:cs typeface="Dubai"/>
              </a:rPr>
              <a:t>the </a:t>
            </a:r>
            <a:r>
              <a:rPr dirty="0" sz="2000" spc="-5">
                <a:latin typeface="Dubai"/>
                <a:cs typeface="Dubai"/>
              </a:rPr>
              <a:t>successful </a:t>
            </a:r>
            <a:r>
              <a:rPr dirty="0" sz="2000" spc="-10">
                <a:latin typeface="Dubai"/>
                <a:cs typeface="Dubai"/>
              </a:rPr>
              <a:t>completion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>
                <a:latin typeface="Dubai"/>
                <a:cs typeface="Dubai"/>
              </a:rPr>
              <a:t>today’s </a:t>
            </a:r>
            <a:r>
              <a:rPr dirty="0" sz="2000" spc="-5">
                <a:latin typeface="Dubai"/>
                <a:cs typeface="Dubai"/>
              </a:rPr>
              <a:t>construction projects. </a:t>
            </a:r>
            <a:r>
              <a:rPr dirty="0" sz="2000" spc="-10">
                <a:latin typeface="Dubai"/>
                <a:cs typeface="Dubai"/>
              </a:rPr>
              <a:t>that </a:t>
            </a:r>
            <a:r>
              <a:rPr dirty="0" sz="2000" spc="-5">
                <a:latin typeface="Dubai"/>
                <a:cs typeface="Dubai"/>
              </a:rPr>
              <a:t>is </a:t>
            </a:r>
            <a:r>
              <a:rPr dirty="0" sz="2000" spc="-15">
                <a:latin typeface="Dubai"/>
                <a:cs typeface="Dubai"/>
              </a:rPr>
              <a:t>why </a:t>
            </a:r>
            <a:r>
              <a:rPr dirty="0" sz="2000" spc="-5">
                <a:latin typeface="Dubai"/>
                <a:cs typeface="Dubai"/>
              </a:rPr>
              <a:t>quality </a:t>
            </a:r>
            <a:r>
              <a:rPr dirty="0" sz="2000" spc="-1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is consider </a:t>
            </a:r>
            <a:r>
              <a:rPr dirty="0" sz="2000" spc="-10">
                <a:latin typeface="Dubai"/>
                <a:cs typeface="Dubai"/>
              </a:rPr>
              <a:t>most  important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>
                <a:latin typeface="Dubai"/>
                <a:cs typeface="Dubai"/>
              </a:rPr>
              <a:t>the </a:t>
            </a:r>
            <a:r>
              <a:rPr dirty="0" sz="2000" spc="-5">
                <a:latin typeface="Dubai"/>
                <a:cs typeface="Dubai"/>
              </a:rPr>
              <a:t>successful </a:t>
            </a:r>
            <a:r>
              <a:rPr dirty="0" sz="2000" spc="-10">
                <a:latin typeface="Dubai"/>
                <a:cs typeface="Dubai"/>
              </a:rPr>
              <a:t>project completion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increase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reliability</a:t>
            </a:r>
            <a:endParaRPr sz="2000">
              <a:latin typeface="Dubai"/>
              <a:cs typeface="Dubai"/>
            </a:endParaRPr>
          </a:p>
          <a:p>
            <a:pPr marL="12700" marR="88265">
              <a:lnSpc>
                <a:spcPct val="100000"/>
              </a:lnSpc>
              <a:spcBef>
                <a:spcPts val="2400"/>
              </a:spcBef>
            </a:pPr>
            <a:r>
              <a:rPr dirty="0" sz="2000" spc="-30">
                <a:latin typeface="Dubai"/>
                <a:cs typeface="Dubai"/>
              </a:rPr>
              <a:t>“INAT” </a:t>
            </a:r>
            <a:r>
              <a:rPr dirty="0" sz="2000" spc="-10">
                <a:latin typeface="Dubai"/>
                <a:cs typeface="Dubai"/>
              </a:rPr>
              <a:t>17025 Accredited </a:t>
            </a: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10">
                <a:latin typeface="Dubai"/>
                <a:cs typeface="Dubai"/>
              </a:rPr>
              <a:t>Laboratory </a:t>
            </a:r>
            <a:r>
              <a:rPr dirty="0" sz="2000" spc="-5">
                <a:latin typeface="Dubai"/>
                <a:cs typeface="Dubai"/>
              </a:rPr>
              <a:t>Services </a:t>
            </a:r>
            <a:r>
              <a:rPr dirty="0" sz="2000" spc="-10">
                <a:latin typeface="Dubai"/>
                <a:cs typeface="Dubai"/>
              </a:rPr>
              <a:t>offering </a:t>
            </a:r>
            <a:r>
              <a:rPr dirty="0" sz="2000" spc="-5">
                <a:latin typeface="Dubai"/>
                <a:cs typeface="Dubai"/>
              </a:rPr>
              <a:t>wide </a:t>
            </a:r>
            <a:r>
              <a:rPr dirty="0" sz="2000" spc="-10">
                <a:latin typeface="Dubai"/>
                <a:cs typeface="Dubai"/>
              </a:rPr>
              <a:t>range </a:t>
            </a:r>
            <a:r>
              <a:rPr dirty="0" sz="2000" spc="-5">
                <a:latin typeface="Dubai"/>
                <a:cs typeface="Dubai"/>
              </a:rPr>
              <a:t>of Civil </a:t>
            </a: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Services performed </a:t>
            </a:r>
            <a:r>
              <a:rPr dirty="0" sz="2000" spc="-10">
                <a:latin typeface="Dubai"/>
                <a:cs typeface="Dubai"/>
              </a:rPr>
              <a:t>by  </a:t>
            </a:r>
            <a:r>
              <a:rPr dirty="0" sz="2000" spc="-5">
                <a:latin typeface="Dubai"/>
                <a:cs typeface="Dubai"/>
              </a:rPr>
              <a:t>our highly qualified </a:t>
            </a:r>
            <a:r>
              <a:rPr dirty="0" sz="2000" spc="-1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engineers, </a:t>
            </a:r>
            <a:r>
              <a:rPr dirty="0" sz="2000" spc="-10">
                <a:latin typeface="Dubai"/>
                <a:cs typeface="Dubai"/>
              </a:rPr>
              <a:t>technicians </a:t>
            </a:r>
            <a:r>
              <a:rPr dirty="0" sz="2000" spc="-5">
                <a:latin typeface="Dubai"/>
                <a:cs typeface="Dubai"/>
              </a:rPr>
              <a:t>with </a:t>
            </a:r>
            <a:r>
              <a:rPr dirty="0" sz="2000" spc="-15">
                <a:latin typeface="Dubai"/>
                <a:cs typeface="Dubai"/>
              </a:rPr>
              <a:t>most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there background </a:t>
            </a:r>
            <a:r>
              <a:rPr dirty="0" sz="2000" spc="-20">
                <a:latin typeface="Dubai"/>
                <a:cs typeface="Dubai"/>
              </a:rPr>
              <a:t>from </a:t>
            </a:r>
            <a:r>
              <a:rPr dirty="0" sz="2000" spc="-5">
                <a:latin typeface="Dubai"/>
                <a:cs typeface="Dubai"/>
              </a:rPr>
              <a:t>civil and </a:t>
            </a:r>
            <a:r>
              <a:rPr dirty="0" sz="2000" spc="-15">
                <a:latin typeface="Dubai"/>
                <a:cs typeface="Dubai"/>
              </a:rPr>
              <a:t>geology, </a:t>
            </a:r>
            <a:r>
              <a:rPr dirty="0" sz="2000" spc="-10">
                <a:latin typeface="Dubai"/>
                <a:cs typeface="Dubai"/>
              </a:rPr>
              <a:t>backed  by documentation </a:t>
            </a:r>
            <a:r>
              <a:rPr dirty="0" sz="2000" spc="-5">
                <a:latin typeface="Dubai"/>
                <a:cs typeface="Dubai"/>
              </a:rPr>
              <a:t>needed </a:t>
            </a:r>
            <a:r>
              <a:rPr dirty="0" sz="2000" spc="-10">
                <a:latin typeface="Dubai"/>
                <a:cs typeface="Dubai"/>
              </a:rPr>
              <a:t>to ensure that </a:t>
            </a:r>
            <a:r>
              <a:rPr dirty="0" sz="2000" spc="-5">
                <a:latin typeface="Dubai"/>
                <a:cs typeface="Dubai"/>
              </a:rPr>
              <a:t>our </a:t>
            </a:r>
            <a:r>
              <a:rPr dirty="0" sz="2000" spc="-10">
                <a:latin typeface="Dubai"/>
                <a:cs typeface="Dubai"/>
              </a:rPr>
              <a:t>customer meets </a:t>
            </a:r>
            <a:r>
              <a:rPr dirty="0" sz="2000" spc="-5">
                <a:latin typeface="Dubai"/>
                <a:cs typeface="Dubai"/>
              </a:rPr>
              <a:t>all the defined </a:t>
            </a:r>
            <a:r>
              <a:rPr dirty="0" sz="2000" spc="-15">
                <a:latin typeface="Dubai"/>
                <a:cs typeface="Dubai"/>
              </a:rPr>
              <a:t>requirements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Standards. </a:t>
            </a:r>
            <a:r>
              <a:rPr dirty="0" sz="2000" spc="-5">
                <a:latin typeface="Dubai"/>
                <a:cs typeface="Dubai"/>
              </a:rPr>
              <a:t>Our  </a:t>
            </a:r>
            <a:r>
              <a:rPr dirty="0" sz="2000" spc="-10">
                <a:latin typeface="Dubai"/>
                <a:cs typeface="Dubai"/>
              </a:rPr>
              <a:t>tests </a:t>
            </a:r>
            <a:r>
              <a:rPr dirty="0" sz="2000" spc="-15">
                <a:latin typeface="Dubai"/>
                <a:cs typeface="Dubai"/>
              </a:rPr>
              <a:t>are </a:t>
            </a:r>
            <a:r>
              <a:rPr dirty="0" sz="2000" spc="-5">
                <a:latin typeface="Dubai"/>
                <a:cs typeface="Dubai"/>
              </a:rPr>
              <a:t>conducted in </a:t>
            </a:r>
            <a:r>
              <a:rPr dirty="0" sz="2000" spc="-10">
                <a:latin typeface="Dubai"/>
                <a:cs typeface="Dubai"/>
              </a:rPr>
              <a:t>accordance </a:t>
            </a:r>
            <a:r>
              <a:rPr dirty="0" sz="2000" spc="-5">
                <a:latin typeface="Dubai"/>
                <a:cs typeface="Dubai"/>
              </a:rPr>
              <a:t>with the </a:t>
            </a:r>
            <a:r>
              <a:rPr dirty="0" sz="2000" spc="-10">
                <a:latin typeface="Dubai"/>
                <a:cs typeface="Dubai"/>
              </a:rPr>
              <a:t>both National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International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Standards.</a:t>
            </a:r>
            <a:endParaRPr sz="2000">
              <a:latin typeface="Dubai"/>
              <a:cs typeface="Dubai"/>
            </a:endParaRPr>
          </a:p>
          <a:p>
            <a:pPr marL="50165">
              <a:lnSpc>
                <a:spcPct val="100000"/>
              </a:lnSpc>
              <a:spcBef>
                <a:spcPts val="1610"/>
              </a:spcBef>
            </a:pPr>
            <a:r>
              <a:rPr dirty="0" sz="2000" spc="-5" b="1">
                <a:latin typeface="Dubai"/>
                <a:cs typeface="Dubai"/>
              </a:rPr>
              <a:t>Our Main </a:t>
            </a:r>
            <a:r>
              <a:rPr dirty="0" sz="2000" b="1">
                <a:latin typeface="Dubai"/>
                <a:cs typeface="Dubai"/>
              </a:rPr>
              <a:t>Services </a:t>
            </a:r>
            <a:r>
              <a:rPr dirty="0" sz="2000" spc="-5" b="1">
                <a:latin typeface="Dubai"/>
                <a:cs typeface="Dubai"/>
              </a:rPr>
              <a:t>include but not limited</a:t>
            </a:r>
            <a:r>
              <a:rPr dirty="0" sz="2000" spc="15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to:</a:t>
            </a:r>
            <a:endParaRPr sz="2000">
              <a:latin typeface="Dubai"/>
              <a:cs typeface="Duba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2/4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88532" y="3622547"/>
            <a:ext cx="5795645" cy="490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Concrete </a:t>
            </a:r>
            <a:r>
              <a:rPr dirty="0" sz="2000" spc="-10">
                <a:latin typeface="Dubai"/>
                <a:cs typeface="Dubai"/>
              </a:rPr>
              <a:t>Structure </a:t>
            </a:r>
            <a:r>
              <a:rPr dirty="0" sz="2000" spc="-5">
                <a:latin typeface="Dubai"/>
                <a:cs typeface="Dubai"/>
              </a:rPr>
              <a:t>Inspection and </a:t>
            </a:r>
            <a:r>
              <a:rPr dirty="0" sz="2000" spc="-15">
                <a:latin typeface="Dubai"/>
                <a:cs typeface="Dubai"/>
              </a:rPr>
              <a:t>failure</a:t>
            </a:r>
            <a:r>
              <a:rPr dirty="0" sz="2000" spc="-10">
                <a:latin typeface="Dubai"/>
                <a:cs typeface="Dubai"/>
              </a:rPr>
              <a:t> assessment</a:t>
            </a:r>
            <a:endParaRPr sz="2000">
              <a:latin typeface="Dubai"/>
              <a:cs typeface="Dubai"/>
            </a:endParaRPr>
          </a:p>
          <a:p>
            <a:pPr marL="298450" marR="241935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Structural </a:t>
            </a:r>
            <a:r>
              <a:rPr dirty="0" sz="2000" spc="-10">
                <a:latin typeface="Dubai"/>
                <a:cs typeface="Dubai"/>
              </a:rPr>
              <a:t>Integrity </a:t>
            </a:r>
            <a:r>
              <a:rPr dirty="0" sz="2000">
                <a:latin typeface="Dubai"/>
                <a:cs typeface="Dubai"/>
              </a:rPr>
              <a:t>, </a:t>
            </a:r>
            <a:r>
              <a:rPr dirty="0" sz="2000" spc="-10">
                <a:latin typeface="Dubai"/>
                <a:cs typeface="Dubai"/>
              </a:rPr>
              <a:t>defect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voids </a:t>
            </a:r>
            <a:r>
              <a:rPr dirty="0" sz="2000" spc="-5">
                <a:latin typeface="Dubai"/>
                <a:cs typeface="Dubai"/>
              </a:rPr>
              <a:t>in </a:t>
            </a:r>
            <a:r>
              <a:rPr dirty="0" sz="2000" spc="-15">
                <a:latin typeface="Dubai"/>
                <a:cs typeface="Dubai"/>
              </a:rPr>
              <a:t>concrete </a:t>
            </a:r>
            <a:r>
              <a:rPr dirty="0" sz="2000">
                <a:latin typeface="Dubai"/>
                <a:cs typeface="Dubai"/>
              </a:rPr>
              <a:t>&amp;  </a:t>
            </a:r>
            <a:r>
              <a:rPr dirty="0" sz="2000" spc="-15">
                <a:latin typeface="Dubai"/>
                <a:cs typeface="Dubai"/>
              </a:rPr>
              <a:t>rock</a:t>
            </a:r>
            <a:endParaRPr sz="2000">
              <a:latin typeface="Dubai"/>
              <a:cs typeface="Dubai"/>
            </a:endParaRPr>
          </a:p>
          <a:p>
            <a:pPr marL="298450" marR="813435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Durability </a:t>
            </a:r>
            <a:r>
              <a:rPr dirty="0" sz="2000" spc="-10">
                <a:latin typeface="Dubai"/>
                <a:cs typeface="Dubai"/>
              </a:rPr>
              <a:t>Assessment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5">
                <a:latin typeface="Dubai"/>
                <a:cs typeface="Dubai"/>
              </a:rPr>
              <a:t>Reinforced concrete  </a:t>
            </a:r>
            <a:r>
              <a:rPr dirty="0" sz="2000" spc="-10">
                <a:latin typeface="Dubai"/>
                <a:cs typeface="Dubai"/>
              </a:rPr>
              <a:t>Structure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25">
                <a:latin typeface="Dubai"/>
                <a:cs typeface="Dubai"/>
              </a:rPr>
              <a:t>NDT </a:t>
            </a:r>
            <a:r>
              <a:rPr dirty="0" sz="2000" spc="-10">
                <a:latin typeface="Dubai"/>
                <a:cs typeface="Dubai"/>
              </a:rPr>
              <a:t>Compression </a:t>
            </a:r>
            <a:r>
              <a:rPr dirty="0" sz="2000" spc="-15">
                <a:latin typeface="Dubai"/>
                <a:cs typeface="Dubai"/>
              </a:rPr>
              <a:t>test </a:t>
            </a:r>
            <a:r>
              <a:rPr dirty="0" sz="2000" spc="-10">
                <a:latin typeface="Dubai"/>
                <a:cs typeface="Dubai"/>
              </a:rPr>
              <a:t>by </a:t>
            </a:r>
            <a:r>
              <a:rPr dirty="0" sz="2000" spc="-5">
                <a:latin typeface="Dubai"/>
                <a:cs typeface="Dubai"/>
              </a:rPr>
              <a:t>Schmidt</a:t>
            </a:r>
            <a:r>
              <a:rPr dirty="0" sz="2000" spc="2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Hammer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25">
                <a:latin typeface="Dubai"/>
                <a:cs typeface="Dubai"/>
              </a:rPr>
              <a:t>NDT </a:t>
            </a:r>
            <a:r>
              <a:rPr dirty="0" sz="2000" spc="-10">
                <a:latin typeface="Dubai"/>
                <a:cs typeface="Dubai"/>
              </a:rPr>
              <a:t>by Pulse </a:t>
            </a:r>
            <a:r>
              <a:rPr dirty="0" sz="2000" spc="-25">
                <a:latin typeface="Dubai"/>
                <a:cs typeface="Dubai"/>
              </a:rPr>
              <a:t>Velocity </a:t>
            </a:r>
            <a:r>
              <a:rPr dirty="0" sz="2000" spc="-15">
                <a:latin typeface="Dubai"/>
                <a:cs typeface="Dubai"/>
              </a:rPr>
              <a:t>for</a:t>
            </a:r>
            <a:r>
              <a:rPr dirty="0" sz="2000" spc="35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concrete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Core </a:t>
            </a:r>
            <a:r>
              <a:rPr dirty="0" sz="2000" spc="-5">
                <a:latin typeface="Dubai"/>
                <a:cs typeface="Dubai"/>
              </a:rPr>
              <a:t>Drilling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Steel </a:t>
            </a:r>
            <a:r>
              <a:rPr dirty="0" sz="2000" spc="-10">
                <a:latin typeface="Dubai"/>
                <a:cs typeface="Dubai"/>
              </a:rPr>
              <a:t>Rebar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Rebar Locator </a:t>
            </a:r>
            <a:r>
              <a:rPr dirty="0" sz="2000">
                <a:latin typeface="Dubai"/>
                <a:cs typeface="Dubai"/>
              </a:rPr>
              <a:t>&amp; </a:t>
            </a:r>
            <a:r>
              <a:rPr dirty="0" sz="2000" spc="-15">
                <a:latin typeface="Dubai"/>
                <a:cs typeface="Dubai"/>
              </a:rPr>
              <a:t>cover </a:t>
            </a:r>
            <a:r>
              <a:rPr dirty="0" sz="2000" spc="-5">
                <a:latin typeface="Dubai"/>
                <a:cs typeface="Dubai"/>
              </a:rPr>
              <a:t>distance</a:t>
            </a:r>
            <a:r>
              <a:rPr dirty="0" sz="2000" spc="-2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measurement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Pull </a:t>
            </a:r>
            <a:r>
              <a:rPr dirty="0" sz="2000">
                <a:latin typeface="Dubai"/>
                <a:cs typeface="Dubai"/>
              </a:rPr>
              <a:t>off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 spc="-65">
                <a:latin typeface="Dubai"/>
                <a:cs typeface="Dubai"/>
              </a:rPr>
              <a:t>Test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Concrete </a:t>
            </a:r>
            <a:r>
              <a:rPr dirty="0" sz="2000" spc="-10">
                <a:latin typeface="Dubai"/>
                <a:cs typeface="Dubai"/>
              </a:rPr>
              <a:t>coating </a:t>
            </a:r>
            <a:r>
              <a:rPr dirty="0" sz="2000" spc="-5">
                <a:latin typeface="Dubai"/>
                <a:cs typeface="Dubai"/>
              </a:rPr>
              <a:t>Thickness </a:t>
            </a:r>
            <a:r>
              <a:rPr dirty="0" sz="2000" spc="-10">
                <a:latin typeface="Dubai"/>
                <a:cs typeface="Dubai"/>
              </a:rPr>
              <a:t>measurement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Concrete </a:t>
            </a:r>
            <a:r>
              <a:rPr dirty="0" sz="2000" spc="-5">
                <a:latin typeface="Dubai"/>
                <a:cs typeface="Dubai"/>
              </a:rPr>
              <a:t>Mix</a:t>
            </a:r>
            <a:r>
              <a:rPr dirty="0" sz="2000" spc="-1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Design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Structure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5">
                <a:latin typeface="Dubai"/>
                <a:cs typeface="Dubai"/>
              </a:rPr>
              <a:t>Foundation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Brick </a:t>
            </a:r>
            <a:r>
              <a:rPr dirty="0" sz="2000">
                <a:latin typeface="Dubai"/>
                <a:cs typeface="Dubai"/>
              </a:rPr>
              <a:t>&amp; </a:t>
            </a:r>
            <a:r>
              <a:rPr dirty="0" sz="2000" spc="-5">
                <a:latin typeface="Dubai"/>
                <a:cs typeface="Dubai"/>
              </a:rPr>
              <a:t>Block</a:t>
            </a:r>
            <a:r>
              <a:rPr dirty="0" sz="2000" spc="-10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Site</a:t>
            </a:r>
            <a:r>
              <a:rPr dirty="0" sz="2000" spc="-15">
                <a:latin typeface="Dubai"/>
                <a:cs typeface="Dubai"/>
              </a:rPr>
              <a:t> Investigation</a:t>
            </a:r>
            <a:endParaRPr sz="20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4760" y="3628643"/>
            <a:ext cx="5161280" cy="490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Soil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Aggregate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Concrete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Cement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Asphalt and Binder</a:t>
            </a:r>
            <a:r>
              <a:rPr dirty="0" sz="2000" spc="-10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Chemical </a:t>
            </a:r>
            <a:r>
              <a:rPr dirty="0" sz="2000">
                <a:latin typeface="Dubai"/>
                <a:cs typeface="Dubai"/>
              </a:rPr>
              <a:t>&amp; </a:t>
            </a:r>
            <a:r>
              <a:rPr dirty="0" sz="2000" spc="-35">
                <a:latin typeface="Dubai"/>
                <a:cs typeface="Dubai"/>
              </a:rPr>
              <a:t>Water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20">
                <a:latin typeface="Dubai"/>
                <a:cs typeface="Dubai"/>
              </a:rPr>
              <a:t>Petro </a:t>
            </a:r>
            <a:r>
              <a:rPr dirty="0" sz="2000" spc="-5">
                <a:latin typeface="Dubai"/>
                <a:cs typeface="Dubai"/>
              </a:rPr>
              <a:t>graphic Analysis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Rock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5">
                <a:latin typeface="Dubai"/>
                <a:cs typeface="Dubai"/>
              </a:rPr>
              <a:t>Rock Foundation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>
                <a:latin typeface="Dubai"/>
                <a:cs typeface="Dubai"/>
              </a:rPr>
              <a:t>Mortar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Bitumen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4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Superpave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testing,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Field </a:t>
            </a: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10">
                <a:latin typeface="Dubai"/>
                <a:cs typeface="Dubai"/>
              </a:rPr>
              <a:t>by</a:t>
            </a:r>
            <a:r>
              <a:rPr dirty="0" sz="2000" spc="6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NDG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Field </a:t>
            </a: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10">
                <a:latin typeface="Dubai"/>
                <a:cs typeface="Dubai"/>
              </a:rPr>
              <a:t>by </a:t>
            </a:r>
            <a:r>
              <a:rPr dirty="0" sz="2000" spc="-5">
                <a:latin typeface="Dubai"/>
                <a:cs typeface="Dubai"/>
              </a:rPr>
              <a:t>Electrical Density</a:t>
            </a:r>
            <a:r>
              <a:rPr dirty="0" sz="2000" spc="25">
                <a:latin typeface="Dubai"/>
                <a:cs typeface="Dubai"/>
              </a:rPr>
              <a:t> </a:t>
            </a:r>
            <a:r>
              <a:rPr dirty="0" sz="2000">
                <a:latin typeface="Dubai"/>
                <a:cs typeface="Dubai"/>
              </a:rPr>
              <a:t>Gauge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20">
                <a:latin typeface="Dubai"/>
                <a:cs typeface="Dubai"/>
              </a:rPr>
              <a:t>Pavement</a:t>
            </a:r>
            <a:r>
              <a:rPr dirty="0" sz="2000" spc="-10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Investigation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Asphalt Mix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Design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Other special </a:t>
            </a:r>
            <a:r>
              <a:rPr dirty="0" sz="2000" spc="-15">
                <a:latin typeface="Dubai"/>
                <a:cs typeface="Dubai"/>
              </a:rPr>
              <a:t>test </a:t>
            </a:r>
            <a:r>
              <a:rPr dirty="0" sz="2000" spc="-5">
                <a:latin typeface="Dubai"/>
                <a:cs typeface="Dubai"/>
              </a:rPr>
              <a:t>based on </a:t>
            </a:r>
            <a:r>
              <a:rPr dirty="0" sz="2000" spc="-10">
                <a:latin typeface="Dubai"/>
                <a:cs typeface="Dubai"/>
              </a:rPr>
              <a:t>client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requirements</a:t>
            </a:r>
            <a:endParaRPr sz="20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4761" y="8609076"/>
            <a:ext cx="1062799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5">
                <a:latin typeface="Dubai"/>
                <a:cs typeface="Dubai"/>
              </a:rPr>
              <a:t>Our technical staff </a:t>
            </a:r>
            <a:r>
              <a:rPr dirty="0" sz="2000" spc="-10">
                <a:latin typeface="Dubai"/>
                <a:cs typeface="Dubai"/>
              </a:rPr>
              <a:t>contribute to diversify </a:t>
            </a:r>
            <a:r>
              <a:rPr dirty="0" sz="2000" spc="-5">
                <a:latin typeface="Dubai"/>
                <a:cs typeface="Dubai"/>
              </a:rPr>
              <a:t>their skills </a:t>
            </a:r>
            <a:r>
              <a:rPr dirty="0" sz="2000" spc="-20">
                <a:latin typeface="Dubai"/>
                <a:cs typeface="Dubai"/>
              </a:rPr>
              <a:t>from </a:t>
            </a:r>
            <a:r>
              <a:rPr dirty="0" sz="2000" spc="-10">
                <a:latin typeface="Dubai"/>
                <a:cs typeface="Dubai"/>
              </a:rPr>
              <a:t>material testing to </a:t>
            </a:r>
            <a:r>
              <a:rPr dirty="0" sz="2000" spc="-5">
                <a:latin typeface="Dubai"/>
                <a:cs typeface="Dubai"/>
              </a:rPr>
              <a:t>Analytical </a:t>
            </a:r>
            <a:r>
              <a:rPr dirty="0" sz="2000" spc="-15">
                <a:latin typeface="Dubai"/>
                <a:cs typeface="Dubai"/>
              </a:rPr>
              <a:t>Chemistry, </a:t>
            </a:r>
            <a:r>
              <a:rPr dirty="0" sz="2000" spc="-5">
                <a:latin typeface="Dubai"/>
                <a:cs typeface="Dubai"/>
              </a:rPr>
              <a:t>with  backgrounds </a:t>
            </a:r>
            <a:r>
              <a:rPr dirty="0" sz="2000" spc="-10">
                <a:latin typeface="Dubai"/>
                <a:cs typeface="Dubai"/>
              </a:rPr>
              <a:t>stemming </a:t>
            </a:r>
            <a:r>
              <a:rPr dirty="0" sz="2000" spc="-15">
                <a:latin typeface="Dubai"/>
                <a:cs typeface="Dubai"/>
              </a:rPr>
              <a:t>from </a:t>
            </a:r>
            <a:r>
              <a:rPr dirty="0" sz="2000" spc="-5">
                <a:latin typeface="Dubai"/>
                <a:cs typeface="Dubai"/>
              </a:rPr>
              <a:t>Soil </a:t>
            </a:r>
            <a:r>
              <a:rPr dirty="0" sz="2000" spc="-10">
                <a:latin typeface="Dubai"/>
                <a:cs typeface="Dubai"/>
              </a:rPr>
              <a:t>Investigations, </a:t>
            </a:r>
            <a:r>
              <a:rPr dirty="0" sz="2000" spc="-5">
                <a:latin typeface="Dubai"/>
                <a:cs typeface="Dubai"/>
              </a:rPr>
              <a:t>Geological </a:t>
            </a:r>
            <a:r>
              <a:rPr dirty="0" sz="2000" spc="-20">
                <a:latin typeface="Dubai"/>
                <a:cs typeface="Dubai"/>
              </a:rPr>
              <a:t>Survey, </a:t>
            </a:r>
            <a:r>
              <a:rPr dirty="0" sz="2000" spc="-5">
                <a:latin typeface="Dubai"/>
                <a:cs typeface="Dubai"/>
              </a:rPr>
              <a:t>Geophysical </a:t>
            </a:r>
            <a:r>
              <a:rPr dirty="0" sz="2000" spc="-20">
                <a:latin typeface="Dubai"/>
                <a:cs typeface="Dubai"/>
              </a:rPr>
              <a:t>Survey, </a:t>
            </a: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of Soil,  </a:t>
            </a:r>
            <a:r>
              <a:rPr dirty="0" sz="2000" spc="-15">
                <a:latin typeface="Dubai"/>
                <a:cs typeface="Dubai"/>
              </a:rPr>
              <a:t>Aggregate, Concrete, </a:t>
            </a:r>
            <a:r>
              <a:rPr dirty="0" sz="2000">
                <a:latin typeface="Dubai"/>
                <a:cs typeface="Dubai"/>
              </a:rPr>
              <a:t>Asphalt, </a:t>
            </a:r>
            <a:r>
              <a:rPr dirty="0" sz="2000" spc="-15">
                <a:latin typeface="Dubai"/>
                <a:cs typeface="Dubai"/>
              </a:rPr>
              <a:t>Environmental </a:t>
            </a:r>
            <a:r>
              <a:rPr dirty="0" sz="2000" spc="-10">
                <a:latin typeface="Dubai"/>
                <a:cs typeface="Dubai"/>
              </a:rPr>
              <a:t>Survey </a:t>
            </a:r>
            <a:r>
              <a:rPr dirty="0" sz="2000" spc="-5">
                <a:latin typeface="Dubai"/>
                <a:cs typeface="Dubai"/>
              </a:rPr>
              <a:t>and</a:t>
            </a:r>
            <a:r>
              <a:rPr dirty="0" sz="2000" spc="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others.</a:t>
            </a:r>
            <a:endParaRPr sz="2000">
              <a:latin typeface="Dubai"/>
              <a:cs typeface="Duba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88532" y="9776459"/>
            <a:ext cx="5613400" cy="2159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Dubai"/>
                <a:cs typeface="Dubai"/>
              </a:rPr>
              <a:t>Ability </a:t>
            </a:r>
            <a:r>
              <a:rPr dirty="0" sz="2000" spc="-15" b="1">
                <a:latin typeface="Dubai"/>
                <a:cs typeface="Dubai"/>
              </a:rPr>
              <a:t>to </a:t>
            </a:r>
            <a:r>
              <a:rPr dirty="0" sz="2000" spc="-5" b="1">
                <a:latin typeface="Dubai"/>
                <a:cs typeface="Dubai"/>
              </a:rPr>
              <a:t>establish Site/ Mobile</a:t>
            </a:r>
            <a:r>
              <a:rPr dirty="0" sz="2000" spc="4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Laboratory</a:t>
            </a:r>
            <a:endParaRPr sz="2000">
              <a:latin typeface="Dubai"/>
              <a:cs typeface="Dubai"/>
            </a:endParaRPr>
          </a:p>
          <a:p>
            <a:pPr marL="12700" marR="5080">
              <a:lnSpc>
                <a:spcPct val="100000"/>
              </a:lnSpc>
            </a:pPr>
            <a:r>
              <a:rPr dirty="0" sz="2000" spc="-55">
                <a:latin typeface="Dubai"/>
                <a:cs typeface="Dubai"/>
              </a:rPr>
              <a:t>INAT </a:t>
            </a:r>
            <a:r>
              <a:rPr dirty="0" sz="2000" spc="-10">
                <a:latin typeface="Dubai"/>
                <a:cs typeface="Dubai"/>
              </a:rPr>
              <a:t>maintains </a:t>
            </a:r>
            <a:r>
              <a:rPr dirty="0" sz="2000" spc="-20">
                <a:latin typeface="Dubai"/>
                <a:cs typeface="Dubai"/>
              </a:rPr>
              <a:t>several </a:t>
            </a:r>
            <a:r>
              <a:rPr dirty="0" sz="2000" spc="-10">
                <a:latin typeface="Dubai"/>
                <a:cs typeface="Dubai"/>
              </a:rPr>
              <a:t>sets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laboratory equipment 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logistics </a:t>
            </a:r>
            <a:r>
              <a:rPr dirty="0" sz="2000" spc="-5">
                <a:latin typeface="Dubai"/>
                <a:cs typeface="Dubai"/>
              </a:rPr>
              <a:t>in </a:t>
            </a:r>
            <a:r>
              <a:rPr dirty="0" sz="2000" spc="-10">
                <a:latin typeface="Dubai"/>
                <a:cs typeface="Dubai"/>
              </a:rPr>
              <a:t>order to </a:t>
            </a:r>
            <a:r>
              <a:rPr dirty="0" sz="2000" spc="-5">
                <a:latin typeface="Dubai"/>
                <a:cs typeface="Dubai"/>
              </a:rPr>
              <a:t>establish </a:t>
            </a:r>
            <a:r>
              <a:rPr dirty="0" sz="2000" spc="-10">
                <a:latin typeface="Dubai"/>
                <a:cs typeface="Dubai"/>
              </a:rPr>
              <a:t>site/ </a:t>
            </a:r>
            <a:r>
              <a:rPr dirty="0" sz="2000" spc="-5">
                <a:latin typeface="Dubai"/>
                <a:cs typeface="Dubai"/>
              </a:rPr>
              <a:t>mobile  </a:t>
            </a:r>
            <a:r>
              <a:rPr dirty="0" sz="2000" spc="-10">
                <a:latin typeface="Dubai"/>
                <a:cs typeface="Dubai"/>
              </a:rPr>
              <a:t>laboratories </a:t>
            </a:r>
            <a:r>
              <a:rPr dirty="0" sz="2000" spc="-5">
                <a:latin typeface="Dubai"/>
                <a:cs typeface="Dubai"/>
              </a:rPr>
              <a:t>along with Inspection and </a:t>
            </a: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of  varying </a:t>
            </a:r>
            <a:r>
              <a:rPr dirty="0" sz="2000" spc="-10">
                <a:latin typeface="Dubai"/>
                <a:cs typeface="Dubai"/>
              </a:rPr>
              <a:t>size, </a:t>
            </a:r>
            <a:r>
              <a:rPr dirty="0" sz="2000" spc="-5">
                <a:latin typeface="Dubai"/>
                <a:cs typeface="Dubai"/>
              </a:rPr>
              <a:t>scope and </a:t>
            </a:r>
            <a:r>
              <a:rPr dirty="0" sz="2000" spc="-10">
                <a:latin typeface="Dubai"/>
                <a:cs typeface="Dubai"/>
              </a:rPr>
              <a:t>capacity, </a:t>
            </a:r>
            <a:r>
              <a:rPr dirty="0" sz="2000" spc="-15">
                <a:latin typeface="Dubai"/>
                <a:cs typeface="Dubai"/>
              </a:rPr>
              <a:t>whenever </a:t>
            </a:r>
            <a:r>
              <a:rPr dirty="0" sz="2000" spc="-10">
                <a:latin typeface="Dubai"/>
                <a:cs typeface="Dubai"/>
              </a:rPr>
              <a:t>requested.  </a:t>
            </a:r>
            <a:r>
              <a:rPr dirty="0" sz="2000" spc="-5">
                <a:latin typeface="Dubai"/>
                <a:cs typeface="Dubai"/>
              </a:rPr>
              <a:t>Our </a:t>
            </a:r>
            <a:r>
              <a:rPr dirty="0" sz="2000" spc="-30">
                <a:latin typeface="Dubai"/>
                <a:cs typeface="Dubai"/>
              </a:rPr>
              <a:t>Technical </a:t>
            </a:r>
            <a:r>
              <a:rPr dirty="0" sz="2000" spc="-10">
                <a:latin typeface="Dubai"/>
                <a:cs typeface="Dubai"/>
              </a:rPr>
              <a:t>Staff </a:t>
            </a:r>
            <a:r>
              <a:rPr dirty="0" sz="2000" spc="-5">
                <a:latin typeface="Dubai"/>
                <a:cs typeface="Dubai"/>
              </a:rPr>
              <a:t>is </a:t>
            </a:r>
            <a:r>
              <a:rPr dirty="0" sz="2000" spc="-10">
                <a:latin typeface="Dubai"/>
                <a:cs typeface="Dubai"/>
              </a:rPr>
              <a:t>ready to mobilize to </a:t>
            </a:r>
            <a:r>
              <a:rPr dirty="0" sz="2000" spc="-15">
                <a:latin typeface="Dubai"/>
                <a:cs typeface="Dubai"/>
              </a:rPr>
              <a:t>any </a:t>
            </a:r>
            <a:r>
              <a:rPr dirty="0" sz="2000" spc="-10">
                <a:latin typeface="Dubai"/>
                <a:cs typeface="Dubai"/>
              </a:rPr>
              <a:t>location  </a:t>
            </a:r>
            <a:r>
              <a:rPr dirty="0" sz="2000" spc="-5">
                <a:latin typeface="Dubai"/>
                <a:cs typeface="Dubai"/>
              </a:rPr>
              <a:t>with Our Mobile</a:t>
            </a:r>
            <a:r>
              <a:rPr dirty="0" sz="2000" spc="-10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Laboratory.</a:t>
            </a:r>
            <a:endParaRPr sz="2000">
              <a:latin typeface="Dubai"/>
              <a:cs typeface="Duba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8532" y="12824459"/>
            <a:ext cx="5088890" cy="2159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32155">
              <a:lnSpc>
                <a:spcPct val="100000"/>
              </a:lnSpc>
              <a:spcBef>
                <a:spcPts val="100"/>
              </a:spcBef>
            </a:pPr>
            <a:r>
              <a:rPr dirty="0" sz="2000" spc="-30" b="1">
                <a:latin typeface="Dubai"/>
                <a:cs typeface="Dubai"/>
              </a:rPr>
              <a:t>Training </a:t>
            </a:r>
            <a:r>
              <a:rPr dirty="0" sz="2000" spc="-15" b="1">
                <a:latin typeface="Dubai"/>
                <a:cs typeface="Dubai"/>
              </a:rPr>
              <a:t>for </a:t>
            </a:r>
            <a:r>
              <a:rPr dirty="0" sz="2000" spc="-5" b="1">
                <a:latin typeface="Dubai"/>
                <a:cs typeface="Dubai"/>
              </a:rPr>
              <a:t>Civil </a:t>
            </a:r>
            <a:r>
              <a:rPr dirty="0" sz="2000" spc="-35" b="1">
                <a:latin typeface="Dubai"/>
                <a:cs typeface="Dubai"/>
              </a:rPr>
              <a:t>Testing </a:t>
            </a:r>
            <a:r>
              <a:rPr dirty="0" sz="2000" spc="-10" b="1">
                <a:latin typeface="Dubai"/>
                <a:cs typeface="Dubai"/>
              </a:rPr>
              <a:t>Laboratory </a:t>
            </a:r>
            <a:r>
              <a:rPr dirty="0" sz="2000" spc="-5" b="1">
                <a:latin typeface="Dubai"/>
                <a:cs typeface="Dubai"/>
              </a:rPr>
              <a:t>and  Geotechnical </a:t>
            </a:r>
            <a:r>
              <a:rPr dirty="0" sz="2000" spc="-10" b="1">
                <a:latin typeface="Dubai"/>
                <a:cs typeface="Dubai"/>
              </a:rPr>
              <a:t>Staff</a:t>
            </a:r>
            <a:endParaRPr sz="2000">
              <a:latin typeface="Dubai"/>
              <a:cs typeface="Duba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 sz="2000" spc="-5">
                <a:latin typeface="Dubai"/>
                <a:cs typeface="Dubai"/>
              </a:rPr>
              <a:t>Conducting </a:t>
            </a:r>
            <a:r>
              <a:rPr dirty="0" sz="2000" spc="-10">
                <a:latin typeface="Dubai"/>
                <a:cs typeface="Dubai"/>
              </a:rPr>
              <a:t>training </a:t>
            </a:r>
            <a:r>
              <a:rPr dirty="0" sz="2000" spc="-5">
                <a:latin typeface="Dubai"/>
                <a:cs typeface="Dubai"/>
              </a:rPr>
              <a:t>courses and seminars</a:t>
            </a:r>
            <a:r>
              <a:rPr dirty="0" sz="2000" spc="-30">
                <a:latin typeface="Dubai"/>
                <a:cs typeface="Dubai"/>
              </a:rPr>
              <a:t> </a:t>
            </a:r>
            <a:r>
              <a:rPr dirty="0" sz="2000">
                <a:latin typeface="Dubai"/>
                <a:cs typeface="Dubai"/>
              </a:rPr>
              <a:t>for:</a:t>
            </a:r>
            <a:endParaRPr sz="2000">
              <a:latin typeface="Dubai"/>
              <a:cs typeface="Dubai"/>
            </a:endParaRPr>
          </a:p>
          <a:p>
            <a:pPr lvl="1" marL="755650" indent="-285750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10">
                <a:latin typeface="Dubai"/>
                <a:cs typeface="Dubai"/>
              </a:rPr>
              <a:t>Laboratory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 spc="-25">
                <a:latin typeface="Dubai"/>
                <a:cs typeface="Dubai"/>
              </a:rPr>
              <a:t>Technician</a:t>
            </a:r>
            <a:endParaRPr sz="2000">
              <a:latin typeface="Dubai"/>
              <a:cs typeface="Dubai"/>
            </a:endParaRPr>
          </a:p>
          <a:p>
            <a:pPr lvl="1" marL="755650" indent="-285750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10">
                <a:latin typeface="Dubai"/>
                <a:cs typeface="Dubai"/>
              </a:rPr>
              <a:t>Laboratory </a:t>
            </a:r>
            <a:r>
              <a:rPr dirty="0" sz="2000" spc="-5">
                <a:latin typeface="Dubai"/>
                <a:cs typeface="Dubai"/>
              </a:rPr>
              <a:t>Supervisor</a:t>
            </a:r>
            <a:endParaRPr sz="2000">
              <a:latin typeface="Dubai"/>
              <a:cs typeface="Dubai"/>
            </a:endParaRPr>
          </a:p>
          <a:p>
            <a:pPr lvl="1" marL="755650" indent="-285750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10">
                <a:latin typeface="Dubai"/>
                <a:cs typeface="Dubai"/>
              </a:rPr>
              <a:t>Geotechnical </a:t>
            </a:r>
            <a:r>
              <a:rPr dirty="0" sz="2000" spc="-15">
                <a:latin typeface="Dubai"/>
                <a:cs typeface="Dubai"/>
              </a:rPr>
              <a:t>Investigation </a:t>
            </a:r>
            <a:r>
              <a:rPr dirty="0" sz="2000" spc="-5">
                <a:latin typeface="Dubai"/>
                <a:cs typeface="Dubai"/>
              </a:rPr>
              <a:t>and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others</a:t>
            </a:r>
            <a:endParaRPr sz="2000">
              <a:latin typeface="Dubai"/>
              <a:cs typeface="Dubai"/>
            </a:endParaRPr>
          </a:p>
          <a:p>
            <a:pPr lvl="1" marL="755650" indent="-285750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5">
                <a:latin typeface="Dubai"/>
                <a:cs typeface="Dubai"/>
              </a:rPr>
              <a:t>CPT </a:t>
            </a:r>
            <a:r>
              <a:rPr dirty="0" sz="2000" spc="-10">
                <a:latin typeface="Dubai"/>
                <a:cs typeface="Dubai"/>
              </a:rPr>
              <a:t>by </a:t>
            </a:r>
            <a:r>
              <a:rPr dirty="0" sz="2000" spc="-5">
                <a:latin typeface="Dubai"/>
                <a:cs typeface="Dubai"/>
              </a:rPr>
              <a:t>Seismic</a:t>
            </a:r>
            <a:r>
              <a:rPr dirty="0" sz="2000" spc="-2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Cone</a:t>
            </a:r>
            <a:endParaRPr sz="20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4760" y="9776459"/>
            <a:ext cx="5192395" cy="6121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299970">
              <a:lnSpc>
                <a:spcPct val="100000"/>
              </a:lnSpc>
              <a:spcBef>
                <a:spcPts val="100"/>
              </a:spcBef>
            </a:pPr>
            <a:r>
              <a:rPr dirty="0" sz="2000" spc="-25" b="1">
                <a:latin typeface="Dubai"/>
                <a:cs typeface="Dubai"/>
              </a:rPr>
              <a:t>Technical </a:t>
            </a:r>
            <a:r>
              <a:rPr dirty="0" sz="2000" spc="-5" b="1">
                <a:latin typeface="Dubai"/>
                <a:cs typeface="Dubai"/>
              </a:rPr>
              <a:t>Consultancy  </a:t>
            </a:r>
            <a:r>
              <a:rPr dirty="0" sz="2000" b="1">
                <a:latin typeface="Dubai"/>
                <a:cs typeface="Dubai"/>
              </a:rPr>
              <a:t>Scope of services</a:t>
            </a:r>
            <a:r>
              <a:rPr dirty="0" sz="2000" spc="-90" b="1">
                <a:latin typeface="Dubai"/>
                <a:cs typeface="Dubai"/>
              </a:rPr>
              <a:t> </a:t>
            </a:r>
            <a:r>
              <a:rPr dirty="0" sz="2000" b="1">
                <a:latin typeface="Dubai"/>
                <a:cs typeface="Dubai"/>
              </a:rPr>
              <a:t>includes:</a:t>
            </a:r>
            <a:endParaRPr sz="2000">
              <a:latin typeface="Dubai"/>
              <a:cs typeface="Dubai"/>
            </a:endParaRPr>
          </a:p>
          <a:p>
            <a:pPr marL="297815" marR="25019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Design and </a:t>
            </a:r>
            <a:r>
              <a:rPr dirty="0" sz="2000" spc="-10">
                <a:latin typeface="Dubai"/>
                <a:cs typeface="Dubai"/>
              </a:rPr>
              <a:t>implementation </a:t>
            </a:r>
            <a:r>
              <a:rPr dirty="0" sz="2000" spc="-5">
                <a:latin typeface="Dubai"/>
                <a:cs typeface="Dubai"/>
              </a:rPr>
              <a:t>of quality </a:t>
            </a:r>
            <a:r>
              <a:rPr dirty="0" sz="2000" spc="-15">
                <a:latin typeface="Dubai"/>
                <a:cs typeface="Dubai"/>
              </a:rPr>
              <a:t>control  </a:t>
            </a:r>
            <a:r>
              <a:rPr dirty="0" sz="2000" spc="-10">
                <a:latin typeface="Dubai"/>
                <a:cs typeface="Dubai"/>
              </a:rPr>
              <a:t>programs.</a:t>
            </a:r>
            <a:endParaRPr sz="2000">
              <a:latin typeface="Dubai"/>
              <a:cs typeface="Dubai"/>
            </a:endParaRPr>
          </a:p>
          <a:p>
            <a:pPr marL="297815" marR="508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Supply of </a:t>
            </a:r>
            <a:r>
              <a:rPr dirty="0" sz="2000" spc="-1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equipment, logistics, staff and  </a:t>
            </a:r>
            <a:r>
              <a:rPr dirty="0" sz="2000" spc="-10">
                <a:latin typeface="Dubai"/>
                <a:cs typeface="Dubai"/>
              </a:rPr>
              <a:t>management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site laboratories.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On </a:t>
            </a:r>
            <a:r>
              <a:rPr dirty="0" sz="2000" spc="-10">
                <a:latin typeface="Dubai"/>
                <a:cs typeface="Dubai"/>
              </a:rPr>
              <a:t>site materials</a:t>
            </a:r>
            <a:r>
              <a:rPr dirty="0" sz="2000" spc="-2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7815" marR="5397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Preparation </a:t>
            </a:r>
            <a:r>
              <a:rPr dirty="0" sz="2000" spc="-5">
                <a:latin typeface="Dubai"/>
                <a:cs typeface="Dubai"/>
              </a:rPr>
              <a:t>of periodic quality </a:t>
            </a:r>
            <a:r>
              <a:rPr dirty="0" sz="2000" spc="-15">
                <a:latin typeface="Dubai"/>
                <a:cs typeface="Dubai"/>
              </a:rPr>
              <a:t>control </a:t>
            </a:r>
            <a:r>
              <a:rPr dirty="0" sz="2000" spc="-5">
                <a:latin typeface="Dubai"/>
                <a:cs typeface="Dubai"/>
              </a:rPr>
              <a:t>and  </a:t>
            </a:r>
            <a:r>
              <a:rPr dirty="0" sz="2000" spc="-10">
                <a:latin typeface="Dubai"/>
                <a:cs typeface="Dubai"/>
              </a:rPr>
              <a:t>statistical </a:t>
            </a:r>
            <a:r>
              <a:rPr dirty="0" sz="2000" spc="-5">
                <a:latin typeface="Dubai"/>
                <a:cs typeface="Dubai"/>
              </a:rPr>
              <a:t>analysis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reports.</a:t>
            </a:r>
            <a:endParaRPr sz="2000">
              <a:latin typeface="Dubai"/>
              <a:cs typeface="Dubai"/>
            </a:endParaRPr>
          </a:p>
          <a:p>
            <a:pPr marL="297815" marR="20193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Design and </a:t>
            </a:r>
            <a:r>
              <a:rPr dirty="0" sz="2000" spc="-10">
                <a:latin typeface="Dubai"/>
                <a:cs typeface="Dubai"/>
              </a:rPr>
              <a:t>implementation </a:t>
            </a:r>
            <a:r>
              <a:rPr dirty="0" sz="2000" spc="-5">
                <a:latin typeface="Dubai"/>
                <a:cs typeface="Dubai"/>
              </a:rPr>
              <a:t>of quality </a:t>
            </a:r>
            <a:r>
              <a:rPr dirty="0" sz="2000" spc="-15">
                <a:latin typeface="Dubai"/>
                <a:cs typeface="Dubai"/>
              </a:rPr>
              <a:t>control  programs for </a:t>
            </a:r>
            <a:r>
              <a:rPr dirty="0" sz="2000" spc="-5">
                <a:latin typeface="Dubai"/>
                <a:cs typeface="Dubai"/>
              </a:rPr>
              <a:t>manufacturing </a:t>
            </a:r>
            <a:r>
              <a:rPr dirty="0" sz="2000" spc="-10">
                <a:latin typeface="Dubai"/>
                <a:cs typeface="Dubai"/>
              </a:rPr>
              <a:t>facilities </a:t>
            </a:r>
            <a:r>
              <a:rPr dirty="0" sz="2000" spc="-5">
                <a:latin typeface="Dubai"/>
                <a:cs typeface="Dubai"/>
              </a:rPr>
              <a:t>such</a:t>
            </a:r>
            <a:r>
              <a:rPr dirty="0" sz="2000" spc="20">
                <a:latin typeface="Dubai"/>
                <a:cs typeface="Dubai"/>
              </a:rPr>
              <a:t> </a:t>
            </a:r>
            <a:r>
              <a:rPr dirty="0" sz="2000" spc="5">
                <a:latin typeface="Dubai"/>
                <a:cs typeface="Dubai"/>
              </a:rPr>
              <a:t>as:</a:t>
            </a:r>
            <a:endParaRPr sz="2000">
              <a:latin typeface="Dubai"/>
              <a:cs typeface="Dubai"/>
            </a:endParaRPr>
          </a:p>
          <a:p>
            <a:pPr lvl="1" marL="755650" indent="-286385">
              <a:lnSpc>
                <a:spcPct val="100000"/>
              </a:lnSpc>
              <a:spcBef>
                <a:spcPts val="2400"/>
              </a:spcBef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10">
                <a:latin typeface="Dubai"/>
                <a:cs typeface="Dubai"/>
              </a:rPr>
              <a:t>Ready </a:t>
            </a:r>
            <a:r>
              <a:rPr dirty="0" sz="2000" spc="-5">
                <a:latin typeface="Dubai"/>
                <a:cs typeface="Dubai"/>
              </a:rPr>
              <a:t>mix </a:t>
            </a:r>
            <a:r>
              <a:rPr dirty="0" sz="2000" spc="-15">
                <a:latin typeface="Dubai"/>
                <a:cs typeface="Dubai"/>
              </a:rPr>
              <a:t>concrete</a:t>
            </a:r>
            <a:r>
              <a:rPr dirty="0" sz="2000" spc="-7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plants</a:t>
            </a:r>
            <a:endParaRPr sz="2000">
              <a:latin typeface="Dubai"/>
              <a:cs typeface="Dubai"/>
            </a:endParaRPr>
          </a:p>
          <a:p>
            <a:pPr lvl="1" marL="755650" indent="-286385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5">
                <a:latin typeface="Dubai"/>
                <a:cs typeface="Dubai"/>
              </a:rPr>
              <a:t>Asphalt </a:t>
            </a:r>
            <a:r>
              <a:rPr dirty="0" sz="2000" spc="-10">
                <a:latin typeface="Dubai"/>
                <a:cs typeface="Dubai"/>
              </a:rPr>
              <a:t>production</a:t>
            </a:r>
            <a:r>
              <a:rPr dirty="0" sz="2000" spc="-4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plants</a:t>
            </a:r>
            <a:endParaRPr sz="2000">
              <a:latin typeface="Dubai"/>
              <a:cs typeface="Dubai"/>
            </a:endParaRPr>
          </a:p>
          <a:p>
            <a:pPr lvl="1" marL="755650" indent="-286385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15">
                <a:latin typeface="Dubai"/>
                <a:cs typeface="Dubai"/>
              </a:rPr>
              <a:t>Precast </a:t>
            </a:r>
            <a:r>
              <a:rPr dirty="0" sz="2000" spc="-5">
                <a:latin typeface="Dubai"/>
                <a:cs typeface="Dubai"/>
              </a:rPr>
              <a:t>unit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plants</a:t>
            </a:r>
            <a:endParaRPr sz="2000">
              <a:latin typeface="Dubai"/>
              <a:cs typeface="Dubai"/>
            </a:endParaRPr>
          </a:p>
          <a:p>
            <a:pPr lvl="1" marL="755650" indent="-286385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5">
                <a:latin typeface="Dubai"/>
                <a:cs typeface="Dubai"/>
              </a:rPr>
              <a:t>Blocks and tiles</a:t>
            </a:r>
            <a:r>
              <a:rPr dirty="0" sz="2000" spc="-2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factories</a:t>
            </a:r>
            <a:endParaRPr sz="2000">
              <a:latin typeface="Dubai"/>
              <a:cs typeface="Dubai"/>
            </a:endParaRPr>
          </a:p>
          <a:p>
            <a:pPr lvl="1" marL="755650" indent="-286385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15">
                <a:latin typeface="Dubai"/>
                <a:cs typeface="Dubai"/>
              </a:rPr>
              <a:t>Concrete </a:t>
            </a:r>
            <a:r>
              <a:rPr dirty="0" sz="2000" spc="-10">
                <a:latin typeface="Dubai"/>
                <a:cs typeface="Dubai"/>
              </a:rPr>
              <a:t>additives </a:t>
            </a:r>
            <a:r>
              <a:rPr dirty="0" sz="2000" spc="-5">
                <a:latin typeface="Dubai"/>
                <a:cs typeface="Dubai"/>
              </a:rPr>
              <a:t>manufacturing</a:t>
            </a:r>
            <a:r>
              <a:rPr dirty="0" sz="2000" spc="-10">
                <a:latin typeface="Dubai"/>
                <a:cs typeface="Dubai"/>
              </a:rPr>
              <a:t> plants</a:t>
            </a:r>
            <a:endParaRPr sz="2000">
              <a:latin typeface="Dubai"/>
              <a:cs typeface="Dubai"/>
            </a:endParaRPr>
          </a:p>
          <a:p>
            <a:pPr lvl="1" marL="755650" indent="-286385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5">
                <a:latin typeface="Dubai"/>
                <a:cs typeface="Dubai"/>
              </a:rPr>
              <a:t>Building </a:t>
            </a:r>
            <a:r>
              <a:rPr dirty="0" sz="2000" spc="-10">
                <a:latin typeface="Dubai"/>
                <a:cs typeface="Dubai"/>
              </a:rPr>
              <a:t>materials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factories</a:t>
            </a:r>
            <a:endParaRPr sz="2000">
              <a:latin typeface="Dubai"/>
              <a:cs typeface="Dubai"/>
            </a:endParaRPr>
          </a:p>
          <a:p>
            <a:pPr lvl="1" marL="755015" marR="433070" indent="-285750">
              <a:lnSpc>
                <a:spcPct val="100000"/>
              </a:lnSpc>
              <a:buFont typeface="Wingdings"/>
              <a:buChar char=""/>
              <a:tabLst>
                <a:tab pos="755015" algn="l"/>
                <a:tab pos="755650" algn="l"/>
              </a:tabLst>
            </a:pPr>
            <a:r>
              <a:rPr dirty="0" sz="2000" spc="-10">
                <a:latin typeface="Dubai"/>
                <a:cs typeface="Dubai"/>
              </a:rPr>
              <a:t>Evaluation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materials </a:t>
            </a:r>
            <a:r>
              <a:rPr dirty="0" sz="2000" spc="-5">
                <a:latin typeface="Dubai"/>
                <a:cs typeface="Dubai"/>
              </a:rPr>
              <a:t>quality utilizing  </a:t>
            </a:r>
            <a:r>
              <a:rPr dirty="0" sz="2000" spc="-10">
                <a:latin typeface="Dubai"/>
                <a:cs typeface="Dubai"/>
              </a:rPr>
              <a:t>statistical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techniques</a:t>
            </a:r>
            <a:endParaRPr sz="20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3/4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9630" y="6691173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87134" y="7237476"/>
            <a:ext cx="11633835" cy="154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0325">
              <a:lnSpc>
                <a:spcPct val="100000"/>
              </a:lnSpc>
              <a:spcBef>
                <a:spcPts val="100"/>
              </a:spcBef>
            </a:pPr>
            <a:r>
              <a:rPr dirty="0" sz="2000" spc="-55">
                <a:latin typeface="Dubai"/>
                <a:cs typeface="Dubai"/>
              </a:rPr>
              <a:t>INAT </a:t>
            </a:r>
            <a:r>
              <a:rPr dirty="0" sz="2000" spc="-10">
                <a:latin typeface="Dubai"/>
                <a:cs typeface="Dubai"/>
              </a:rPr>
              <a:t>Group 17025 </a:t>
            </a:r>
            <a:r>
              <a:rPr dirty="0" sz="2000" spc="-15">
                <a:latin typeface="Dubai"/>
                <a:cs typeface="Dubai"/>
              </a:rPr>
              <a:t>Accredited providing </a:t>
            </a:r>
            <a:r>
              <a:rPr dirty="0" sz="2000" spc="-10">
                <a:latin typeface="Dubai"/>
                <a:cs typeface="Dubai"/>
              </a:rPr>
              <a:t>offers </a:t>
            </a:r>
            <a:r>
              <a:rPr dirty="0" sz="2000" spc="-15">
                <a:latin typeface="Dubai"/>
                <a:cs typeface="Dubai"/>
              </a:rPr>
              <a:t>onshore </a:t>
            </a:r>
            <a:r>
              <a:rPr dirty="0" sz="2000" spc="-5">
                <a:latin typeface="Dubai"/>
                <a:cs typeface="Dubai"/>
              </a:rPr>
              <a:t>and near </a:t>
            </a:r>
            <a:r>
              <a:rPr dirty="0" sz="2000" spc="-15">
                <a:latin typeface="Dubai"/>
                <a:cs typeface="Dubai"/>
              </a:rPr>
              <a:t>shore </a:t>
            </a:r>
            <a:r>
              <a:rPr dirty="0" sz="2000" spc="-10">
                <a:latin typeface="Dubai"/>
                <a:cs typeface="Dubai"/>
              </a:rPr>
              <a:t>geophysical </a:t>
            </a:r>
            <a:r>
              <a:rPr dirty="0" sz="2000" spc="-5">
                <a:latin typeface="Dubai"/>
                <a:cs typeface="Dubai"/>
              </a:rPr>
              <a:t>services </a:t>
            </a:r>
            <a:r>
              <a:rPr dirty="0" sz="2000" spc="-15">
                <a:latin typeface="Dubai"/>
                <a:cs typeface="Dubai"/>
              </a:rPr>
              <a:t>for investigating </a:t>
            </a:r>
            <a:r>
              <a:rPr dirty="0" sz="2000" spc="-5">
                <a:latin typeface="Dubai"/>
                <a:cs typeface="Dubai"/>
              </a:rPr>
              <a:t>the  </a:t>
            </a:r>
            <a:r>
              <a:rPr dirty="0" sz="2000" spc="-10">
                <a:latin typeface="Dubai"/>
                <a:cs typeface="Dubai"/>
              </a:rPr>
              <a:t>ground both </a:t>
            </a:r>
            <a:r>
              <a:rPr dirty="0" sz="2000" spc="-5">
                <a:latin typeface="Dubai"/>
                <a:cs typeface="Dubai"/>
              </a:rPr>
              <a:t>on surface </a:t>
            </a:r>
            <a:r>
              <a:rPr dirty="0" sz="2000">
                <a:latin typeface="Dubai"/>
                <a:cs typeface="Dubai"/>
              </a:rPr>
              <a:t>as </a:t>
            </a:r>
            <a:r>
              <a:rPr dirty="0" sz="2000" spc="-10">
                <a:latin typeface="Dubai"/>
                <a:cs typeface="Dubai"/>
              </a:rPr>
              <a:t>well </a:t>
            </a:r>
            <a:r>
              <a:rPr dirty="0" sz="2000">
                <a:latin typeface="Dubai"/>
                <a:cs typeface="Dubai"/>
              </a:rPr>
              <a:t>as </a:t>
            </a:r>
            <a:r>
              <a:rPr dirty="0" sz="2000" spc="-10">
                <a:latin typeface="Dubai"/>
                <a:cs typeface="Dubai"/>
              </a:rPr>
              <a:t>borehole, </a:t>
            </a:r>
            <a:r>
              <a:rPr dirty="0" sz="2000" spc="-5">
                <a:latin typeface="Dubai"/>
                <a:cs typeface="Dubai"/>
              </a:rPr>
              <a:t>geophysical </a:t>
            </a:r>
            <a:r>
              <a:rPr dirty="0" sz="2000" spc="-10">
                <a:latin typeface="Dubai"/>
                <a:cs typeface="Dubai"/>
              </a:rPr>
              <a:t>surveys </a:t>
            </a:r>
            <a:r>
              <a:rPr dirty="0" sz="2000" spc="-15">
                <a:latin typeface="Dubai"/>
                <a:cs typeface="Dubai"/>
              </a:rPr>
              <a:t>are provided </a:t>
            </a:r>
            <a:r>
              <a:rPr dirty="0" sz="2000" spc="-10">
                <a:latin typeface="Dubai"/>
                <a:cs typeface="Dubai"/>
              </a:rPr>
              <a:t>where </a:t>
            </a:r>
            <a:r>
              <a:rPr dirty="0" sz="2000" spc="-5">
                <a:latin typeface="Dubai"/>
                <a:cs typeface="Dubai"/>
              </a:rPr>
              <a:t>the </a:t>
            </a:r>
            <a:r>
              <a:rPr dirty="0" sz="2000" spc="-15">
                <a:latin typeface="Dubai"/>
                <a:cs typeface="Dubai"/>
              </a:rPr>
              <a:t>latest </a:t>
            </a:r>
            <a:r>
              <a:rPr dirty="0" sz="2000" spc="-5">
                <a:latin typeface="Dubai"/>
                <a:cs typeface="Dubai"/>
              </a:rPr>
              <a:t>techniques and  advanced analysis </a:t>
            </a:r>
            <a:r>
              <a:rPr dirty="0" sz="2000" spc="-10">
                <a:latin typeface="Dubai"/>
                <a:cs typeface="Dubai"/>
              </a:rPr>
              <a:t>software </a:t>
            </a:r>
            <a:r>
              <a:rPr dirty="0" sz="2000" spc="-15">
                <a:latin typeface="Dubai"/>
                <a:cs typeface="Dubai"/>
              </a:rPr>
              <a:t>are </a:t>
            </a:r>
            <a:r>
              <a:rPr dirty="0" sz="2000" spc="-10">
                <a:latin typeface="Dubai"/>
                <a:cs typeface="Dubai"/>
              </a:rPr>
              <a:t>employed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10">
                <a:latin typeface="Dubai"/>
                <a:cs typeface="Dubai"/>
              </a:rPr>
              <a:t>data </a:t>
            </a:r>
            <a:r>
              <a:rPr dirty="0" sz="2000" spc="-5">
                <a:latin typeface="Dubai"/>
                <a:cs typeface="Dubai"/>
              </a:rPr>
              <a:t>acquisition, </a:t>
            </a:r>
            <a:r>
              <a:rPr dirty="0" sz="2000" spc="-10">
                <a:latin typeface="Dubai"/>
                <a:cs typeface="Dubai"/>
              </a:rPr>
              <a:t>processing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5">
                <a:latin typeface="Dubai"/>
                <a:cs typeface="Dubai"/>
              </a:rPr>
              <a:t>interpretation </a:t>
            </a:r>
            <a:r>
              <a:rPr dirty="0" sz="2000" spc="-5">
                <a:latin typeface="Dubai"/>
                <a:cs typeface="Dubai"/>
              </a:rPr>
              <a:t>of results. Our  Modern </a:t>
            </a:r>
            <a:r>
              <a:rPr dirty="0" sz="2000" spc="-10">
                <a:latin typeface="Dubai"/>
                <a:cs typeface="Dubai"/>
              </a:rPr>
              <a:t>equipment </a:t>
            </a:r>
            <a:r>
              <a:rPr dirty="0" sz="2000" spc="-5">
                <a:latin typeface="Dubai"/>
                <a:cs typeface="Dubai"/>
              </a:rPr>
              <a:t>and skilled staff </a:t>
            </a:r>
            <a:r>
              <a:rPr dirty="0" sz="2000" spc="-15">
                <a:latin typeface="Dubai"/>
                <a:cs typeface="Dubai"/>
              </a:rPr>
              <a:t>are </a:t>
            </a:r>
            <a:r>
              <a:rPr dirty="0" sz="2000" spc="-10">
                <a:latin typeface="Dubai"/>
                <a:cs typeface="Dubai"/>
              </a:rPr>
              <a:t>readily available to meet </a:t>
            </a:r>
            <a:r>
              <a:rPr dirty="0" sz="2000" spc="-5">
                <a:latin typeface="Dubai"/>
                <a:cs typeface="Dubai"/>
              </a:rPr>
              <a:t>the </a:t>
            </a:r>
            <a:r>
              <a:rPr dirty="0" sz="2000">
                <a:latin typeface="Dubai"/>
                <a:cs typeface="Dubai"/>
              </a:rPr>
              <a:t>client’s </a:t>
            </a:r>
            <a:r>
              <a:rPr dirty="0" sz="2000" spc="-5">
                <a:latin typeface="Dubai"/>
                <a:cs typeface="Dubai"/>
              </a:rPr>
              <a:t>needs and </a:t>
            </a:r>
            <a:r>
              <a:rPr dirty="0" sz="2000" spc="-10">
                <a:latin typeface="Dubai"/>
                <a:cs typeface="Dubai"/>
              </a:rPr>
              <a:t>expectations effectively  </a:t>
            </a:r>
            <a:r>
              <a:rPr dirty="0" sz="2000" spc="-5">
                <a:latin typeface="Dubai"/>
                <a:cs typeface="Dubai"/>
              </a:rPr>
              <a:t>and in </a:t>
            </a:r>
            <a:r>
              <a:rPr dirty="0" sz="2000">
                <a:latin typeface="Dubai"/>
                <a:cs typeface="Dubai"/>
              </a:rPr>
              <a:t>a </a:t>
            </a:r>
            <a:r>
              <a:rPr dirty="0" sz="2000" spc="-5">
                <a:latin typeface="Dubai"/>
                <a:cs typeface="Dubai"/>
              </a:rPr>
              <a:t>timely</a:t>
            </a:r>
            <a:r>
              <a:rPr dirty="0" sz="2000" spc="-20">
                <a:latin typeface="Dubai"/>
                <a:cs typeface="Dubai"/>
              </a:rPr>
              <a:t> </a:t>
            </a:r>
            <a:r>
              <a:rPr dirty="0" sz="2000" spc="-30">
                <a:latin typeface="Dubai"/>
                <a:cs typeface="Dubai"/>
              </a:rPr>
              <a:t>manner.</a:t>
            </a:r>
            <a:endParaRPr sz="20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3244" y="8801100"/>
            <a:ext cx="6251575" cy="68808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Dubai"/>
                <a:cs typeface="Dubai"/>
              </a:rPr>
              <a:t>The </a:t>
            </a:r>
            <a:r>
              <a:rPr dirty="0" sz="2000" spc="-5" b="1">
                <a:latin typeface="Dubai"/>
                <a:cs typeface="Dubai"/>
              </a:rPr>
              <a:t>scope </a:t>
            </a:r>
            <a:r>
              <a:rPr dirty="0" sz="2000" b="1">
                <a:latin typeface="Dubai"/>
                <a:cs typeface="Dubai"/>
              </a:rPr>
              <a:t>of services of the </a:t>
            </a:r>
            <a:r>
              <a:rPr dirty="0" sz="2000" spc="-5" b="1">
                <a:latin typeface="Dubai"/>
                <a:cs typeface="Dubai"/>
              </a:rPr>
              <a:t>Geophysical Studies</a:t>
            </a:r>
            <a:r>
              <a:rPr dirty="0" sz="2000" spc="-40" b="1">
                <a:latin typeface="Dubai"/>
                <a:cs typeface="Dubai"/>
              </a:rPr>
              <a:t> </a:t>
            </a:r>
            <a:r>
              <a:rPr dirty="0" sz="2000" b="1">
                <a:latin typeface="Dubai"/>
                <a:cs typeface="Dubai"/>
              </a:rPr>
              <a:t>includes: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00">
              <a:latin typeface="Dubai"/>
              <a:cs typeface="Dubai"/>
            </a:endParaRPr>
          </a:p>
          <a:p>
            <a:pPr marL="76200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Surface seismic</a:t>
            </a:r>
            <a:r>
              <a:rPr dirty="0" sz="200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survey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Seismic</a:t>
            </a:r>
            <a:r>
              <a:rPr dirty="0" sz="2000" spc="-15">
                <a:latin typeface="Dubai"/>
                <a:cs typeface="Dubai"/>
              </a:rPr>
              <a:t> refraction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Seismic </a:t>
            </a:r>
            <a:r>
              <a:rPr dirty="0" sz="2000" spc="-15">
                <a:latin typeface="Dubai"/>
                <a:cs typeface="Dubai"/>
              </a:rPr>
              <a:t>refraction tomography</a:t>
            </a:r>
            <a:r>
              <a:rPr dirty="0" sz="2000" spc="-10">
                <a:latin typeface="Dubai"/>
                <a:cs typeface="Dubai"/>
              </a:rPr>
              <a:t> (SRT)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Multi-channel analysis of surface </a:t>
            </a:r>
            <a:r>
              <a:rPr dirty="0" sz="2000" spc="-20">
                <a:latin typeface="Dubai"/>
                <a:cs typeface="Dubai"/>
              </a:rPr>
              <a:t>waves</a:t>
            </a:r>
            <a:r>
              <a:rPr dirty="0" sz="2000" spc="-2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(MASW).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Spectral analysis of surface</a:t>
            </a:r>
            <a:r>
              <a:rPr dirty="0" sz="2000" spc="-30">
                <a:latin typeface="Dubai"/>
                <a:cs typeface="Dubai"/>
              </a:rPr>
              <a:t> </a:t>
            </a:r>
            <a:r>
              <a:rPr dirty="0" sz="2000" spc="-20">
                <a:latin typeface="Dubai"/>
                <a:cs typeface="Dubai"/>
              </a:rPr>
              <a:t>waves</a:t>
            </a:r>
            <a:endParaRPr sz="2000">
              <a:latin typeface="Dubai"/>
              <a:cs typeface="Dubai"/>
            </a:endParaRPr>
          </a:p>
          <a:p>
            <a:pPr marL="76200">
              <a:lnSpc>
                <a:spcPct val="100000"/>
              </a:lnSpc>
              <a:spcBef>
                <a:spcPts val="2400"/>
              </a:spcBef>
            </a:pPr>
            <a:r>
              <a:rPr dirty="0" sz="2000" spc="-5" b="1">
                <a:latin typeface="Dubai"/>
                <a:cs typeface="Dubai"/>
              </a:rPr>
              <a:t>Electrical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5" b="1">
                <a:latin typeface="Dubai"/>
                <a:cs typeface="Dubai"/>
              </a:rPr>
              <a:t>Thermal</a:t>
            </a:r>
            <a:r>
              <a:rPr dirty="0" sz="2000" spc="5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survey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Electrical </a:t>
            </a:r>
            <a:r>
              <a:rPr dirty="0" sz="2000" spc="-10">
                <a:latin typeface="Dubai"/>
                <a:cs typeface="Dubai"/>
              </a:rPr>
              <a:t>resistivity </a:t>
            </a:r>
            <a:r>
              <a:rPr dirty="0" sz="2000" spc="-15">
                <a:latin typeface="Dubai"/>
                <a:cs typeface="Dubai"/>
              </a:rPr>
              <a:t>tomography (ERT </a:t>
            </a:r>
            <a:r>
              <a:rPr dirty="0" sz="2000">
                <a:latin typeface="Dubai"/>
                <a:cs typeface="Dubai"/>
              </a:rPr>
              <a:t>– </a:t>
            </a:r>
            <a:r>
              <a:rPr dirty="0" sz="2000" spc="-5">
                <a:latin typeface="Dubai"/>
                <a:cs typeface="Dubai"/>
              </a:rPr>
              <a:t>2D </a:t>
            </a:r>
            <a:r>
              <a:rPr dirty="0" sz="2000">
                <a:latin typeface="Dubai"/>
                <a:cs typeface="Dubai"/>
              </a:rPr>
              <a:t>&amp;</a:t>
            </a:r>
            <a:r>
              <a:rPr dirty="0" sz="2000" spc="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3D)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20">
                <a:latin typeface="Dubai"/>
                <a:cs typeface="Dubai"/>
              </a:rPr>
              <a:t>Vertical </a:t>
            </a:r>
            <a:r>
              <a:rPr dirty="0" sz="2000" spc="-5">
                <a:latin typeface="Dubai"/>
                <a:cs typeface="Dubai"/>
              </a:rPr>
              <a:t>electrical sounding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5">
                <a:latin typeface="Dubai"/>
                <a:cs typeface="Dubai"/>
              </a:rPr>
              <a:t>(VES)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10">
                <a:latin typeface="Dubai"/>
                <a:cs typeface="Dubai"/>
              </a:rPr>
              <a:t>Spontaneous/Self </a:t>
            </a:r>
            <a:r>
              <a:rPr dirty="0" sz="2000" spc="-15">
                <a:latin typeface="Dubai"/>
                <a:cs typeface="Dubai"/>
              </a:rPr>
              <a:t>Potential</a:t>
            </a:r>
            <a:r>
              <a:rPr dirty="0" sz="2000" spc="-10">
                <a:latin typeface="Dubai"/>
                <a:cs typeface="Dubai"/>
              </a:rPr>
              <a:t> (SP)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10">
                <a:latin typeface="Dubai"/>
                <a:cs typeface="Dubai"/>
              </a:rPr>
              <a:t>Shallow direct </a:t>
            </a:r>
            <a:r>
              <a:rPr dirty="0" sz="2000">
                <a:latin typeface="Dubai"/>
                <a:cs typeface="Dubai"/>
              </a:rPr>
              <a:t>– </a:t>
            </a:r>
            <a:r>
              <a:rPr dirty="0" sz="2000" spc="-15">
                <a:latin typeface="Dubai"/>
                <a:cs typeface="Dubai"/>
              </a:rPr>
              <a:t>current</a:t>
            </a:r>
            <a:r>
              <a:rPr dirty="0" sz="2000">
                <a:latin typeface="Dubai"/>
                <a:cs typeface="Dubai"/>
              </a:rPr>
              <a:t> (DC)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electrical </a:t>
            </a:r>
            <a:r>
              <a:rPr dirty="0" sz="2000" spc="-10">
                <a:latin typeface="Dubai"/>
                <a:cs typeface="Dubai"/>
              </a:rPr>
              <a:t>resistivity </a:t>
            </a:r>
            <a:r>
              <a:rPr dirty="0" sz="2000" spc="-5">
                <a:latin typeface="Dubai"/>
                <a:cs typeface="Dubai"/>
              </a:rPr>
              <a:t>sounding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Induced </a:t>
            </a:r>
            <a:r>
              <a:rPr dirty="0" sz="2000" spc="-10">
                <a:latin typeface="Dubai"/>
                <a:cs typeface="Dubai"/>
              </a:rPr>
              <a:t>polarization</a:t>
            </a:r>
            <a:r>
              <a:rPr dirty="0" sz="2000" spc="-20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(IP)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Thermal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resistivity</a:t>
            </a:r>
            <a:endParaRPr sz="2000">
              <a:latin typeface="Dubai"/>
              <a:cs typeface="Dubai"/>
            </a:endParaRPr>
          </a:p>
          <a:p>
            <a:pPr marL="76200">
              <a:lnSpc>
                <a:spcPct val="100000"/>
              </a:lnSpc>
              <a:spcBef>
                <a:spcPts val="2400"/>
              </a:spcBef>
            </a:pPr>
            <a:r>
              <a:rPr dirty="0" sz="2000" spc="-5" b="1">
                <a:latin typeface="Dubai"/>
                <a:cs typeface="Dubai"/>
              </a:rPr>
              <a:t>Other local specialist </a:t>
            </a:r>
            <a:r>
              <a:rPr dirty="0" sz="2000" b="1">
                <a:latin typeface="Dubai"/>
                <a:cs typeface="Dubai"/>
              </a:rPr>
              <a:t>services</a:t>
            </a:r>
            <a:r>
              <a:rPr dirty="0" sz="2000" spc="10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include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10">
                <a:latin typeface="Dubai"/>
                <a:cs typeface="Dubai"/>
              </a:rPr>
              <a:t>Ground </a:t>
            </a:r>
            <a:r>
              <a:rPr dirty="0" sz="2000" spc="-15">
                <a:latin typeface="Dubai"/>
                <a:cs typeface="Dubai"/>
              </a:rPr>
              <a:t>Penetrating </a:t>
            </a:r>
            <a:r>
              <a:rPr dirty="0" sz="2000" spc="-5">
                <a:latin typeface="Dubai"/>
                <a:cs typeface="Dubai"/>
              </a:rPr>
              <a:t>Radar</a:t>
            </a:r>
            <a:r>
              <a:rPr dirty="0" sz="2000" spc="1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(GPR)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10">
                <a:latin typeface="Dubai"/>
                <a:cs typeface="Dubai"/>
              </a:rPr>
              <a:t>Electromagnetic Survey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 spc="5">
                <a:latin typeface="Dubai"/>
                <a:cs typeface="Dubai"/>
              </a:rPr>
              <a:t>(EM)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5">
                <a:latin typeface="Dubai"/>
                <a:cs typeface="Dubai"/>
              </a:rPr>
              <a:t>Thermal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imaging</a:t>
            </a:r>
            <a:endParaRPr sz="2000">
              <a:latin typeface="Dubai"/>
              <a:cs typeface="Dubai"/>
            </a:endParaRPr>
          </a:p>
          <a:p>
            <a:pPr marL="361950" indent="-286385">
              <a:lnSpc>
                <a:spcPct val="100000"/>
              </a:lnSpc>
              <a:buFont typeface="Wingdings"/>
              <a:buChar char=""/>
              <a:tabLst>
                <a:tab pos="361950" algn="l"/>
                <a:tab pos="362585" algn="l"/>
              </a:tabLst>
            </a:pPr>
            <a:r>
              <a:rPr dirty="0" sz="2000" spc="-10">
                <a:latin typeface="Dubai"/>
                <a:cs typeface="Dubai"/>
              </a:rPr>
              <a:t>Gravity surveys</a:t>
            </a:r>
            <a:endParaRPr sz="20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52274" y="8999219"/>
            <a:ext cx="4068445" cy="7035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latin typeface="Dubai"/>
                <a:cs typeface="Dubai"/>
              </a:rPr>
              <a:t>Standard </a:t>
            </a:r>
            <a:r>
              <a:rPr dirty="0" sz="2000" spc="-5" b="1">
                <a:latin typeface="Dubai"/>
                <a:cs typeface="Dubai"/>
              </a:rPr>
              <a:t>borehole </a:t>
            </a:r>
            <a:r>
              <a:rPr dirty="0" sz="2000" spc="-10" b="1">
                <a:latin typeface="Dubai"/>
                <a:cs typeface="Dubai"/>
              </a:rPr>
              <a:t>logging</a:t>
            </a:r>
            <a:r>
              <a:rPr dirty="0" sz="2000" spc="-1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methods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Three-arm </a:t>
            </a:r>
            <a:r>
              <a:rPr dirty="0" sz="2000" spc="-5">
                <a:latin typeface="Dubai"/>
                <a:cs typeface="Dubai"/>
              </a:rPr>
              <a:t>caliper </a:t>
            </a:r>
            <a:r>
              <a:rPr dirty="0" sz="2000" spc="-10">
                <a:latin typeface="Dubai"/>
                <a:cs typeface="Dubai"/>
              </a:rPr>
              <a:t>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30">
                <a:latin typeface="Dubai"/>
                <a:cs typeface="Dubai"/>
              </a:rPr>
              <a:t>Temperature </a:t>
            </a:r>
            <a:r>
              <a:rPr dirty="0" sz="2000" spc="-5">
                <a:latin typeface="Dubai"/>
                <a:cs typeface="Dubai"/>
              </a:rPr>
              <a:t>conductivity</a:t>
            </a:r>
            <a:r>
              <a:rPr dirty="0" sz="2000" spc="1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Natural </a:t>
            </a:r>
            <a:r>
              <a:rPr dirty="0" sz="2000" spc="-5">
                <a:latin typeface="Dubai"/>
                <a:cs typeface="Dubai"/>
              </a:rPr>
              <a:t>gamma</a:t>
            </a:r>
            <a:r>
              <a:rPr dirty="0" sz="2000" spc="-10">
                <a:latin typeface="Dubai"/>
                <a:cs typeface="Dubai"/>
              </a:rPr>
              <a:t> 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Gamma </a:t>
            </a:r>
            <a:r>
              <a:rPr dirty="0" sz="2000">
                <a:latin typeface="Dubai"/>
                <a:cs typeface="Dubai"/>
              </a:rPr>
              <a:t>– </a:t>
            </a:r>
            <a:r>
              <a:rPr dirty="0" sz="2000" spc="-5">
                <a:latin typeface="Dubai"/>
                <a:cs typeface="Dubai"/>
              </a:rPr>
              <a:t>gamma </a:t>
            </a:r>
            <a:r>
              <a:rPr dirty="0" sz="2000" spc="-10">
                <a:latin typeface="Dubai"/>
                <a:cs typeface="Dubai"/>
              </a:rPr>
              <a:t>(density)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Impeller </a:t>
            </a:r>
            <a:r>
              <a:rPr dirty="0" sz="2000" spc="-10">
                <a:latin typeface="Dubai"/>
                <a:cs typeface="Dubai"/>
              </a:rPr>
              <a:t>flow </a:t>
            </a:r>
            <a:r>
              <a:rPr dirty="0" sz="2000" spc="-15">
                <a:latin typeface="Dubai"/>
                <a:cs typeface="Dubai"/>
              </a:rPr>
              <a:t>meter</a:t>
            </a:r>
            <a:r>
              <a:rPr dirty="0" sz="2000" spc="-10">
                <a:latin typeface="Dubai"/>
                <a:cs typeface="Dubai"/>
              </a:rPr>
              <a:t> 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Electric</a:t>
            </a:r>
            <a:r>
              <a:rPr dirty="0" sz="2000" spc="-10">
                <a:latin typeface="Dubai"/>
                <a:cs typeface="Dubai"/>
              </a:rPr>
              <a:t> logging</a:t>
            </a:r>
            <a:endParaRPr sz="20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dirty="0" sz="2000" spc="-5" b="1">
                <a:latin typeface="Dubai"/>
                <a:cs typeface="Dubai"/>
              </a:rPr>
              <a:t>Borehole seismic</a:t>
            </a:r>
            <a:r>
              <a:rPr dirty="0" sz="200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survey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Full </a:t>
            </a:r>
            <a:r>
              <a:rPr dirty="0" sz="2000" spc="-25">
                <a:latin typeface="Dubai"/>
                <a:cs typeface="Dubai"/>
              </a:rPr>
              <a:t>wave </a:t>
            </a:r>
            <a:r>
              <a:rPr dirty="0" sz="2000" spc="-5">
                <a:latin typeface="Dubai"/>
                <a:cs typeface="Dubai"/>
              </a:rPr>
              <a:t>sonic</a:t>
            </a:r>
            <a:r>
              <a:rPr dirty="0" sz="2000" spc="1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Down-hole seismic</a:t>
            </a:r>
            <a:r>
              <a:rPr dirty="0" sz="2000" spc="-25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test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P&amp;S </a:t>
            </a:r>
            <a:r>
              <a:rPr dirty="0" sz="2000" spc="-25">
                <a:latin typeface="Dubai"/>
                <a:cs typeface="Dubai"/>
              </a:rPr>
              <a:t>wave </a:t>
            </a:r>
            <a:r>
              <a:rPr dirty="0" sz="2000" spc="-5">
                <a:latin typeface="Dubai"/>
                <a:cs typeface="Dubai"/>
              </a:rPr>
              <a:t>suspension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Cross-hole </a:t>
            </a:r>
            <a:r>
              <a:rPr dirty="0" sz="2000" spc="-5">
                <a:latin typeface="Dubai"/>
                <a:cs typeface="Dubai"/>
              </a:rPr>
              <a:t>seismic</a:t>
            </a:r>
            <a:r>
              <a:rPr dirty="0" sz="2000" spc="-15">
                <a:latin typeface="Dubai"/>
                <a:cs typeface="Dubai"/>
              </a:rPr>
              <a:t> test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Cross-hole </a:t>
            </a:r>
            <a:r>
              <a:rPr dirty="0" sz="2000" spc="-5">
                <a:latin typeface="Dubai"/>
                <a:cs typeface="Dubai"/>
              </a:rPr>
              <a:t>seismic</a:t>
            </a:r>
            <a:r>
              <a:rPr dirty="0" sz="2000" spc="-15">
                <a:latin typeface="Dubai"/>
                <a:cs typeface="Dubai"/>
              </a:rPr>
              <a:t> tomography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Seismic cone </a:t>
            </a:r>
            <a:r>
              <a:rPr dirty="0" sz="2000" spc="-15">
                <a:latin typeface="Dubai"/>
                <a:cs typeface="Dubai"/>
              </a:rPr>
              <a:t>penetration</a:t>
            </a:r>
            <a:r>
              <a:rPr dirty="0" sz="2000" spc="-30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test</a:t>
            </a:r>
            <a:endParaRPr sz="2000">
              <a:latin typeface="Dubai"/>
              <a:cs typeface="Dubai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</a:pPr>
            <a:r>
              <a:rPr dirty="0" sz="2000" b="1">
                <a:latin typeface="Dubai"/>
                <a:cs typeface="Dubai"/>
              </a:rPr>
              <a:t>Marine </a:t>
            </a:r>
            <a:r>
              <a:rPr dirty="0" sz="2000" spc="-5" b="1">
                <a:latin typeface="Dubai"/>
                <a:cs typeface="Dubai"/>
              </a:rPr>
              <a:t>Geophysical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10" b="1">
                <a:latin typeface="Dubai"/>
                <a:cs typeface="Dubai"/>
              </a:rPr>
              <a:t>Oceanographic  Investigation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Bathymetry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Sonar Imaging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>
                <a:latin typeface="Dubai"/>
                <a:cs typeface="Dubai"/>
              </a:rPr>
              <a:t>Sub </a:t>
            </a:r>
            <a:r>
              <a:rPr dirty="0" sz="2000" spc="-10">
                <a:latin typeface="Dubai"/>
                <a:cs typeface="Dubai"/>
              </a:rPr>
              <a:t>Bottom</a:t>
            </a:r>
            <a:r>
              <a:rPr dirty="0" sz="2000" spc="-3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Profiling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Oceanographic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Surveying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Underwater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>
                <a:latin typeface="Dubai"/>
                <a:cs typeface="Dubai"/>
              </a:rPr>
              <a:t>Services,</a:t>
            </a:r>
            <a:endParaRPr sz="2000">
              <a:latin typeface="Dubai"/>
              <a:cs typeface="Duba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3731" y="67094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5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23244" y="0"/>
            <a:ext cx="11508740" cy="2631440"/>
          </a:xfrm>
          <a:prstGeom prst="rect">
            <a:avLst/>
          </a:prstGeom>
        </p:spPr>
        <p:txBody>
          <a:bodyPr wrap="square" lIns="0" tIns="146685" rIns="0" bIns="0" rtlCol="0" vert="horz">
            <a:spAutoFit/>
          </a:bodyPr>
          <a:lstStyle/>
          <a:p>
            <a:pPr marL="220345">
              <a:lnSpc>
                <a:spcPct val="100000"/>
              </a:lnSpc>
              <a:spcBef>
                <a:spcPts val="1155"/>
              </a:spcBef>
            </a:pPr>
            <a:r>
              <a:rPr dirty="0" sz="2000" spc="-10" b="1">
                <a:latin typeface="Dubai"/>
                <a:cs typeface="Dubai"/>
              </a:rPr>
              <a:t>GEOTECHNICAL </a:t>
            </a:r>
            <a:r>
              <a:rPr dirty="0" sz="2000" spc="-20" b="1">
                <a:latin typeface="Dubai"/>
                <a:cs typeface="Dubai"/>
              </a:rPr>
              <a:t>INVESTIGATIONS</a:t>
            </a:r>
            <a:endParaRPr sz="2000">
              <a:latin typeface="Dubai"/>
              <a:cs typeface="Dubai"/>
            </a:endParaRPr>
          </a:p>
          <a:p>
            <a:pPr marL="12700" marR="5080">
              <a:lnSpc>
                <a:spcPct val="100000"/>
              </a:lnSpc>
              <a:spcBef>
                <a:spcPts val="1055"/>
              </a:spcBef>
            </a:pPr>
            <a:r>
              <a:rPr dirty="0" sz="2000" spc="-55">
                <a:latin typeface="Dubai"/>
                <a:cs typeface="Dubai"/>
              </a:rPr>
              <a:t>INAT </a:t>
            </a:r>
            <a:r>
              <a:rPr dirty="0" sz="2000" spc="-10">
                <a:latin typeface="Dubai"/>
                <a:cs typeface="Dubai"/>
              </a:rPr>
              <a:t>Group 17025 </a:t>
            </a:r>
            <a:r>
              <a:rPr dirty="0" sz="2000" spc="-15">
                <a:latin typeface="Dubai"/>
                <a:cs typeface="Dubai"/>
              </a:rPr>
              <a:t>Accredited providing </a:t>
            </a:r>
            <a:r>
              <a:rPr dirty="0" sz="2000" spc="-10">
                <a:latin typeface="Dubai"/>
                <a:cs typeface="Dubai"/>
              </a:rPr>
              <a:t>geotechnical </a:t>
            </a:r>
            <a:r>
              <a:rPr dirty="0" sz="2000" spc="-15">
                <a:latin typeface="Dubai"/>
                <a:cs typeface="Dubai"/>
              </a:rPr>
              <a:t>investigation </a:t>
            </a:r>
            <a:r>
              <a:rPr dirty="0" sz="2000" spc="-5">
                <a:latin typeface="Dubai"/>
                <a:cs typeface="Dubai"/>
              </a:rPr>
              <a:t>services </a:t>
            </a:r>
            <a:r>
              <a:rPr dirty="0" sz="2000" spc="-10">
                <a:latin typeface="Dubai"/>
                <a:cs typeface="Dubai"/>
              </a:rPr>
              <a:t>both Onshore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offshore </a:t>
            </a:r>
            <a:r>
              <a:rPr dirty="0" sz="2000" spc="-5">
                <a:latin typeface="Dubai"/>
                <a:cs typeface="Dubai"/>
              </a:rPr>
              <a:t>drilling  ranging </a:t>
            </a:r>
            <a:r>
              <a:rPr dirty="0" sz="2000" spc="-15">
                <a:latin typeface="Dubai"/>
                <a:cs typeface="Dubai"/>
              </a:rPr>
              <a:t>from </a:t>
            </a:r>
            <a:r>
              <a:rPr dirty="0" sz="2000" spc="-5">
                <a:latin typeface="Dubai"/>
                <a:cs typeface="Dubai"/>
              </a:rPr>
              <a:t>cone </a:t>
            </a:r>
            <a:r>
              <a:rPr dirty="0" sz="2000" spc="-10">
                <a:latin typeface="Dubai"/>
                <a:cs typeface="Dubai"/>
              </a:rPr>
              <a:t>penetration testing </a:t>
            </a:r>
            <a:r>
              <a:rPr dirty="0" sz="2000">
                <a:latin typeface="Dubai"/>
                <a:cs typeface="Dubai"/>
              </a:rPr>
              <a:t>(CPT), </a:t>
            </a:r>
            <a:r>
              <a:rPr dirty="0" sz="2000" spc="-10">
                <a:latin typeface="Dubai"/>
                <a:cs typeface="Dubai"/>
              </a:rPr>
              <a:t>to </a:t>
            </a:r>
            <a:r>
              <a:rPr dirty="0" sz="2000" spc="-15">
                <a:latin typeface="Dubai"/>
                <a:cs typeface="Dubai"/>
              </a:rPr>
              <a:t>conventional </a:t>
            </a:r>
            <a:r>
              <a:rPr dirty="0" sz="2000" spc="-5">
                <a:latin typeface="Dubai"/>
                <a:cs typeface="Dubai"/>
              </a:rPr>
              <a:t>drilling techniques, sampling and </a:t>
            </a:r>
            <a:r>
              <a:rPr dirty="0" sz="2000" spc="-10">
                <a:latin typeface="Dubai"/>
                <a:cs typeface="Dubai"/>
              </a:rPr>
              <a:t>borehole </a:t>
            </a:r>
            <a:r>
              <a:rPr dirty="0" sz="2000" spc="-5">
                <a:latin typeface="Dubai"/>
                <a:cs typeface="Dubai"/>
              </a:rPr>
              <a:t>testing,  geological </a:t>
            </a:r>
            <a:r>
              <a:rPr dirty="0" sz="2000">
                <a:latin typeface="Dubai"/>
                <a:cs typeface="Dubai"/>
              </a:rPr>
              <a:t>mapping, </a:t>
            </a:r>
            <a:r>
              <a:rPr dirty="0" sz="2000" spc="-5">
                <a:latin typeface="Dubai"/>
                <a:cs typeface="Dubai"/>
              </a:rPr>
              <a:t>geophysical </a:t>
            </a:r>
            <a:r>
              <a:rPr dirty="0" sz="2000" spc="-10">
                <a:latin typeface="Dubai"/>
                <a:cs typeface="Dubai"/>
              </a:rPr>
              <a:t>methods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other </a:t>
            </a:r>
            <a:r>
              <a:rPr dirty="0" sz="2000" spc="-15">
                <a:latin typeface="Dubai"/>
                <a:cs typeface="Dubai"/>
              </a:rPr>
              <a:t>require </a:t>
            </a:r>
            <a:r>
              <a:rPr dirty="0" sz="2000" spc="-10">
                <a:latin typeface="Dubai"/>
                <a:cs typeface="Dubai"/>
              </a:rPr>
              <a:t>methods to acquires geotechnical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other data to  characterize </a:t>
            </a:r>
            <a:r>
              <a:rPr dirty="0" sz="2000" spc="-5">
                <a:latin typeface="Dubai"/>
                <a:cs typeface="Dubai"/>
              </a:rPr>
              <a:t>the subsurface. </a:t>
            </a:r>
            <a:r>
              <a:rPr dirty="0" sz="2000" spc="-10">
                <a:latin typeface="Dubai"/>
                <a:cs typeface="Dubai"/>
              </a:rPr>
              <a:t>Data </a:t>
            </a:r>
            <a:r>
              <a:rPr dirty="0" sz="2000" spc="-5">
                <a:latin typeface="Dubai"/>
                <a:cs typeface="Dubai"/>
              </a:rPr>
              <a:t>is </a:t>
            </a:r>
            <a:r>
              <a:rPr dirty="0" sz="2000" spc="-10">
                <a:latin typeface="Dubai"/>
                <a:cs typeface="Dubai"/>
              </a:rPr>
              <a:t>collected </a:t>
            </a:r>
            <a:r>
              <a:rPr dirty="0" sz="2000" spc="-5">
                <a:latin typeface="Dubai"/>
                <a:cs typeface="Dubai"/>
              </a:rPr>
              <a:t>using </a:t>
            </a:r>
            <a:r>
              <a:rPr dirty="0" sz="2000">
                <a:latin typeface="Dubai"/>
                <a:cs typeface="Dubai"/>
              </a:rPr>
              <a:t>a </a:t>
            </a:r>
            <a:r>
              <a:rPr dirty="0" sz="2000" spc="-10">
                <a:latin typeface="Dubai"/>
                <a:cs typeface="Dubai"/>
              </a:rPr>
              <a:t>variety </a:t>
            </a:r>
            <a:r>
              <a:rPr dirty="0" sz="2000" spc="-5">
                <a:latin typeface="Dubai"/>
                <a:cs typeface="Dubai"/>
              </a:rPr>
              <a:t>of methods, tools, sensors and </a:t>
            </a:r>
            <a:r>
              <a:rPr dirty="0" sz="2000" spc="-10">
                <a:latin typeface="Dubai"/>
                <a:cs typeface="Dubai"/>
              </a:rPr>
              <a:t>Laboratory</a:t>
            </a:r>
            <a:r>
              <a:rPr dirty="0" sz="2000" spc="9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tests.</a:t>
            </a:r>
            <a:endParaRPr sz="2000">
              <a:latin typeface="Dubai"/>
              <a:cs typeface="Dubai"/>
            </a:endParaRPr>
          </a:p>
          <a:p>
            <a:pPr marL="78740">
              <a:lnSpc>
                <a:spcPct val="100000"/>
              </a:lnSpc>
              <a:spcBef>
                <a:spcPts val="1585"/>
              </a:spcBef>
            </a:pPr>
            <a:r>
              <a:rPr dirty="0" sz="2000" spc="-45" b="1">
                <a:latin typeface="Dubai"/>
                <a:cs typeface="Dubai"/>
              </a:rPr>
              <a:t>INAT </a:t>
            </a:r>
            <a:r>
              <a:rPr dirty="0" sz="2000" spc="-10" b="1">
                <a:latin typeface="Dubai"/>
                <a:cs typeface="Dubai"/>
              </a:rPr>
              <a:t>site </a:t>
            </a:r>
            <a:r>
              <a:rPr dirty="0" sz="2000" spc="-5" b="1">
                <a:latin typeface="Dubai"/>
                <a:cs typeface="Dubai"/>
              </a:rPr>
              <a:t>and geotechnical </a:t>
            </a:r>
            <a:r>
              <a:rPr dirty="0" sz="2000" spc="-10" b="1">
                <a:latin typeface="Dubai"/>
                <a:cs typeface="Dubai"/>
              </a:rPr>
              <a:t>investigation </a:t>
            </a:r>
            <a:r>
              <a:rPr dirty="0" sz="2000" b="1">
                <a:latin typeface="Dubai"/>
                <a:cs typeface="Dubai"/>
              </a:rPr>
              <a:t>services </a:t>
            </a:r>
            <a:r>
              <a:rPr dirty="0" sz="2000" spc="-5" b="1">
                <a:latin typeface="Dubai"/>
                <a:cs typeface="Dubai"/>
              </a:rPr>
              <a:t>consist</a:t>
            </a:r>
            <a:r>
              <a:rPr dirty="0" sz="2000" spc="60" b="1">
                <a:latin typeface="Dubai"/>
                <a:cs typeface="Dubai"/>
              </a:rPr>
              <a:t> </a:t>
            </a:r>
            <a:r>
              <a:rPr dirty="0" sz="2000" spc="5" b="1">
                <a:latin typeface="Dubai"/>
                <a:cs typeface="Dubai"/>
              </a:rPr>
              <a:t>of:</a:t>
            </a:r>
            <a:endParaRPr sz="2000">
              <a:latin typeface="Dubai"/>
              <a:cs typeface="Dubai"/>
            </a:endParaRPr>
          </a:p>
          <a:p>
            <a:pPr marL="6612890" indent="-286385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6612890" algn="l"/>
                <a:tab pos="6613525" algn="l"/>
              </a:tabLst>
            </a:pPr>
            <a:r>
              <a:rPr dirty="0" sz="2000" spc="-10">
                <a:latin typeface="Dubai"/>
                <a:cs typeface="Dubai"/>
              </a:rPr>
              <a:t>Consultation </a:t>
            </a:r>
            <a:r>
              <a:rPr dirty="0" sz="2000" spc="-5">
                <a:latin typeface="Dubai"/>
                <a:cs typeface="Dubai"/>
              </a:rPr>
              <a:t>on special </a:t>
            </a:r>
            <a:r>
              <a:rPr dirty="0" sz="2000" spc="-10">
                <a:latin typeface="Dubai"/>
                <a:cs typeface="Dubai"/>
              </a:rPr>
              <a:t>geotechnical</a:t>
            </a:r>
            <a:r>
              <a:rPr dirty="0" sz="2000" spc="-2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studies</a:t>
            </a:r>
            <a:endParaRPr sz="2000">
              <a:latin typeface="Dubai"/>
              <a:cs typeface="Duba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38263" y="2601467"/>
            <a:ext cx="5334000" cy="398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marR="8890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Prospecting </a:t>
            </a:r>
            <a:r>
              <a:rPr dirty="0" sz="2000" spc="-5">
                <a:latin typeface="Dubai"/>
                <a:cs typeface="Dubai"/>
              </a:rPr>
              <a:t>studies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5">
                <a:latin typeface="Dubai"/>
                <a:cs typeface="Dubai"/>
              </a:rPr>
              <a:t>mining and construction  </a:t>
            </a:r>
            <a:r>
              <a:rPr dirty="0" sz="2000" spc="-10">
                <a:latin typeface="Dubai"/>
                <a:cs typeface="Dubai"/>
              </a:rPr>
              <a:t>materials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Research programs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training</a:t>
            </a:r>
            <a:r>
              <a:rPr dirty="0" sz="2000" spc="-5">
                <a:latin typeface="Dubai"/>
                <a:cs typeface="Dubai"/>
              </a:rPr>
              <a:t> courses</a:t>
            </a:r>
            <a:endParaRPr sz="2000">
              <a:latin typeface="Dubai"/>
              <a:cs typeface="Dubai"/>
            </a:endParaRPr>
          </a:p>
          <a:p>
            <a:pPr marL="298450" marR="508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Interpretive </a:t>
            </a:r>
            <a:r>
              <a:rPr dirty="0" sz="2000" spc="-10">
                <a:latin typeface="Dubai"/>
                <a:cs typeface="Dubai"/>
              </a:rPr>
              <a:t>reporting </a:t>
            </a:r>
            <a:r>
              <a:rPr dirty="0" sz="2000" spc="-5">
                <a:latin typeface="Dubai"/>
                <a:cs typeface="Dubai"/>
              </a:rPr>
              <a:t>of field and </a:t>
            </a:r>
            <a:r>
              <a:rPr dirty="0" sz="2000" spc="-10">
                <a:latin typeface="Dubai"/>
                <a:cs typeface="Dubai"/>
              </a:rPr>
              <a:t>laboratory </a:t>
            </a:r>
            <a:r>
              <a:rPr dirty="0" sz="2000" spc="-15">
                <a:latin typeface="Dubai"/>
                <a:cs typeface="Dubai"/>
              </a:rPr>
              <a:t>test  </a:t>
            </a:r>
            <a:r>
              <a:rPr dirty="0" sz="2000" spc="-10">
                <a:latin typeface="Dubai"/>
                <a:cs typeface="Dubai"/>
              </a:rPr>
              <a:t>results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Hydrological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studies</a:t>
            </a:r>
            <a:endParaRPr sz="20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dirty="0" sz="2000" spc="-5" b="1">
                <a:latin typeface="Dubai"/>
                <a:cs typeface="Dubai"/>
              </a:rPr>
              <a:t>Other Geotechnical</a:t>
            </a:r>
            <a:r>
              <a:rPr dirty="0" sz="2000" spc="10" b="1">
                <a:latin typeface="Dubai"/>
                <a:cs typeface="Dubai"/>
              </a:rPr>
              <a:t> </a:t>
            </a:r>
            <a:r>
              <a:rPr dirty="0" sz="2000" b="1">
                <a:latin typeface="Dubai"/>
                <a:cs typeface="Dubai"/>
              </a:rPr>
              <a:t>Services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CPT </a:t>
            </a:r>
            <a:r>
              <a:rPr dirty="0" sz="2000" spc="-10">
                <a:latin typeface="Dubai"/>
                <a:cs typeface="Dubai"/>
              </a:rPr>
              <a:t>by </a:t>
            </a:r>
            <a:r>
              <a:rPr dirty="0" sz="2000" spc="-5">
                <a:latin typeface="Dubai"/>
                <a:cs typeface="Dubai"/>
              </a:rPr>
              <a:t>Insitu </a:t>
            </a:r>
            <a:r>
              <a:rPr dirty="0" sz="2000" spc="-45">
                <a:latin typeface="Dubai"/>
                <a:cs typeface="Dubai"/>
              </a:rPr>
              <a:t>Vane </a:t>
            </a:r>
            <a:r>
              <a:rPr dirty="0" sz="2000" spc="-5">
                <a:latin typeface="Dubai"/>
                <a:cs typeface="Dubai"/>
              </a:rPr>
              <a:t>and Seismic</a:t>
            </a:r>
            <a:r>
              <a:rPr dirty="0" sz="2000" spc="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Cone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Cone </a:t>
            </a:r>
            <a:r>
              <a:rPr dirty="0" sz="2000" spc="-15">
                <a:latin typeface="Dubai"/>
                <a:cs typeface="Dubai"/>
              </a:rPr>
              <a:t>Penetration </a:t>
            </a:r>
            <a:r>
              <a:rPr dirty="0" sz="2000" spc="-65">
                <a:latin typeface="Dubai"/>
                <a:cs typeface="Dubai"/>
              </a:rPr>
              <a:t>Test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(Manual)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Pressure meter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65">
                <a:latin typeface="Dubai"/>
                <a:cs typeface="Dubai"/>
              </a:rPr>
              <a:t>Test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Plate </a:t>
            </a:r>
            <a:r>
              <a:rPr dirty="0" sz="2000" spc="-5">
                <a:latin typeface="Dubai"/>
                <a:cs typeface="Dubai"/>
              </a:rPr>
              <a:t>Bearing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65">
                <a:latin typeface="Dubai"/>
                <a:cs typeface="Dubai"/>
              </a:rPr>
              <a:t>Test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Down </a:t>
            </a:r>
            <a:r>
              <a:rPr dirty="0" sz="2000" spc="-5">
                <a:latin typeface="Dubai"/>
                <a:cs typeface="Dubai"/>
              </a:rPr>
              <a:t>Hole Shear </a:t>
            </a:r>
            <a:r>
              <a:rPr dirty="0" sz="2000" spc="-25">
                <a:latin typeface="Dubai"/>
                <a:cs typeface="Dubai"/>
              </a:rPr>
              <a:t>wave Velocity</a:t>
            </a:r>
            <a:r>
              <a:rPr dirty="0" sz="2000" spc="15">
                <a:latin typeface="Dubai"/>
                <a:cs typeface="Dubai"/>
              </a:rPr>
              <a:t> </a:t>
            </a:r>
            <a:r>
              <a:rPr dirty="0" sz="2000" spc="-65">
                <a:latin typeface="Dubai"/>
                <a:cs typeface="Dubai"/>
              </a:rPr>
              <a:t>Test</a:t>
            </a:r>
            <a:endParaRPr sz="20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7134" y="2314956"/>
            <a:ext cx="6059805" cy="476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Onshore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offshore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drilling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Soil and </a:t>
            </a:r>
            <a:r>
              <a:rPr dirty="0" sz="2000" spc="-15">
                <a:latin typeface="Dubai"/>
                <a:cs typeface="Dubai"/>
              </a:rPr>
              <a:t>rock </a:t>
            </a:r>
            <a:r>
              <a:rPr dirty="0" sz="2000" spc="-10">
                <a:latin typeface="Dubai"/>
                <a:cs typeface="Dubai"/>
              </a:rPr>
              <a:t>laboratory testing</a:t>
            </a:r>
            <a:endParaRPr sz="2000">
              <a:latin typeface="Dubai"/>
              <a:cs typeface="Dubai"/>
            </a:endParaRPr>
          </a:p>
          <a:p>
            <a:pPr marL="298450" marR="505459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Geotechnical </a:t>
            </a:r>
            <a:r>
              <a:rPr dirty="0" sz="2000" spc="-5">
                <a:latin typeface="Dubai"/>
                <a:cs typeface="Dubai"/>
              </a:rPr>
              <a:t>studies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>
                <a:latin typeface="Dubai"/>
                <a:cs typeface="Dubai"/>
              </a:rPr>
              <a:t>dams, </a:t>
            </a:r>
            <a:r>
              <a:rPr dirty="0" sz="2000" spc="-5">
                <a:latin typeface="Dubai"/>
                <a:cs typeface="Dubai"/>
              </a:rPr>
              <a:t>roads, buildings and  </a:t>
            </a:r>
            <a:r>
              <a:rPr dirty="0" sz="2000" spc="-10">
                <a:latin typeface="Dubai"/>
                <a:cs typeface="Dubai"/>
              </a:rPr>
              <a:t>retaining</a:t>
            </a:r>
            <a:r>
              <a:rPr dirty="0" sz="2000" spc="-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structures</a:t>
            </a:r>
            <a:endParaRPr sz="2000">
              <a:latin typeface="Dubai"/>
              <a:cs typeface="Dubai"/>
            </a:endParaRPr>
          </a:p>
          <a:p>
            <a:pPr marL="298450" marR="508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Geological </a:t>
            </a:r>
            <a:r>
              <a:rPr dirty="0" sz="2000" spc="-10">
                <a:latin typeface="Dubai"/>
                <a:cs typeface="Dubai"/>
              </a:rPr>
              <a:t>surveys </a:t>
            </a:r>
            <a:r>
              <a:rPr dirty="0" sz="2000" spc="-5">
                <a:latin typeface="Dubai"/>
                <a:cs typeface="Dubai"/>
              </a:rPr>
              <a:t>including geological and </a:t>
            </a:r>
            <a:r>
              <a:rPr dirty="0" sz="2000" spc="-10">
                <a:latin typeface="Dubai"/>
                <a:cs typeface="Dubai"/>
              </a:rPr>
              <a:t>geotechnical  </a:t>
            </a:r>
            <a:r>
              <a:rPr dirty="0" sz="2000" spc="-5">
                <a:latin typeface="Dubai"/>
                <a:cs typeface="Dubai"/>
              </a:rPr>
              <a:t>mapping</a:t>
            </a:r>
            <a:endParaRPr sz="20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Geotechnical and</a:t>
            </a:r>
            <a:r>
              <a:rPr dirty="0" sz="200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structural</a:t>
            </a:r>
            <a:endParaRPr sz="2000">
              <a:latin typeface="Dubai"/>
              <a:cs typeface="Dubai"/>
            </a:endParaRPr>
          </a:p>
          <a:p>
            <a:pPr marL="298450" marR="147955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Measurement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5">
                <a:latin typeface="Dubai"/>
                <a:cs typeface="Dubai"/>
              </a:rPr>
              <a:t>pore </a:t>
            </a:r>
            <a:r>
              <a:rPr dirty="0" sz="2000" spc="-20">
                <a:latin typeface="Dubai"/>
                <a:cs typeface="Dubai"/>
              </a:rPr>
              <a:t>water </a:t>
            </a:r>
            <a:r>
              <a:rPr dirty="0" sz="2000" spc="-15">
                <a:latin typeface="Dubai"/>
                <a:cs typeface="Dubai"/>
              </a:rPr>
              <a:t>pressure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5">
                <a:latin typeface="Dubai"/>
                <a:cs typeface="Dubai"/>
              </a:rPr>
              <a:t>groundwater  </a:t>
            </a:r>
            <a:r>
              <a:rPr dirty="0" sz="2000" spc="-20">
                <a:latin typeface="Dubai"/>
                <a:cs typeface="Dubai"/>
              </a:rPr>
              <a:t>level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Measurement </a:t>
            </a:r>
            <a:r>
              <a:rPr dirty="0" sz="2000" spc="-5">
                <a:latin typeface="Dubai"/>
                <a:cs typeface="Dubai"/>
              </a:rPr>
              <a:t>of</a:t>
            </a:r>
            <a:r>
              <a:rPr dirty="0" sz="2000" spc="-10">
                <a:latin typeface="Dubai"/>
                <a:cs typeface="Dubai"/>
              </a:rPr>
              <a:t> settlement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Measurement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ground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20">
                <a:latin typeface="Dubai"/>
                <a:cs typeface="Dubai"/>
              </a:rPr>
              <a:t>movement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Measurement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pressure/ </a:t>
            </a:r>
            <a:r>
              <a:rPr dirty="0" sz="2000" spc="-15">
                <a:latin typeface="Dubai"/>
                <a:cs typeface="Dubai"/>
              </a:rPr>
              <a:t>stress </a:t>
            </a:r>
            <a:r>
              <a:rPr dirty="0" sz="2000" spc="-5">
                <a:latin typeface="Dubai"/>
                <a:cs typeface="Dubai"/>
              </a:rPr>
              <a:t>and</a:t>
            </a:r>
            <a:r>
              <a:rPr dirty="0" sz="200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strain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Investigation, </a:t>
            </a:r>
            <a:r>
              <a:rPr dirty="0" sz="2000" spc="-10">
                <a:latin typeface="Dubai"/>
                <a:cs typeface="Dubai"/>
              </a:rPr>
              <a:t>monitoring </a:t>
            </a:r>
            <a:r>
              <a:rPr dirty="0" sz="2000" spc="-5">
                <a:latin typeface="Dubai"/>
                <a:cs typeface="Dubai"/>
              </a:rPr>
              <a:t>and analysis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5">
                <a:latin typeface="Dubai"/>
                <a:cs typeface="Dubai"/>
              </a:rPr>
              <a:t>slope</a:t>
            </a:r>
            <a:r>
              <a:rPr dirty="0" sz="2000" spc="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stability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Dubai"/>
              <a:cs typeface="Dubai"/>
            </a:endParaRPr>
          </a:p>
          <a:p>
            <a:pPr marL="152400">
              <a:lnSpc>
                <a:spcPct val="100000"/>
              </a:lnSpc>
            </a:pPr>
            <a:r>
              <a:rPr dirty="0" sz="2000" spc="-10" b="1">
                <a:latin typeface="Dubai"/>
                <a:cs typeface="Dubai"/>
              </a:rPr>
              <a:t>GEOPHYSICAL </a:t>
            </a:r>
            <a:r>
              <a:rPr dirty="0" sz="2000" spc="-5" b="1">
                <a:latin typeface="Dubai"/>
                <a:cs typeface="Dubai"/>
              </a:rPr>
              <a:t>STUDIES </a:t>
            </a:r>
            <a:r>
              <a:rPr dirty="0" sz="2000" b="1">
                <a:latin typeface="Dubai"/>
                <a:cs typeface="Dubai"/>
              </a:rPr>
              <a:t>AND</a:t>
            </a:r>
            <a:r>
              <a:rPr dirty="0" sz="2000" spc="1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9320" y="4692003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73731" y="199923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5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52471" y="120397"/>
            <a:ext cx="11590020" cy="2744470"/>
          </a:xfrm>
          <a:prstGeom prst="rect">
            <a:avLst/>
          </a:prstGeom>
        </p:spPr>
        <p:txBody>
          <a:bodyPr wrap="square" lIns="0" tIns="152400" rIns="0" bIns="0" rtlCol="0" vert="horz">
            <a:spAutoFit/>
          </a:bodyPr>
          <a:lstStyle/>
          <a:p>
            <a:pPr marL="76835">
              <a:lnSpc>
                <a:spcPct val="100000"/>
              </a:lnSpc>
              <a:spcBef>
                <a:spcPts val="1200"/>
              </a:spcBef>
            </a:pPr>
            <a:r>
              <a:rPr dirty="0" sz="2000" spc="-5" b="1">
                <a:latin typeface="Dubai"/>
                <a:cs typeface="Dubai"/>
              </a:rPr>
              <a:t>PILE TESTING </a:t>
            </a:r>
            <a:r>
              <a:rPr dirty="0" sz="2000" spc="-10" b="1">
                <a:latin typeface="Dubai"/>
                <a:cs typeface="Dubai"/>
              </a:rPr>
              <a:t>SERVICES</a:t>
            </a:r>
            <a:endParaRPr sz="20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2000" spc="-5" b="1">
                <a:latin typeface="Dubai"/>
                <a:cs typeface="Dubai"/>
              </a:rPr>
              <a:t>Pile </a:t>
            </a:r>
            <a:r>
              <a:rPr dirty="0" sz="2000" spc="-35" b="1">
                <a:latin typeface="Dubai"/>
                <a:cs typeface="Dubai"/>
              </a:rPr>
              <a:t>Testing</a:t>
            </a:r>
            <a:r>
              <a:rPr dirty="0" sz="2000" spc="-5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Instrumentation</a:t>
            </a:r>
            <a:endParaRPr sz="2000">
              <a:latin typeface="Dubai"/>
              <a:cs typeface="Dubai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</a:pPr>
            <a:r>
              <a:rPr dirty="0" sz="2000" spc="-55">
                <a:latin typeface="Dubai"/>
                <a:cs typeface="Dubai"/>
              </a:rPr>
              <a:t>INAT </a:t>
            </a:r>
            <a:r>
              <a:rPr dirty="0" sz="2000" spc="-10">
                <a:latin typeface="Dubai"/>
                <a:cs typeface="Dubai"/>
              </a:rPr>
              <a:t>offering </a:t>
            </a:r>
            <a:r>
              <a:rPr dirty="0" sz="2000" spc="-5">
                <a:latin typeface="Dubai"/>
                <a:cs typeface="Dubai"/>
              </a:rPr>
              <a:t>Services in pile quality </a:t>
            </a:r>
            <a:r>
              <a:rPr dirty="0" sz="2000" spc="-15">
                <a:latin typeface="Dubai"/>
                <a:cs typeface="Dubai"/>
              </a:rPr>
              <a:t>control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10">
                <a:latin typeface="Dubai"/>
                <a:cs typeface="Dubai"/>
              </a:rPr>
              <a:t>general geotechnical instrumentation. </a:t>
            </a:r>
            <a:r>
              <a:rPr dirty="0" sz="2000" spc="-55">
                <a:latin typeface="Dubai"/>
                <a:cs typeface="Dubai"/>
              </a:rPr>
              <a:t>INAT  </a:t>
            </a:r>
            <a:r>
              <a:rPr dirty="0" sz="2000" spc="-10">
                <a:latin typeface="Dubai"/>
                <a:cs typeface="Dubai"/>
              </a:rPr>
              <a:t>providing </a:t>
            </a:r>
            <a:r>
              <a:rPr dirty="0" sz="2000">
                <a:latin typeface="Dubai"/>
                <a:cs typeface="Dubai"/>
              </a:rPr>
              <a:t>a </a:t>
            </a:r>
            <a:r>
              <a:rPr dirty="0" sz="2000" spc="-5">
                <a:latin typeface="Dubai"/>
                <a:cs typeface="Dubai"/>
              </a:rPr>
              <a:t>range of testing, monitoring services prior </a:t>
            </a:r>
            <a:r>
              <a:rPr dirty="0" sz="2000" spc="-10">
                <a:latin typeface="Dubai"/>
                <a:cs typeface="Dubai"/>
              </a:rPr>
              <a:t>to, </a:t>
            </a:r>
            <a:r>
              <a:rPr dirty="0" sz="2000" spc="-5">
                <a:latin typeface="Dubai"/>
                <a:cs typeface="Dubai"/>
              </a:rPr>
              <a:t>during and after construction of piles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10">
                <a:latin typeface="Dubai"/>
                <a:cs typeface="Dubai"/>
              </a:rPr>
              <a:t>both Onshore  </a:t>
            </a:r>
            <a:r>
              <a:rPr dirty="0" sz="2000" spc="-5">
                <a:latin typeface="Dubai"/>
                <a:cs typeface="Dubai"/>
              </a:rPr>
              <a:t>and</a:t>
            </a:r>
            <a:r>
              <a:rPr dirty="0" sz="2000" spc="-10">
                <a:latin typeface="Dubai"/>
                <a:cs typeface="Dubai"/>
              </a:rPr>
              <a:t> Offshore</a:t>
            </a:r>
            <a:endParaRPr sz="20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dirty="0" sz="2000" b="1">
                <a:latin typeface="Dubai"/>
                <a:cs typeface="Dubai"/>
              </a:rPr>
              <a:t>The </a:t>
            </a:r>
            <a:r>
              <a:rPr dirty="0" sz="2000" spc="-5" b="1">
                <a:latin typeface="Dubai"/>
                <a:cs typeface="Dubai"/>
              </a:rPr>
              <a:t>scope </a:t>
            </a:r>
            <a:r>
              <a:rPr dirty="0" sz="2000" b="1">
                <a:latin typeface="Dubai"/>
                <a:cs typeface="Dubai"/>
              </a:rPr>
              <a:t>of services of the </a:t>
            </a:r>
            <a:r>
              <a:rPr dirty="0" sz="2000" spc="-5" b="1">
                <a:latin typeface="Dubai"/>
                <a:cs typeface="Dubai"/>
              </a:rPr>
              <a:t>Pile </a:t>
            </a:r>
            <a:r>
              <a:rPr dirty="0" sz="2000" spc="-35" b="1">
                <a:latin typeface="Dubai"/>
                <a:cs typeface="Dubai"/>
              </a:rPr>
              <a:t>Testing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10" b="1">
                <a:latin typeface="Dubai"/>
                <a:cs typeface="Dubai"/>
              </a:rPr>
              <a:t>Instrumentation</a:t>
            </a:r>
            <a:r>
              <a:rPr dirty="0" sz="2000" spc="35" b="1">
                <a:latin typeface="Dubai"/>
                <a:cs typeface="Dubai"/>
              </a:rPr>
              <a:t> </a:t>
            </a:r>
            <a:r>
              <a:rPr dirty="0" sz="2000" b="1">
                <a:latin typeface="Dubai"/>
                <a:cs typeface="Dubai"/>
              </a:rPr>
              <a:t>includes:</a:t>
            </a:r>
            <a:endParaRPr sz="20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4/4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7482" y="2982467"/>
            <a:ext cx="3145790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Low strain integrity</a:t>
            </a:r>
            <a:r>
              <a:rPr dirty="0" sz="2000" spc="-7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High </a:t>
            </a:r>
            <a:r>
              <a:rPr dirty="0" sz="2000" spc="-10">
                <a:latin typeface="Dubai"/>
                <a:cs typeface="Dubai"/>
              </a:rPr>
              <a:t>strain </a:t>
            </a:r>
            <a:r>
              <a:rPr dirty="0" sz="2000" spc="-5">
                <a:latin typeface="Dubai"/>
                <a:cs typeface="Dubai"/>
              </a:rPr>
              <a:t>dynamic</a:t>
            </a:r>
            <a:r>
              <a:rPr dirty="0" sz="2000" spc="-9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Cross </a:t>
            </a:r>
            <a:r>
              <a:rPr dirty="0" sz="2000" spc="-5">
                <a:latin typeface="Dubai"/>
                <a:cs typeface="Dubai"/>
              </a:rPr>
              <a:t>hole sonic</a:t>
            </a:r>
            <a:r>
              <a:rPr dirty="0" sz="2000" spc="-4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logging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Caliper </a:t>
            </a:r>
            <a:r>
              <a:rPr dirty="0" sz="2000" spc="-10">
                <a:latin typeface="Dubai"/>
                <a:cs typeface="Dubai"/>
              </a:rPr>
              <a:t>logging testing</a:t>
            </a:r>
            <a:endParaRPr sz="20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4399" y="2985516"/>
            <a:ext cx="4528820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Static </a:t>
            </a:r>
            <a:r>
              <a:rPr dirty="0" sz="2000" spc="-5">
                <a:latin typeface="Dubai"/>
                <a:cs typeface="Dubai"/>
              </a:rPr>
              <a:t>pile load </a:t>
            </a:r>
            <a:r>
              <a:rPr dirty="0" sz="2000" spc="-1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Instrumented </a:t>
            </a:r>
            <a:r>
              <a:rPr dirty="0" sz="2000" spc="-5">
                <a:latin typeface="Dubai"/>
                <a:cs typeface="Dubai"/>
              </a:rPr>
              <a:t>pile load</a:t>
            </a:r>
            <a:r>
              <a:rPr dirty="0" sz="2000" spc="-2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Instrumentation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driven</a:t>
            </a:r>
            <a:r>
              <a:rPr dirty="0" sz="2000" spc="-3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piles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PDM Pile </a:t>
            </a:r>
            <a:r>
              <a:rPr dirty="0" sz="2000" spc="-65">
                <a:latin typeface="Dubai"/>
                <a:cs typeface="Dubai"/>
              </a:rPr>
              <a:t>Test </a:t>
            </a:r>
            <a:r>
              <a:rPr dirty="0" sz="2000" spc="-5">
                <a:latin typeface="Dubai"/>
                <a:cs typeface="Dubai"/>
              </a:rPr>
              <a:t>and Deflection</a:t>
            </a:r>
            <a:r>
              <a:rPr dirty="0" sz="2000" spc="2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Monitoring</a:t>
            </a:r>
            <a:endParaRPr sz="2000">
              <a:latin typeface="Dubai"/>
              <a:cs typeface="Duba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5042" y="12258353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268615" y="4753356"/>
            <a:ext cx="11497310" cy="10843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6515">
              <a:lnSpc>
                <a:spcPct val="100000"/>
              </a:lnSpc>
              <a:spcBef>
                <a:spcPts val="100"/>
              </a:spcBef>
            </a:pPr>
            <a:r>
              <a:rPr dirty="0" sz="2000" spc="-20" b="1">
                <a:latin typeface="Dubai"/>
                <a:cs typeface="Dubai"/>
              </a:rPr>
              <a:t>ENVIRONMENTAL </a:t>
            </a:r>
            <a:r>
              <a:rPr dirty="0" sz="2000" spc="-5" b="1">
                <a:latin typeface="Dubai"/>
                <a:cs typeface="Dubai"/>
              </a:rPr>
              <a:t>STUDIES </a:t>
            </a:r>
            <a:r>
              <a:rPr dirty="0" sz="2000" b="1">
                <a:latin typeface="Dubai"/>
                <a:cs typeface="Dubai"/>
              </a:rPr>
              <a:t>AND</a:t>
            </a:r>
            <a:r>
              <a:rPr dirty="0" sz="2000" spc="2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TESTING</a:t>
            </a:r>
            <a:endParaRPr sz="2000">
              <a:latin typeface="Dubai"/>
              <a:cs typeface="Dubai"/>
            </a:endParaRPr>
          </a:p>
          <a:p>
            <a:pPr marL="12700" marR="170815">
              <a:lnSpc>
                <a:spcPct val="100000"/>
              </a:lnSpc>
              <a:spcBef>
                <a:spcPts val="1750"/>
              </a:spcBef>
            </a:pPr>
            <a:r>
              <a:rPr dirty="0" sz="2000" spc="-55">
                <a:latin typeface="Dubai"/>
                <a:cs typeface="Dubai"/>
              </a:rPr>
              <a:t>INAT </a:t>
            </a:r>
            <a:r>
              <a:rPr dirty="0" sz="2000" spc="-15">
                <a:latin typeface="Dubai"/>
                <a:cs typeface="Dubai"/>
              </a:rPr>
              <a:t>provides </a:t>
            </a:r>
            <a:r>
              <a:rPr dirty="0" sz="2000">
                <a:latin typeface="Dubai"/>
                <a:cs typeface="Dubai"/>
              </a:rPr>
              <a:t>an </a:t>
            </a:r>
            <a:r>
              <a:rPr dirty="0" sz="2000" spc="-15">
                <a:latin typeface="Dubai"/>
                <a:cs typeface="Dubai"/>
              </a:rPr>
              <a:t>array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professional </a:t>
            </a:r>
            <a:r>
              <a:rPr dirty="0" sz="2000" spc="-15">
                <a:latin typeface="Dubai"/>
                <a:cs typeface="Dubai"/>
              </a:rPr>
              <a:t>environmental </a:t>
            </a:r>
            <a:r>
              <a:rPr dirty="0" sz="2000" spc="-5">
                <a:latin typeface="Dubai"/>
                <a:cs typeface="Dubai"/>
              </a:rPr>
              <a:t>sampling and </a:t>
            </a:r>
            <a:r>
              <a:rPr dirty="0" sz="2000" spc="-1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services </a:t>
            </a:r>
            <a:r>
              <a:rPr dirty="0" sz="2000" spc="-10">
                <a:latin typeface="Dubai"/>
                <a:cs typeface="Dubai"/>
              </a:rPr>
              <a:t>that </a:t>
            </a:r>
            <a:r>
              <a:rPr dirty="0" sz="2000" spc="-5">
                <a:latin typeface="Dubai"/>
                <a:cs typeface="Dubai"/>
              </a:rPr>
              <a:t>comply with the </a:t>
            </a:r>
            <a:r>
              <a:rPr dirty="0" sz="2000" spc="-15">
                <a:latin typeface="Dubai"/>
                <a:cs typeface="Dubai"/>
              </a:rPr>
              <a:t>most  </a:t>
            </a:r>
            <a:r>
              <a:rPr dirty="0" sz="2000" spc="-10">
                <a:latin typeface="Dubai"/>
                <a:cs typeface="Dubai"/>
              </a:rPr>
              <a:t>stringent </a:t>
            </a:r>
            <a:r>
              <a:rPr dirty="0" sz="2000" spc="-15">
                <a:latin typeface="Dubai"/>
                <a:cs typeface="Dubai"/>
              </a:rPr>
              <a:t>regulatory requirements </a:t>
            </a:r>
            <a:r>
              <a:rPr dirty="0" sz="2000" spc="-5">
                <a:latin typeface="Dubai"/>
                <a:cs typeface="Dubai"/>
              </a:rPr>
              <a:t>in the </a:t>
            </a:r>
            <a:r>
              <a:rPr dirty="0" sz="2000" spc="-15">
                <a:latin typeface="Dubai"/>
                <a:cs typeface="Dubai"/>
              </a:rPr>
              <a:t>environmental</a:t>
            </a:r>
            <a:r>
              <a:rPr dirty="0" sz="2000" spc="5">
                <a:latin typeface="Dubai"/>
                <a:cs typeface="Dubai"/>
              </a:rPr>
              <a:t> </a:t>
            </a:r>
            <a:r>
              <a:rPr dirty="0" sz="2000" spc="-15">
                <a:latin typeface="Dubai"/>
                <a:cs typeface="Dubai"/>
              </a:rPr>
              <a:t>industry.</a:t>
            </a:r>
            <a:endParaRPr sz="20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dirty="0" sz="2000" spc="-45" b="1">
                <a:latin typeface="Dubai"/>
                <a:cs typeface="Dubai"/>
              </a:rPr>
              <a:t>INAT </a:t>
            </a:r>
            <a:r>
              <a:rPr dirty="0" sz="2000" spc="-10" b="1">
                <a:latin typeface="Dubai"/>
                <a:cs typeface="Dubai"/>
              </a:rPr>
              <a:t>environmental </a:t>
            </a:r>
            <a:r>
              <a:rPr dirty="0" sz="2000" spc="-5" b="1">
                <a:latin typeface="Dubai"/>
                <a:cs typeface="Dubai"/>
              </a:rPr>
              <a:t>studies and </a:t>
            </a:r>
            <a:r>
              <a:rPr dirty="0" sz="2000" spc="-10" b="1">
                <a:latin typeface="Dubai"/>
                <a:cs typeface="Dubai"/>
              </a:rPr>
              <a:t>testing </a:t>
            </a:r>
            <a:r>
              <a:rPr dirty="0" sz="2000" spc="-5" b="1">
                <a:latin typeface="Dubai"/>
                <a:cs typeface="Dubai"/>
              </a:rPr>
              <a:t>scope </a:t>
            </a:r>
            <a:r>
              <a:rPr dirty="0" sz="2000" b="1">
                <a:latin typeface="Dubai"/>
                <a:cs typeface="Dubai"/>
              </a:rPr>
              <a:t>of services</a:t>
            </a:r>
            <a:r>
              <a:rPr dirty="0" sz="2000" spc="60" b="1">
                <a:latin typeface="Dubai"/>
                <a:cs typeface="Dubai"/>
              </a:rPr>
              <a:t> </a:t>
            </a:r>
            <a:r>
              <a:rPr dirty="0" sz="2000" b="1">
                <a:latin typeface="Dubai"/>
                <a:cs typeface="Dubai"/>
              </a:rPr>
              <a:t>includes: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Environmental </a:t>
            </a:r>
            <a:r>
              <a:rPr dirty="0" sz="2000" spc="-5">
                <a:latin typeface="Dubai"/>
                <a:cs typeface="Dubai"/>
              </a:rPr>
              <a:t>baseline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surveys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Environmental </a:t>
            </a:r>
            <a:r>
              <a:rPr dirty="0" sz="2000" spc="-5">
                <a:latin typeface="Dubai"/>
                <a:cs typeface="Dubai"/>
              </a:rPr>
              <a:t>impact </a:t>
            </a:r>
            <a:r>
              <a:rPr dirty="0" sz="2000" spc="-10">
                <a:latin typeface="Dubai"/>
                <a:cs typeface="Dubai"/>
              </a:rPr>
              <a:t>assessment </a:t>
            </a:r>
            <a:r>
              <a:rPr dirty="0" sz="2000" spc="-5">
                <a:latin typeface="Dubai"/>
                <a:cs typeface="Dubai"/>
              </a:rPr>
              <a:t>studies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Environmental </a:t>
            </a:r>
            <a:r>
              <a:rPr dirty="0" sz="2000" spc="-5">
                <a:latin typeface="Dubai"/>
                <a:cs typeface="Dubai"/>
              </a:rPr>
              <a:t>and </a:t>
            </a:r>
            <a:r>
              <a:rPr dirty="0" sz="2000" spc="-20">
                <a:latin typeface="Dubai"/>
                <a:cs typeface="Dubai"/>
              </a:rPr>
              <a:t>water </a:t>
            </a:r>
            <a:r>
              <a:rPr dirty="0" sz="2000" spc="-5">
                <a:latin typeface="Dubai"/>
                <a:cs typeface="Dubai"/>
              </a:rPr>
              <a:t>studies in </a:t>
            </a:r>
            <a:r>
              <a:rPr dirty="0" sz="2000" spc="-10">
                <a:latin typeface="Dubai"/>
                <a:cs typeface="Dubai"/>
              </a:rPr>
              <a:t>areas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30">
                <a:latin typeface="Dubai"/>
                <a:cs typeface="Dubai"/>
              </a:rPr>
              <a:t>groundwater, </a:t>
            </a:r>
            <a:r>
              <a:rPr dirty="0" sz="2000" spc="-5">
                <a:latin typeface="Dubai"/>
                <a:cs typeface="Dubai"/>
              </a:rPr>
              <a:t>surface </a:t>
            </a:r>
            <a:r>
              <a:rPr dirty="0" sz="2000" spc="-45">
                <a:latin typeface="Dubai"/>
                <a:cs typeface="Dubai"/>
              </a:rPr>
              <a:t>water, </a:t>
            </a:r>
            <a:r>
              <a:rPr dirty="0" sz="2000" spc="-5">
                <a:latin typeface="Dubai"/>
                <a:cs typeface="Dubai"/>
              </a:rPr>
              <a:t>dams and</a:t>
            </a:r>
            <a:r>
              <a:rPr dirty="0" sz="2000" spc="6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soil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Green </a:t>
            </a:r>
            <a:r>
              <a:rPr dirty="0" sz="2000" spc="-5">
                <a:latin typeface="Dubai"/>
                <a:cs typeface="Dubai"/>
              </a:rPr>
              <a:t>building </a:t>
            </a:r>
            <a:r>
              <a:rPr dirty="0" sz="2000" spc="-10">
                <a:latin typeface="Dubai"/>
                <a:cs typeface="Dubai"/>
              </a:rPr>
              <a:t>assessment </a:t>
            </a:r>
            <a:r>
              <a:rPr dirty="0" sz="2000" spc="-5">
                <a:latin typeface="Dubai"/>
                <a:cs typeface="Dubai"/>
              </a:rPr>
              <a:t>studies</a:t>
            </a:r>
            <a:endParaRPr sz="2000">
              <a:latin typeface="Dubai"/>
              <a:cs typeface="Dubai"/>
            </a:endParaRPr>
          </a:p>
          <a:p>
            <a:pPr marL="298450" marR="16637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Investigation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potentially </a:t>
            </a:r>
            <a:r>
              <a:rPr dirty="0" sz="2000" spc="-15">
                <a:latin typeface="Dubai"/>
                <a:cs typeface="Dubai"/>
              </a:rPr>
              <a:t>contaminated </a:t>
            </a:r>
            <a:r>
              <a:rPr dirty="0" sz="2000" spc="-10">
                <a:latin typeface="Dubai"/>
                <a:cs typeface="Dubai"/>
              </a:rPr>
              <a:t>sites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5">
                <a:latin typeface="Dubai"/>
                <a:cs typeface="Dubai"/>
              </a:rPr>
              <a:t>the </a:t>
            </a:r>
            <a:r>
              <a:rPr dirty="0" sz="2000" spc="-25">
                <a:latin typeface="Dubai"/>
                <a:cs typeface="Dubai"/>
              </a:rPr>
              <a:t>extent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contamination </a:t>
            </a:r>
            <a:r>
              <a:rPr dirty="0" sz="2000" spc="-5">
                <a:latin typeface="Dubai"/>
                <a:cs typeface="Dubai"/>
              </a:rPr>
              <a:t>of land and </a:t>
            </a:r>
            <a:r>
              <a:rPr dirty="0" sz="2000" spc="-10">
                <a:latin typeface="Dubai"/>
                <a:cs typeface="Dubai"/>
              </a:rPr>
              <a:t>ground </a:t>
            </a:r>
            <a:r>
              <a:rPr dirty="0" sz="2000" spc="-20">
                <a:latin typeface="Dubai"/>
                <a:cs typeface="Dubai"/>
              </a:rPr>
              <a:t>water </a:t>
            </a:r>
            <a:r>
              <a:rPr dirty="0" sz="2000" spc="-15">
                <a:latin typeface="Dubai"/>
                <a:cs typeface="Dubai"/>
              </a:rPr>
              <a:t>for  </a:t>
            </a:r>
            <a:r>
              <a:rPr dirty="0" sz="2000" spc="-5">
                <a:latin typeface="Dubai"/>
                <a:cs typeface="Dubai"/>
              </a:rPr>
              <a:t>the purpose of </a:t>
            </a:r>
            <a:r>
              <a:rPr dirty="0" sz="2000" spc="-15">
                <a:latin typeface="Dubai"/>
                <a:cs typeface="Dubai"/>
              </a:rPr>
              <a:t>environmental baseline/environmental </a:t>
            </a:r>
            <a:r>
              <a:rPr dirty="0" sz="2000" spc="-5">
                <a:latin typeface="Dubai"/>
                <a:cs typeface="Dubai"/>
              </a:rPr>
              <a:t>impact</a:t>
            </a:r>
            <a:r>
              <a:rPr dirty="0" sz="2000" spc="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studies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Drilling of </a:t>
            </a:r>
            <a:r>
              <a:rPr dirty="0" sz="2000" spc="-10">
                <a:latin typeface="Dubai"/>
                <a:cs typeface="Dubai"/>
              </a:rPr>
              <a:t>boreholes by </a:t>
            </a:r>
            <a:r>
              <a:rPr dirty="0" sz="2000" spc="-5">
                <a:latin typeface="Dubai"/>
                <a:cs typeface="Dubai"/>
              </a:rPr>
              <a:t>various drilling techniques and </a:t>
            </a:r>
            <a:r>
              <a:rPr dirty="0" sz="2000" spc="-10">
                <a:latin typeface="Dubai"/>
                <a:cs typeface="Dubai"/>
              </a:rPr>
              <a:t>installation </a:t>
            </a:r>
            <a:r>
              <a:rPr dirty="0" sz="2000" spc="-5">
                <a:latin typeface="Dubai"/>
                <a:cs typeface="Dubai"/>
              </a:rPr>
              <a:t>of</a:t>
            </a:r>
            <a:r>
              <a:rPr dirty="0" sz="2000" spc="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piezometers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LNAPL </a:t>
            </a:r>
            <a:r>
              <a:rPr dirty="0" sz="2000" spc="-15">
                <a:latin typeface="Dubai"/>
                <a:cs typeface="Dubai"/>
              </a:rPr>
              <a:t>interface</a:t>
            </a:r>
            <a:r>
              <a:rPr dirty="0" sz="2000" spc="-10">
                <a:latin typeface="Dubai"/>
                <a:cs typeface="Dubai"/>
              </a:rPr>
              <a:t> measurement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Environmental </a:t>
            </a:r>
            <a:r>
              <a:rPr dirty="0" sz="2000" spc="-5">
                <a:latin typeface="Dubai"/>
                <a:cs typeface="Dubai"/>
              </a:rPr>
              <a:t>sampling of soils and </a:t>
            </a:r>
            <a:r>
              <a:rPr dirty="0" sz="2000" spc="-10">
                <a:latin typeface="Dubai"/>
                <a:cs typeface="Dubai"/>
              </a:rPr>
              <a:t>ground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20">
                <a:latin typeface="Dubai"/>
                <a:cs typeface="Dubai"/>
              </a:rPr>
              <a:t>water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In-situ </a:t>
            </a:r>
            <a:r>
              <a:rPr dirty="0" sz="2000" spc="-20">
                <a:latin typeface="Dubai"/>
                <a:cs typeface="Dubai"/>
              </a:rPr>
              <a:t>VOC </a:t>
            </a:r>
            <a:r>
              <a:rPr dirty="0" sz="2000" spc="-5">
                <a:latin typeface="Dubai"/>
                <a:cs typeface="Dubai"/>
              </a:rPr>
              <a:t>screening, </a:t>
            </a:r>
            <a:r>
              <a:rPr dirty="0" sz="2000" spc="-20">
                <a:latin typeface="Dubai"/>
                <a:cs typeface="Dubai"/>
              </a:rPr>
              <a:t>water </a:t>
            </a:r>
            <a:r>
              <a:rPr dirty="0" sz="2000" spc="-5">
                <a:latin typeface="Dubai"/>
                <a:cs typeface="Dubai"/>
              </a:rPr>
              <a:t>analysis and </a:t>
            </a:r>
            <a:r>
              <a:rPr dirty="0" sz="2000">
                <a:latin typeface="Dubai"/>
                <a:cs typeface="Dubai"/>
              </a:rPr>
              <a:t>gas</a:t>
            </a:r>
            <a:r>
              <a:rPr dirty="0" sz="2000" spc="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measurement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Laboratory </a:t>
            </a:r>
            <a:r>
              <a:rPr dirty="0" sz="2000" spc="-5">
                <a:latin typeface="Dubai"/>
                <a:cs typeface="Dubai"/>
              </a:rPr>
              <a:t>analysis of </a:t>
            </a:r>
            <a:r>
              <a:rPr dirty="0" sz="2000" spc="-15">
                <a:latin typeface="Dubai"/>
                <a:cs typeface="Dubai"/>
              </a:rPr>
              <a:t>encountered </a:t>
            </a:r>
            <a:r>
              <a:rPr dirty="0" sz="2000" spc="-5">
                <a:latin typeface="Dubai"/>
                <a:cs typeface="Dubai"/>
              </a:rPr>
              <a:t>samples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10">
                <a:latin typeface="Dubai"/>
                <a:cs typeface="Dubai"/>
              </a:rPr>
              <a:t>complete suite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5">
                <a:latin typeface="Dubai"/>
                <a:cs typeface="Dubai"/>
              </a:rPr>
              <a:t>environmental</a:t>
            </a:r>
            <a:r>
              <a:rPr dirty="0" sz="2000" spc="5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contaminants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Preparation </a:t>
            </a:r>
            <a:r>
              <a:rPr dirty="0" sz="2000" spc="-5">
                <a:latin typeface="Dubai"/>
                <a:cs typeface="Dubai"/>
              </a:rPr>
              <a:t>of </a:t>
            </a:r>
            <a:r>
              <a:rPr dirty="0" sz="2000" spc="-10">
                <a:latin typeface="Dubai"/>
                <a:cs typeface="Dubai"/>
              </a:rPr>
              <a:t>reports by </a:t>
            </a:r>
            <a:r>
              <a:rPr dirty="0" sz="2000" spc="-5">
                <a:latin typeface="Dubai"/>
                <a:cs typeface="Dubai"/>
              </a:rPr>
              <a:t>using </a:t>
            </a:r>
            <a:r>
              <a:rPr dirty="0" sz="2000" spc="-15">
                <a:latin typeface="Dubai"/>
                <a:cs typeface="Dubai"/>
              </a:rPr>
              <a:t>different </a:t>
            </a:r>
            <a:r>
              <a:rPr dirty="0" sz="2000" spc="-10">
                <a:latin typeface="Dubai"/>
                <a:cs typeface="Dubai"/>
              </a:rPr>
              <a:t>data </a:t>
            </a:r>
            <a:r>
              <a:rPr dirty="0" sz="2000" spc="-15">
                <a:latin typeface="Dubai"/>
                <a:cs typeface="Dubai"/>
              </a:rPr>
              <a:t>presentation </a:t>
            </a:r>
            <a:r>
              <a:rPr dirty="0" sz="2000" spc="-5">
                <a:latin typeface="Dubai"/>
                <a:cs typeface="Dubai"/>
              </a:rPr>
              <a:t>methods, including</a:t>
            </a:r>
            <a:r>
              <a:rPr dirty="0" sz="2000" spc="55">
                <a:latin typeface="Dubai"/>
                <a:cs typeface="Dubai"/>
              </a:rPr>
              <a:t> </a:t>
            </a:r>
            <a:r>
              <a:rPr dirty="0" sz="2000" spc="-25">
                <a:latin typeface="Dubai"/>
                <a:cs typeface="Dubai"/>
              </a:rPr>
              <a:t>AGS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5">
                <a:latin typeface="Dubai"/>
                <a:cs typeface="Dubai"/>
              </a:rPr>
              <a:t>Control </a:t>
            </a:r>
            <a:r>
              <a:rPr dirty="0" sz="2000" spc="-5">
                <a:latin typeface="Dubai"/>
                <a:cs typeface="Dubai"/>
              </a:rPr>
              <a:t>of quality of drinking </a:t>
            </a:r>
            <a:r>
              <a:rPr dirty="0" sz="2000" spc="-20">
                <a:latin typeface="Dubai"/>
                <a:cs typeface="Dubai"/>
              </a:rPr>
              <a:t>water</a:t>
            </a:r>
            <a:endParaRPr sz="2000">
              <a:latin typeface="Dubai"/>
              <a:cs typeface="Dubai"/>
            </a:endParaRPr>
          </a:p>
          <a:p>
            <a:pPr marL="298450" marR="315595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15">
                <a:latin typeface="Dubai"/>
                <a:cs typeface="Dubai"/>
              </a:rPr>
              <a:t>for environmental </a:t>
            </a:r>
            <a:r>
              <a:rPr dirty="0" sz="2000" spc="-5">
                <a:latin typeface="Dubai"/>
                <a:cs typeface="Dubai"/>
              </a:rPr>
              <a:t>discharge permits of </a:t>
            </a:r>
            <a:r>
              <a:rPr dirty="0" sz="2000" spc="-35">
                <a:latin typeface="Dubai"/>
                <a:cs typeface="Dubai"/>
              </a:rPr>
              <a:t>wastewater, </a:t>
            </a:r>
            <a:r>
              <a:rPr dirty="0" sz="2000" spc="-10">
                <a:latin typeface="Dubai"/>
                <a:cs typeface="Dubai"/>
              </a:rPr>
              <a:t>recycled </a:t>
            </a:r>
            <a:r>
              <a:rPr dirty="0" sz="2000" spc="-45">
                <a:latin typeface="Dubai"/>
                <a:cs typeface="Dubai"/>
              </a:rPr>
              <a:t>water, </a:t>
            </a:r>
            <a:r>
              <a:rPr dirty="0" sz="2000" spc="-5">
                <a:latin typeface="Dubai"/>
                <a:cs typeface="Dubai"/>
              </a:rPr>
              <a:t>hazardous </a:t>
            </a:r>
            <a:r>
              <a:rPr dirty="0" sz="2000" spc="-15">
                <a:latin typeface="Dubai"/>
                <a:cs typeface="Dubai"/>
              </a:rPr>
              <a:t>waste </a:t>
            </a:r>
            <a:r>
              <a:rPr dirty="0" sz="2000" spc="-5">
                <a:latin typeface="Dubai"/>
                <a:cs typeface="Dubai"/>
              </a:rPr>
              <a:t>and industrial  </a:t>
            </a:r>
            <a:r>
              <a:rPr dirty="0" sz="2000" spc="-15">
                <a:latin typeface="Dubai"/>
                <a:cs typeface="Dubai"/>
              </a:rPr>
              <a:t>waste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4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of soils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5">
                <a:latin typeface="Dubai"/>
                <a:cs typeface="Dubai"/>
              </a:rPr>
              <a:t>agricultural </a:t>
            </a:r>
            <a:r>
              <a:rPr dirty="0" sz="2000">
                <a:latin typeface="Dubai"/>
                <a:cs typeface="Dubai"/>
              </a:rPr>
              <a:t>&amp; </a:t>
            </a:r>
            <a:r>
              <a:rPr dirty="0" sz="2000" spc="-5">
                <a:latin typeface="Dubai"/>
                <a:cs typeface="Dubai"/>
              </a:rPr>
              <a:t>landscaping purposes and </a:t>
            </a:r>
            <a:r>
              <a:rPr dirty="0" sz="2000" spc="-20">
                <a:latin typeface="Dubai"/>
                <a:cs typeface="Dubai"/>
              </a:rPr>
              <a:t>water </a:t>
            </a:r>
            <a:r>
              <a:rPr dirty="0" sz="2000" spc="-15">
                <a:latin typeface="Dubai"/>
                <a:cs typeface="Dubai"/>
              </a:rPr>
              <a:t>for </a:t>
            </a:r>
            <a:r>
              <a:rPr dirty="0" sz="2000" spc="-5">
                <a:latin typeface="Dubai"/>
                <a:cs typeface="Dubai"/>
              </a:rPr>
              <a:t>suitability </a:t>
            </a:r>
            <a:r>
              <a:rPr dirty="0" sz="2000" spc="-15">
                <a:latin typeface="Dubai"/>
                <a:cs typeface="Dubai"/>
              </a:rPr>
              <a:t>for</a:t>
            </a:r>
            <a:r>
              <a:rPr dirty="0" sz="2000" spc="12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irrigation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10">
                <a:latin typeface="Dubai"/>
                <a:cs typeface="Dubai"/>
              </a:rPr>
              <a:t>Characterization </a:t>
            </a:r>
            <a:r>
              <a:rPr dirty="0" sz="2000" spc="-5">
                <a:latin typeface="Dubai"/>
                <a:cs typeface="Dubai"/>
              </a:rPr>
              <a:t>of indoor air quality and </a:t>
            </a:r>
            <a:r>
              <a:rPr dirty="0" sz="2000" spc="-15">
                <a:latin typeface="Dubai"/>
                <a:cs typeface="Dubai"/>
              </a:rPr>
              <a:t>evaluation </a:t>
            </a:r>
            <a:r>
              <a:rPr dirty="0" sz="2000" spc="-5">
                <a:latin typeface="Dubai"/>
                <a:cs typeface="Dubai"/>
              </a:rPr>
              <a:t>of human </a:t>
            </a:r>
            <a:r>
              <a:rPr dirty="0" sz="2000" spc="-15">
                <a:latin typeface="Dubai"/>
                <a:cs typeface="Dubai"/>
              </a:rPr>
              <a:t>exposure</a:t>
            </a:r>
            <a:r>
              <a:rPr dirty="0" sz="2000" spc="-5">
                <a:latin typeface="Dubai"/>
                <a:cs typeface="Dubai"/>
              </a:rPr>
              <a:t> concerns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2000" spc="-5">
                <a:latin typeface="Dubai"/>
                <a:cs typeface="Dubai"/>
              </a:rPr>
              <a:t>Noise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surveys</a:t>
            </a:r>
            <a:endParaRPr sz="2000">
              <a:latin typeface="Dubai"/>
              <a:cs typeface="Dubai"/>
            </a:endParaRPr>
          </a:p>
          <a:p>
            <a:pPr marL="52069">
              <a:lnSpc>
                <a:spcPct val="100000"/>
              </a:lnSpc>
              <a:spcBef>
                <a:spcPts val="2615"/>
              </a:spcBef>
            </a:pPr>
            <a:r>
              <a:rPr dirty="0" sz="2000" spc="-5" b="1">
                <a:latin typeface="Dubai"/>
                <a:cs typeface="Dubai"/>
              </a:rPr>
              <a:t>CHEMICAL </a:t>
            </a:r>
            <a:r>
              <a:rPr dirty="0" sz="2000" b="1">
                <a:latin typeface="Dubai"/>
                <a:cs typeface="Dubai"/>
              </a:rPr>
              <a:t>AND </a:t>
            </a:r>
            <a:r>
              <a:rPr dirty="0" sz="2000" spc="-50" b="1">
                <a:latin typeface="Dubai"/>
                <a:cs typeface="Dubai"/>
              </a:rPr>
              <a:t>WATER</a:t>
            </a:r>
            <a:r>
              <a:rPr dirty="0" sz="2000" spc="-5" b="1">
                <a:latin typeface="Dubai"/>
                <a:cs typeface="Dubai"/>
              </a:rPr>
              <a:t> TESTING</a:t>
            </a:r>
            <a:endParaRPr sz="2000">
              <a:latin typeface="Dubai"/>
              <a:cs typeface="Dubai"/>
            </a:endParaRPr>
          </a:p>
          <a:p>
            <a:pPr marL="71120" marR="5080">
              <a:lnSpc>
                <a:spcPct val="100000"/>
              </a:lnSpc>
              <a:spcBef>
                <a:spcPts val="1610"/>
              </a:spcBef>
            </a:pPr>
            <a:r>
              <a:rPr dirty="0" sz="2000" spc="-5">
                <a:latin typeface="Dubai"/>
                <a:cs typeface="Dubai"/>
              </a:rPr>
              <a:t>Our </a:t>
            </a:r>
            <a:r>
              <a:rPr dirty="0" sz="2000" spc="-10">
                <a:latin typeface="Dubai"/>
                <a:cs typeface="Dubai"/>
              </a:rPr>
              <a:t>testing </a:t>
            </a:r>
            <a:r>
              <a:rPr dirty="0" sz="2000" spc="-5">
                <a:latin typeface="Dubai"/>
                <a:cs typeface="Dubai"/>
              </a:rPr>
              <a:t>services </a:t>
            </a:r>
            <a:r>
              <a:rPr dirty="0" sz="2000" spc="-15">
                <a:latin typeface="Dubai"/>
                <a:cs typeface="Dubai"/>
              </a:rPr>
              <a:t>covers </a:t>
            </a:r>
            <a:r>
              <a:rPr dirty="0" sz="2000" spc="-5">
                <a:latin typeface="Dubai"/>
                <a:cs typeface="Dubai"/>
              </a:rPr>
              <a:t>Drinking </a:t>
            </a:r>
            <a:r>
              <a:rPr dirty="0" sz="2000" spc="-60">
                <a:latin typeface="Dubai"/>
                <a:cs typeface="Dubai"/>
              </a:rPr>
              <a:t>Water, </a:t>
            </a:r>
            <a:r>
              <a:rPr dirty="0" sz="2000" spc="-35">
                <a:latin typeface="Dubai"/>
                <a:cs typeface="Dubai"/>
              </a:rPr>
              <a:t>Seawater, </a:t>
            </a:r>
            <a:r>
              <a:rPr dirty="0" sz="2000" spc="-30">
                <a:latin typeface="Dubai"/>
                <a:cs typeface="Dubai"/>
              </a:rPr>
              <a:t>Groundwater, </a:t>
            </a:r>
            <a:r>
              <a:rPr dirty="0" sz="2000" spc="-5">
                <a:latin typeface="Dubai"/>
                <a:cs typeface="Dubai"/>
              </a:rPr>
              <a:t>Surface </a:t>
            </a:r>
            <a:r>
              <a:rPr dirty="0" sz="2000">
                <a:latin typeface="Dubai"/>
                <a:cs typeface="Dubai"/>
              </a:rPr>
              <a:t>&amp; </a:t>
            </a:r>
            <a:r>
              <a:rPr dirty="0" sz="2000" spc="-5">
                <a:latin typeface="Dubai"/>
                <a:cs typeface="Dubai"/>
              </a:rPr>
              <a:t>Soils Sediments, </a:t>
            </a:r>
            <a:r>
              <a:rPr dirty="0" sz="2000">
                <a:latin typeface="Dubai"/>
                <a:cs typeface="Dubai"/>
              </a:rPr>
              <a:t>Solids, </a:t>
            </a:r>
            <a:r>
              <a:rPr dirty="0" sz="2000" spc="-10">
                <a:latin typeface="Dubai"/>
                <a:cs typeface="Dubai"/>
              </a:rPr>
              <a:t>Cements  </a:t>
            </a:r>
            <a:r>
              <a:rPr dirty="0" sz="2000" spc="-5">
                <a:latin typeface="Dubai"/>
                <a:cs typeface="Dubai"/>
              </a:rPr>
              <a:t>which</a:t>
            </a:r>
            <a:r>
              <a:rPr dirty="0" sz="2000" spc="-10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includes:</a:t>
            </a:r>
            <a:endParaRPr sz="2000">
              <a:latin typeface="Dubai"/>
              <a:cs typeface="Dubai"/>
            </a:endParaRPr>
          </a:p>
          <a:p>
            <a:pPr lvl="1" marL="356870" indent="-286385">
              <a:lnSpc>
                <a:spcPct val="100000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2000" spc="-10">
                <a:latin typeface="Dubai"/>
                <a:cs typeface="Dubai"/>
              </a:rPr>
              <a:t>Physical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properties</a:t>
            </a:r>
            <a:endParaRPr sz="2000">
              <a:latin typeface="Dubai"/>
              <a:cs typeface="Dubai"/>
            </a:endParaRPr>
          </a:p>
          <a:p>
            <a:pPr lvl="1" marL="356870" indent="-286385">
              <a:lnSpc>
                <a:spcPct val="100000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2000" spc="-5">
                <a:latin typeface="Dubai"/>
                <a:cs typeface="Dubai"/>
              </a:rPr>
              <a:t>Inorganic analysis –metals, inorganic </a:t>
            </a:r>
            <a:r>
              <a:rPr dirty="0" sz="2000" spc="-10">
                <a:latin typeface="Dubai"/>
                <a:cs typeface="Dubai"/>
              </a:rPr>
              <a:t>nonmetallic</a:t>
            </a:r>
            <a:r>
              <a:rPr dirty="0" sz="2000" spc="-2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constituents</a:t>
            </a:r>
            <a:endParaRPr sz="2000">
              <a:latin typeface="Dubai"/>
              <a:cs typeface="Dubai"/>
            </a:endParaRPr>
          </a:p>
          <a:p>
            <a:pPr lvl="1" marL="356870" indent="-286385">
              <a:lnSpc>
                <a:spcPct val="100000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2000" spc="-5">
                <a:latin typeface="Dubai"/>
                <a:cs typeface="Dubai"/>
              </a:rPr>
              <a:t>Organic analysis- individual compounds </a:t>
            </a:r>
            <a:r>
              <a:rPr dirty="0" sz="2000">
                <a:latin typeface="Dubai"/>
                <a:cs typeface="Dubai"/>
              </a:rPr>
              <a:t>(TPH, </a:t>
            </a:r>
            <a:r>
              <a:rPr dirty="0" sz="2000" spc="-5">
                <a:latin typeface="Dubai"/>
                <a:cs typeface="Dubai"/>
              </a:rPr>
              <a:t>VOC, </a:t>
            </a:r>
            <a:r>
              <a:rPr dirty="0" sz="2000" spc="-10">
                <a:latin typeface="Dubai"/>
                <a:cs typeface="Dubai"/>
              </a:rPr>
              <a:t>SVOC, </a:t>
            </a:r>
            <a:r>
              <a:rPr dirty="0" sz="2000" spc="-35">
                <a:latin typeface="Dubai"/>
                <a:cs typeface="Dubai"/>
              </a:rPr>
              <a:t>PAH, </a:t>
            </a:r>
            <a:r>
              <a:rPr dirty="0" sz="2000" spc="-5">
                <a:latin typeface="Dubai"/>
                <a:cs typeface="Dubai"/>
              </a:rPr>
              <a:t>PCB,</a:t>
            </a:r>
            <a:r>
              <a:rPr dirty="0" sz="2000" spc="-10">
                <a:latin typeface="Dubai"/>
                <a:cs typeface="Dubai"/>
              </a:rPr>
              <a:t> etc.)</a:t>
            </a:r>
            <a:endParaRPr sz="2000">
              <a:latin typeface="Dubai"/>
              <a:cs typeface="Dubai"/>
            </a:endParaRPr>
          </a:p>
          <a:p>
            <a:pPr lvl="1" marL="356870" indent="-286385">
              <a:lnSpc>
                <a:spcPct val="100000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2000" spc="-5">
                <a:latin typeface="Dubai"/>
                <a:cs typeface="Dubai"/>
              </a:rPr>
              <a:t>Organic analysis- </a:t>
            </a:r>
            <a:r>
              <a:rPr dirty="0" sz="2000" spc="-15">
                <a:latin typeface="Dubai"/>
                <a:cs typeface="Dubai"/>
              </a:rPr>
              <a:t>aggregate </a:t>
            </a:r>
            <a:r>
              <a:rPr dirty="0" sz="2000" spc="-5">
                <a:latin typeface="Dubai"/>
                <a:cs typeface="Dubai"/>
              </a:rPr>
              <a:t>organic </a:t>
            </a:r>
            <a:r>
              <a:rPr dirty="0" sz="2000" spc="-10">
                <a:latin typeface="Dubai"/>
                <a:cs typeface="Dubai"/>
              </a:rPr>
              <a:t>constituents </a:t>
            </a:r>
            <a:r>
              <a:rPr dirty="0" sz="2000" spc="-5">
                <a:latin typeface="Dubai"/>
                <a:cs typeface="Dubai"/>
              </a:rPr>
              <a:t>(TOC, </a:t>
            </a:r>
            <a:r>
              <a:rPr dirty="0" sz="2000" spc="-10">
                <a:latin typeface="Dubai"/>
                <a:cs typeface="Dubai"/>
              </a:rPr>
              <a:t>BOD, </a:t>
            </a:r>
            <a:r>
              <a:rPr dirty="0" sz="2000" spc="-15">
                <a:latin typeface="Dubai"/>
                <a:cs typeface="Dubai"/>
              </a:rPr>
              <a:t>COD,</a:t>
            </a:r>
            <a:r>
              <a:rPr dirty="0" sz="2000" spc="5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etc.)</a:t>
            </a:r>
            <a:endParaRPr sz="2000">
              <a:latin typeface="Dubai"/>
              <a:cs typeface="Dubai"/>
            </a:endParaRPr>
          </a:p>
          <a:p>
            <a:pPr lvl="1" marL="356870" indent="-286385">
              <a:lnSpc>
                <a:spcPct val="100000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2000" spc="-10">
                <a:latin typeface="Dubai"/>
                <a:cs typeface="Dubai"/>
              </a:rPr>
              <a:t>Microbiological</a:t>
            </a:r>
            <a:r>
              <a:rPr dirty="0" sz="2000" spc="-1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analysis.</a:t>
            </a:r>
            <a:endParaRPr sz="2000">
              <a:latin typeface="Dubai"/>
              <a:cs typeface="Dubai"/>
            </a:endParaRPr>
          </a:p>
          <a:p>
            <a:pPr lvl="1" marL="356870" indent="-286385">
              <a:lnSpc>
                <a:spcPct val="100000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2000" spc="-30">
                <a:latin typeface="Dubai"/>
                <a:cs typeface="Dubai"/>
              </a:rPr>
              <a:t>Wet </a:t>
            </a:r>
            <a:r>
              <a:rPr dirty="0" sz="2000" spc="-5">
                <a:latin typeface="Dubai"/>
                <a:cs typeface="Dubai"/>
              </a:rPr>
              <a:t>Chemistry </a:t>
            </a:r>
            <a:r>
              <a:rPr dirty="0" sz="2000">
                <a:latin typeface="Dubai"/>
                <a:cs typeface="Dubai"/>
              </a:rPr>
              <a:t>(pH, </a:t>
            </a:r>
            <a:r>
              <a:rPr dirty="0" sz="2000" spc="15">
                <a:latin typeface="Dubai"/>
                <a:cs typeface="Dubai"/>
              </a:rPr>
              <a:t>EC, </a:t>
            </a:r>
            <a:r>
              <a:rPr dirty="0" sz="2000" spc="-30">
                <a:latin typeface="Dubai"/>
                <a:cs typeface="Dubai"/>
              </a:rPr>
              <a:t>Turbidity, </a:t>
            </a:r>
            <a:r>
              <a:rPr dirty="0" sz="2000" spc="-5">
                <a:latin typeface="Dubai"/>
                <a:cs typeface="Dubai"/>
              </a:rPr>
              <a:t>TKN, Ammonia, </a:t>
            </a:r>
            <a:r>
              <a:rPr dirty="0" sz="2000" spc="-15">
                <a:latin typeface="Dubai"/>
                <a:cs typeface="Dubai"/>
              </a:rPr>
              <a:t>Cyanide, </a:t>
            </a:r>
            <a:r>
              <a:rPr dirty="0" sz="2000" spc="-10">
                <a:latin typeface="Dubai"/>
                <a:cs typeface="Dubai"/>
              </a:rPr>
              <a:t>BOD, </a:t>
            </a:r>
            <a:r>
              <a:rPr dirty="0" sz="2000" spc="-15">
                <a:latin typeface="Dubai"/>
                <a:cs typeface="Dubai"/>
              </a:rPr>
              <a:t>COD, </a:t>
            </a:r>
            <a:r>
              <a:rPr dirty="0" sz="2000" spc="-10">
                <a:latin typeface="Dubai"/>
                <a:cs typeface="Dubai"/>
              </a:rPr>
              <a:t>TSS, </a:t>
            </a:r>
            <a:r>
              <a:rPr dirty="0" sz="2000" spc="-5">
                <a:latin typeface="Dubai"/>
                <a:cs typeface="Dubai"/>
              </a:rPr>
              <a:t>TDS,</a:t>
            </a:r>
            <a:r>
              <a:rPr dirty="0" sz="2000" spc="30">
                <a:latin typeface="Dubai"/>
                <a:cs typeface="Dubai"/>
              </a:rPr>
              <a:t> </a:t>
            </a:r>
            <a:r>
              <a:rPr dirty="0" sz="2000" spc="-10">
                <a:latin typeface="Dubai"/>
                <a:cs typeface="Dubai"/>
              </a:rPr>
              <a:t>etc.)</a:t>
            </a:r>
            <a:endParaRPr sz="2000">
              <a:latin typeface="Dubai"/>
              <a:cs typeface="Dubai"/>
            </a:endParaRPr>
          </a:p>
          <a:p>
            <a:pPr lvl="1" marL="356870" indent="-286385">
              <a:lnSpc>
                <a:spcPct val="100000"/>
              </a:lnSpc>
              <a:buFont typeface="Wingdings"/>
              <a:buChar char=""/>
              <a:tabLst>
                <a:tab pos="356870" algn="l"/>
                <a:tab pos="357505" algn="l"/>
              </a:tabLst>
            </a:pPr>
            <a:r>
              <a:rPr dirty="0" sz="2000" spc="-45">
                <a:latin typeface="Dubai"/>
                <a:cs typeface="Dubai"/>
              </a:rPr>
              <a:t>Trace </a:t>
            </a:r>
            <a:r>
              <a:rPr dirty="0" sz="2000" spc="-5">
                <a:latin typeface="Dubai"/>
                <a:cs typeface="Dubai"/>
              </a:rPr>
              <a:t>Metals </a:t>
            </a:r>
            <a:r>
              <a:rPr dirty="0" sz="2000" spc="-20">
                <a:latin typeface="Dubai"/>
                <a:cs typeface="Dubai"/>
              </a:rPr>
              <a:t>(Fe, </a:t>
            </a:r>
            <a:r>
              <a:rPr dirty="0" sz="2000">
                <a:latin typeface="Dubai"/>
                <a:cs typeface="Dubai"/>
              </a:rPr>
              <a:t>Cu, Mn, </a:t>
            </a:r>
            <a:r>
              <a:rPr dirty="0" sz="2000" spc="-60">
                <a:latin typeface="Dubai"/>
                <a:cs typeface="Dubai"/>
              </a:rPr>
              <a:t>Cr, </a:t>
            </a:r>
            <a:r>
              <a:rPr dirty="0" sz="2000">
                <a:latin typeface="Dubai"/>
                <a:cs typeface="Dubai"/>
              </a:rPr>
              <a:t>Cd, </a:t>
            </a:r>
            <a:r>
              <a:rPr dirty="0" sz="2000" spc="15">
                <a:latin typeface="Dubai"/>
                <a:cs typeface="Dubai"/>
              </a:rPr>
              <a:t>Ag, </a:t>
            </a:r>
            <a:r>
              <a:rPr dirty="0" sz="2000" spc="-5">
                <a:latin typeface="Dubai"/>
                <a:cs typeface="Dubai"/>
              </a:rPr>
              <a:t>Pb, Al, Zn,</a:t>
            </a:r>
            <a:r>
              <a:rPr dirty="0" sz="2000" spc="55">
                <a:latin typeface="Dubai"/>
                <a:cs typeface="Dubai"/>
              </a:rPr>
              <a:t> </a:t>
            </a:r>
            <a:r>
              <a:rPr dirty="0" sz="2000" spc="-5">
                <a:latin typeface="Dubai"/>
                <a:cs typeface="Dubai"/>
              </a:rPr>
              <a:t>etc.)</a:t>
            </a:r>
            <a:endParaRPr sz="20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2020-12-17T06:23:39Z</dcterms:created>
  <dcterms:modified xsi:type="dcterms:W3CDTF">2020-12-17T06:23:39Z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2020-06-22T00:00:00Z</vt:filetime>
  </property>
  <property fmtid="{D5CDD505-2E9C-101B-9397-08002B2CF9AE}" pid="3" name="LastSaved">
    <vt:filetime>2020-12-17T00:00:00Z</vt:filetime>
  </property>
</Properties>
</file>