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  <p:sldId id="257" r:id="rId7"/>
    <p:sldId id="258" r:id="rId8"/>
    <p:sldId id="259" r:id="rId9"/>
  </p:sldIdLst>
  <p:sldSz cx="12192000" cy="16256000"/>
  <p:notesSz cx="12192000" cy="16256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5039360"/>
            <a:ext cx="10363200" cy="34137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9103360"/>
            <a:ext cx="8534400" cy="4064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3738880"/>
            <a:ext cx="5303520" cy="10728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3738880"/>
            <a:ext cx="5303520" cy="10728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09600" y="650240"/>
            <a:ext cx="10972800" cy="2600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3738880"/>
            <a:ext cx="10972800" cy="10728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15118080"/>
            <a:ext cx="3901440" cy="812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15118080"/>
            <a:ext cx="2804160" cy="812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78240" y="15118080"/>
            <a:ext cx="2804160" cy="812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hyperlink" Target="mailto:training@inatt.com" TargetMode="External"/><Relationship Id="rId6" Type="http://schemas.openxmlformats.org/officeDocument/2006/relationships/image" Target="../media/image4.png"/><Relationship Id="rId7" Type="http://schemas.openxmlformats.org/officeDocument/2006/relationships/image" Target="../media/image5.png"/><Relationship Id="rId8" Type="http://schemas.openxmlformats.org/officeDocument/2006/relationships/hyperlink" Target="mailto:info@inatcorporateeurope.com" TargetMode="External"/><Relationship Id="rId9" Type="http://schemas.openxmlformats.org/officeDocument/2006/relationships/hyperlink" Target="mailto:info@inatukmultinational.com" TargetMode="External"/><Relationship Id="rId10" Type="http://schemas.openxmlformats.org/officeDocument/2006/relationships/hyperlink" Target="mailto:info@inatpakistan.com" TargetMode="External"/><Relationship Id="rId11" Type="http://schemas.openxmlformats.org/officeDocument/2006/relationships/hyperlink" Target="mailto:info@inatemirates.com" TargetMode="External"/><Relationship Id="rId12" Type="http://schemas.openxmlformats.org/officeDocument/2006/relationships/hyperlink" Target="mailto:info@inatt.com" TargetMode="External"/><Relationship Id="rId13" Type="http://schemas.openxmlformats.org/officeDocument/2006/relationships/hyperlink" Target="mailto:info@inatpacificasia.com" TargetMode="External"/><Relationship Id="rId14" Type="http://schemas.openxmlformats.org/officeDocument/2006/relationships/hyperlink" Target="mailto:info@inatoverseascompany.com" TargetMode="External"/><Relationship Id="rId15" Type="http://schemas.openxmlformats.org/officeDocument/2006/relationships/image" Target="../media/image6.png"/><Relationship Id="rId16" Type="http://schemas.openxmlformats.org/officeDocument/2006/relationships/image" Target="../media/image7.png"/><Relationship Id="rId17" Type="http://schemas.openxmlformats.org/officeDocument/2006/relationships/image" Target="../media/image8.png"/><Relationship Id="rId18" Type="http://schemas.openxmlformats.org/officeDocument/2006/relationships/image" Target="../media/image9.png"/><Relationship Id="rId19" Type="http://schemas.openxmlformats.org/officeDocument/2006/relationships/image" Target="../media/image10.png"/><Relationship Id="rId20" Type="http://schemas.openxmlformats.org/officeDocument/2006/relationships/image" Target="../media/image11.png"/><Relationship Id="rId21" Type="http://schemas.openxmlformats.org/officeDocument/2006/relationships/image" Target="../media/image12.png"/><Relationship Id="rId22" Type="http://schemas.openxmlformats.org/officeDocument/2006/relationships/image" Target="../media/image13.png"/><Relationship Id="rId23" Type="http://schemas.openxmlformats.org/officeDocument/2006/relationships/hyperlink" Target="http://www.inatgroupofcompanies.com/" TargetMode="Externa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16255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7858677" y="7162626"/>
            <a:ext cx="4236085" cy="921385"/>
          </a:xfrm>
          <a:custGeom>
            <a:avLst/>
            <a:gdLst/>
            <a:ahLst/>
            <a:cxnLst/>
            <a:rect l="l" t="t" r="r" b="b"/>
            <a:pathLst>
              <a:path w="4236084" h="921384">
                <a:moveTo>
                  <a:pt x="4236077" y="0"/>
                </a:moveTo>
                <a:lnTo>
                  <a:pt x="460664" y="0"/>
                </a:lnTo>
                <a:lnTo>
                  <a:pt x="413564" y="2378"/>
                </a:lnTo>
                <a:lnTo>
                  <a:pt x="367824" y="9359"/>
                </a:lnTo>
                <a:lnTo>
                  <a:pt x="323677" y="20710"/>
                </a:lnTo>
                <a:lnTo>
                  <a:pt x="281353" y="36201"/>
                </a:lnTo>
                <a:lnTo>
                  <a:pt x="241084" y="55599"/>
                </a:lnTo>
                <a:lnTo>
                  <a:pt x="203102" y="78674"/>
                </a:lnTo>
                <a:lnTo>
                  <a:pt x="167639" y="105193"/>
                </a:lnTo>
                <a:lnTo>
                  <a:pt x="134925" y="134925"/>
                </a:lnTo>
                <a:lnTo>
                  <a:pt x="105193" y="167639"/>
                </a:lnTo>
                <a:lnTo>
                  <a:pt x="78674" y="203103"/>
                </a:lnTo>
                <a:lnTo>
                  <a:pt x="55599" y="241084"/>
                </a:lnTo>
                <a:lnTo>
                  <a:pt x="36201" y="281353"/>
                </a:lnTo>
                <a:lnTo>
                  <a:pt x="20710" y="323677"/>
                </a:lnTo>
                <a:lnTo>
                  <a:pt x="9359" y="367825"/>
                </a:lnTo>
                <a:lnTo>
                  <a:pt x="2378" y="413565"/>
                </a:lnTo>
                <a:lnTo>
                  <a:pt x="0" y="460665"/>
                </a:lnTo>
                <a:lnTo>
                  <a:pt x="0" y="921327"/>
                </a:lnTo>
                <a:lnTo>
                  <a:pt x="3775513" y="921327"/>
                </a:lnTo>
                <a:lnTo>
                  <a:pt x="3822513" y="918954"/>
                </a:lnTo>
                <a:lnTo>
                  <a:pt x="3868252" y="911973"/>
                </a:lnTo>
                <a:lnTo>
                  <a:pt x="3912400" y="900622"/>
                </a:lnTo>
                <a:lnTo>
                  <a:pt x="3954724" y="885131"/>
                </a:lnTo>
                <a:lnTo>
                  <a:pt x="3994992" y="865732"/>
                </a:lnTo>
                <a:lnTo>
                  <a:pt x="4032974" y="842658"/>
                </a:lnTo>
                <a:lnTo>
                  <a:pt x="4068438" y="816138"/>
                </a:lnTo>
                <a:lnTo>
                  <a:pt x="4101151" y="786406"/>
                </a:lnTo>
                <a:lnTo>
                  <a:pt x="4130883" y="753692"/>
                </a:lnTo>
                <a:lnTo>
                  <a:pt x="4157403" y="718229"/>
                </a:lnTo>
                <a:lnTo>
                  <a:pt x="4180477" y="680246"/>
                </a:lnTo>
                <a:lnTo>
                  <a:pt x="4199876" y="639978"/>
                </a:lnTo>
                <a:lnTo>
                  <a:pt x="4215366" y="597654"/>
                </a:lnTo>
                <a:lnTo>
                  <a:pt x="4226718" y="553506"/>
                </a:lnTo>
                <a:lnTo>
                  <a:pt x="4233699" y="507766"/>
                </a:lnTo>
                <a:lnTo>
                  <a:pt x="4236077" y="460665"/>
                </a:lnTo>
                <a:lnTo>
                  <a:pt x="4236077" y="0"/>
                </a:lnTo>
                <a:close/>
              </a:path>
            </a:pathLst>
          </a:custGeom>
          <a:solidFill>
            <a:srgbClr val="000000">
              <a:alpha val="52938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7858677" y="7162626"/>
            <a:ext cx="4236085" cy="921385"/>
          </a:xfrm>
          <a:custGeom>
            <a:avLst/>
            <a:gdLst/>
            <a:ahLst/>
            <a:cxnLst/>
            <a:rect l="l" t="t" r="r" b="b"/>
            <a:pathLst>
              <a:path w="4236084" h="921384">
                <a:moveTo>
                  <a:pt x="460664" y="0"/>
                </a:moveTo>
                <a:lnTo>
                  <a:pt x="4236077" y="0"/>
                </a:lnTo>
                <a:lnTo>
                  <a:pt x="4236077" y="460666"/>
                </a:lnTo>
                <a:lnTo>
                  <a:pt x="4233698" y="507766"/>
                </a:lnTo>
                <a:lnTo>
                  <a:pt x="4226718" y="553506"/>
                </a:lnTo>
                <a:lnTo>
                  <a:pt x="4215366" y="597654"/>
                </a:lnTo>
                <a:lnTo>
                  <a:pt x="4199875" y="639978"/>
                </a:lnTo>
                <a:lnTo>
                  <a:pt x="4180477" y="680247"/>
                </a:lnTo>
                <a:lnTo>
                  <a:pt x="4157402" y="718229"/>
                </a:lnTo>
                <a:lnTo>
                  <a:pt x="4130883" y="753692"/>
                </a:lnTo>
                <a:lnTo>
                  <a:pt x="4101151" y="786406"/>
                </a:lnTo>
                <a:lnTo>
                  <a:pt x="4068438" y="816138"/>
                </a:lnTo>
                <a:lnTo>
                  <a:pt x="4032974" y="842658"/>
                </a:lnTo>
                <a:lnTo>
                  <a:pt x="3994993" y="865732"/>
                </a:lnTo>
                <a:lnTo>
                  <a:pt x="3954724" y="885131"/>
                </a:lnTo>
                <a:lnTo>
                  <a:pt x="3912400" y="900621"/>
                </a:lnTo>
                <a:lnTo>
                  <a:pt x="3868253" y="911973"/>
                </a:lnTo>
                <a:lnTo>
                  <a:pt x="3822513" y="918954"/>
                </a:lnTo>
                <a:lnTo>
                  <a:pt x="3775413" y="921332"/>
                </a:lnTo>
                <a:lnTo>
                  <a:pt x="0" y="921328"/>
                </a:lnTo>
                <a:lnTo>
                  <a:pt x="0" y="460666"/>
                </a:lnTo>
                <a:lnTo>
                  <a:pt x="2378" y="413565"/>
                </a:lnTo>
                <a:lnTo>
                  <a:pt x="9359" y="367825"/>
                </a:lnTo>
                <a:lnTo>
                  <a:pt x="20710" y="323678"/>
                </a:lnTo>
                <a:lnTo>
                  <a:pt x="36201" y="281354"/>
                </a:lnTo>
                <a:lnTo>
                  <a:pt x="55599" y="241085"/>
                </a:lnTo>
                <a:lnTo>
                  <a:pt x="78674" y="203103"/>
                </a:lnTo>
                <a:lnTo>
                  <a:pt x="105193" y="167639"/>
                </a:lnTo>
                <a:lnTo>
                  <a:pt x="134925" y="134926"/>
                </a:lnTo>
                <a:lnTo>
                  <a:pt x="167638" y="105193"/>
                </a:lnTo>
                <a:lnTo>
                  <a:pt x="203102" y="78674"/>
                </a:lnTo>
                <a:lnTo>
                  <a:pt x="241084" y="55599"/>
                </a:lnTo>
                <a:lnTo>
                  <a:pt x="281352" y="36201"/>
                </a:lnTo>
                <a:lnTo>
                  <a:pt x="323676" y="20710"/>
                </a:lnTo>
                <a:lnTo>
                  <a:pt x="367824" y="9359"/>
                </a:lnTo>
                <a:lnTo>
                  <a:pt x="413563" y="2378"/>
                </a:lnTo>
                <a:lnTo>
                  <a:pt x="460664" y="0"/>
                </a:lnTo>
                <a:close/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7858677" y="8227290"/>
            <a:ext cx="4236085" cy="921385"/>
          </a:xfrm>
          <a:custGeom>
            <a:avLst/>
            <a:gdLst/>
            <a:ahLst/>
            <a:cxnLst/>
            <a:rect l="l" t="t" r="r" b="b"/>
            <a:pathLst>
              <a:path w="4236084" h="921384">
                <a:moveTo>
                  <a:pt x="4236076" y="0"/>
                </a:moveTo>
                <a:lnTo>
                  <a:pt x="460663" y="0"/>
                </a:lnTo>
                <a:lnTo>
                  <a:pt x="413563" y="2378"/>
                </a:lnTo>
                <a:lnTo>
                  <a:pt x="367823" y="9359"/>
                </a:lnTo>
                <a:lnTo>
                  <a:pt x="323675" y="20710"/>
                </a:lnTo>
                <a:lnTo>
                  <a:pt x="281352" y="36201"/>
                </a:lnTo>
                <a:lnTo>
                  <a:pt x="241083" y="55599"/>
                </a:lnTo>
                <a:lnTo>
                  <a:pt x="203101" y="78674"/>
                </a:lnTo>
                <a:lnTo>
                  <a:pt x="167638" y="105193"/>
                </a:lnTo>
                <a:lnTo>
                  <a:pt x="134924" y="134925"/>
                </a:lnTo>
                <a:lnTo>
                  <a:pt x="105192" y="167639"/>
                </a:lnTo>
                <a:lnTo>
                  <a:pt x="78673" y="203103"/>
                </a:lnTo>
                <a:lnTo>
                  <a:pt x="55599" y="241084"/>
                </a:lnTo>
                <a:lnTo>
                  <a:pt x="36201" y="281353"/>
                </a:lnTo>
                <a:lnTo>
                  <a:pt x="20710" y="323677"/>
                </a:lnTo>
                <a:lnTo>
                  <a:pt x="9359" y="367825"/>
                </a:lnTo>
                <a:lnTo>
                  <a:pt x="2378" y="413565"/>
                </a:lnTo>
                <a:lnTo>
                  <a:pt x="0" y="460665"/>
                </a:lnTo>
                <a:lnTo>
                  <a:pt x="0" y="921327"/>
                </a:lnTo>
                <a:lnTo>
                  <a:pt x="3775488" y="921327"/>
                </a:lnTo>
                <a:lnTo>
                  <a:pt x="3822513" y="918953"/>
                </a:lnTo>
                <a:lnTo>
                  <a:pt x="3868252" y="911972"/>
                </a:lnTo>
                <a:lnTo>
                  <a:pt x="3912400" y="900621"/>
                </a:lnTo>
                <a:lnTo>
                  <a:pt x="3954723" y="885130"/>
                </a:lnTo>
                <a:lnTo>
                  <a:pt x="3994992" y="865731"/>
                </a:lnTo>
                <a:lnTo>
                  <a:pt x="4032974" y="842657"/>
                </a:lnTo>
                <a:lnTo>
                  <a:pt x="4068437" y="816138"/>
                </a:lnTo>
                <a:lnTo>
                  <a:pt x="4101151" y="786405"/>
                </a:lnTo>
                <a:lnTo>
                  <a:pt x="4130883" y="753692"/>
                </a:lnTo>
                <a:lnTo>
                  <a:pt x="4157402" y="718228"/>
                </a:lnTo>
                <a:lnTo>
                  <a:pt x="4180476" y="680246"/>
                </a:lnTo>
                <a:lnTo>
                  <a:pt x="4199874" y="639977"/>
                </a:lnTo>
                <a:lnTo>
                  <a:pt x="4215365" y="597653"/>
                </a:lnTo>
                <a:lnTo>
                  <a:pt x="4226717" y="553506"/>
                </a:lnTo>
                <a:lnTo>
                  <a:pt x="4233697" y="507766"/>
                </a:lnTo>
                <a:lnTo>
                  <a:pt x="4236076" y="460665"/>
                </a:lnTo>
                <a:lnTo>
                  <a:pt x="4236076" y="0"/>
                </a:lnTo>
                <a:close/>
              </a:path>
            </a:pathLst>
          </a:custGeom>
          <a:solidFill>
            <a:srgbClr val="000000">
              <a:alpha val="52938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7858677" y="8227290"/>
            <a:ext cx="4236085" cy="921385"/>
          </a:xfrm>
          <a:custGeom>
            <a:avLst/>
            <a:gdLst/>
            <a:ahLst/>
            <a:cxnLst/>
            <a:rect l="l" t="t" r="r" b="b"/>
            <a:pathLst>
              <a:path w="4236084" h="921384">
                <a:moveTo>
                  <a:pt x="460664" y="0"/>
                </a:moveTo>
                <a:lnTo>
                  <a:pt x="4236077" y="0"/>
                </a:lnTo>
                <a:lnTo>
                  <a:pt x="4236077" y="460666"/>
                </a:lnTo>
                <a:lnTo>
                  <a:pt x="4233698" y="507766"/>
                </a:lnTo>
                <a:lnTo>
                  <a:pt x="4226718" y="553506"/>
                </a:lnTo>
                <a:lnTo>
                  <a:pt x="4215366" y="597654"/>
                </a:lnTo>
                <a:lnTo>
                  <a:pt x="4199875" y="639978"/>
                </a:lnTo>
                <a:lnTo>
                  <a:pt x="4180477" y="680247"/>
                </a:lnTo>
                <a:lnTo>
                  <a:pt x="4157402" y="718229"/>
                </a:lnTo>
                <a:lnTo>
                  <a:pt x="4130883" y="753692"/>
                </a:lnTo>
                <a:lnTo>
                  <a:pt x="4101151" y="786406"/>
                </a:lnTo>
                <a:lnTo>
                  <a:pt x="4068438" y="816138"/>
                </a:lnTo>
                <a:lnTo>
                  <a:pt x="4032974" y="842658"/>
                </a:lnTo>
                <a:lnTo>
                  <a:pt x="3994993" y="865732"/>
                </a:lnTo>
                <a:lnTo>
                  <a:pt x="3954724" y="885131"/>
                </a:lnTo>
                <a:lnTo>
                  <a:pt x="3912400" y="900621"/>
                </a:lnTo>
                <a:lnTo>
                  <a:pt x="3868253" y="911973"/>
                </a:lnTo>
                <a:lnTo>
                  <a:pt x="3822513" y="918954"/>
                </a:lnTo>
                <a:lnTo>
                  <a:pt x="3775413" y="921332"/>
                </a:lnTo>
                <a:lnTo>
                  <a:pt x="0" y="921328"/>
                </a:lnTo>
                <a:lnTo>
                  <a:pt x="0" y="460666"/>
                </a:lnTo>
                <a:lnTo>
                  <a:pt x="2378" y="413565"/>
                </a:lnTo>
                <a:lnTo>
                  <a:pt x="9359" y="367825"/>
                </a:lnTo>
                <a:lnTo>
                  <a:pt x="20710" y="323678"/>
                </a:lnTo>
                <a:lnTo>
                  <a:pt x="36201" y="281354"/>
                </a:lnTo>
                <a:lnTo>
                  <a:pt x="55599" y="241085"/>
                </a:lnTo>
                <a:lnTo>
                  <a:pt x="78674" y="203103"/>
                </a:lnTo>
                <a:lnTo>
                  <a:pt x="105193" y="167639"/>
                </a:lnTo>
                <a:lnTo>
                  <a:pt x="134925" y="134926"/>
                </a:lnTo>
                <a:lnTo>
                  <a:pt x="167638" y="105193"/>
                </a:lnTo>
                <a:lnTo>
                  <a:pt x="203102" y="78674"/>
                </a:lnTo>
                <a:lnTo>
                  <a:pt x="241084" y="55599"/>
                </a:lnTo>
                <a:lnTo>
                  <a:pt x="281352" y="36201"/>
                </a:lnTo>
                <a:lnTo>
                  <a:pt x="323676" y="20710"/>
                </a:lnTo>
                <a:lnTo>
                  <a:pt x="367824" y="9359"/>
                </a:lnTo>
                <a:lnTo>
                  <a:pt x="413563" y="2378"/>
                </a:lnTo>
                <a:lnTo>
                  <a:pt x="460664" y="0"/>
                </a:lnTo>
                <a:close/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7858678" y="6102823"/>
            <a:ext cx="4236085" cy="921385"/>
          </a:xfrm>
          <a:custGeom>
            <a:avLst/>
            <a:gdLst/>
            <a:ahLst/>
            <a:cxnLst/>
            <a:rect l="l" t="t" r="r" b="b"/>
            <a:pathLst>
              <a:path w="4236084" h="921384">
                <a:moveTo>
                  <a:pt x="4236077" y="0"/>
                </a:moveTo>
                <a:lnTo>
                  <a:pt x="460663" y="0"/>
                </a:lnTo>
                <a:lnTo>
                  <a:pt x="413563" y="2378"/>
                </a:lnTo>
                <a:lnTo>
                  <a:pt x="367823" y="9359"/>
                </a:lnTo>
                <a:lnTo>
                  <a:pt x="323675" y="20710"/>
                </a:lnTo>
                <a:lnTo>
                  <a:pt x="281352" y="36201"/>
                </a:lnTo>
                <a:lnTo>
                  <a:pt x="241083" y="55600"/>
                </a:lnTo>
                <a:lnTo>
                  <a:pt x="203101" y="78674"/>
                </a:lnTo>
                <a:lnTo>
                  <a:pt x="167638" y="105194"/>
                </a:lnTo>
                <a:lnTo>
                  <a:pt x="134924" y="134926"/>
                </a:lnTo>
                <a:lnTo>
                  <a:pt x="105192" y="167640"/>
                </a:lnTo>
                <a:lnTo>
                  <a:pt x="78673" y="203103"/>
                </a:lnTo>
                <a:lnTo>
                  <a:pt x="55599" y="241085"/>
                </a:lnTo>
                <a:lnTo>
                  <a:pt x="36201" y="281354"/>
                </a:lnTo>
                <a:lnTo>
                  <a:pt x="20710" y="323678"/>
                </a:lnTo>
                <a:lnTo>
                  <a:pt x="9359" y="367826"/>
                </a:lnTo>
                <a:lnTo>
                  <a:pt x="2378" y="413566"/>
                </a:lnTo>
                <a:lnTo>
                  <a:pt x="0" y="460667"/>
                </a:lnTo>
                <a:lnTo>
                  <a:pt x="0" y="921327"/>
                </a:lnTo>
                <a:lnTo>
                  <a:pt x="3775513" y="921327"/>
                </a:lnTo>
                <a:lnTo>
                  <a:pt x="3822513" y="918954"/>
                </a:lnTo>
                <a:lnTo>
                  <a:pt x="3868252" y="911973"/>
                </a:lnTo>
                <a:lnTo>
                  <a:pt x="3912400" y="900622"/>
                </a:lnTo>
                <a:lnTo>
                  <a:pt x="3954724" y="885131"/>
                </a:lnTo>
                <a:lnTo>
                  <a:pt x="3994992" y="865732"/>
                </a:lnTo>
                <a:lnTo>
                  <a:pt x="4032974" y="842658"/>
                </a:lnTo>
                <a:lnTo>
                  <a:pt x="4068438" y="816138"/>
                </a:lnTo>
                <a:lnTo>
                  <a:pt x="4101151" y="786406"/>
                </a:lnTo>
                <a:lnTo>
                  <a:pt x="4130883" y="753692"/>
                </a:lnTo>
                <a:lnTo>
                  <a:pt x="4157403" y="718229"/>
                </a:lnTo>
                <a:lnTo>
                  <a:pt x="4180477" y="680247"/>
                </a:lnTo>
                <a:lnTo>
                  <a:pt x="4199876" y="639978"/>
                </a:lnTo>
                <a:lnTo>
                  <a:pt x="4215366" y="597654"/>
                </a:lnTo>
                <a:lnTo>
                  <a:pt x="4226718" y="553507"/>
                </a:lnTo>
                <a:lnTo>
                  <a:pt x="4233699" y="507767"/>
                </a:lnTo>
                <a:lnTo>
                  <a:pt x="4236077" y="460667"/>
                </a:lnTo>
                <a:lnTo>
                  <a:pt x="4236077" y="0"/>
                </a:lnTo>
                <a:close/>
              </a:path>
            </a:pathLst>
          </a:custGeom>
          <a:solidFill>
            <a:srgbClr val="000000">
              <a:alpha val="52938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7858678" y="6102823"/>
            <a:ext cx="4236085" cy="921385"/>
          </a:xfrm>
          <a:custGeom>
            <a:avLst/>
            <a:gdLst/>
            <a:ahLst/>
            <a:cxnLst/>
            <a:rect l="l" t="t" r="r" b="b"/>
            <a:pathLst>
              <a:path w="4236084" h="921384">
                <a:moveTo>
                  <a:pt x="460664" y="0"/>
                </a:moveTo>
                <a:lnTo>
                  <a:pt x="4236077" y="0"/>
                </a:lnTo>
                <a:lnTo>
                  <a:pt x="4236077" y="460666"/>
                </a:lnTo>
                <a:lnTo>
                  <a:pt x="4233698" y="507766"/>
                </a:lnTo>
                <a:lnTo>
                  <a:pt x="4226718" y="553506"/>
                </a:lnTo>
                <a:lnTo>
                  <a:pt x="4215366" y="597654"/>
                </a:lnTo>
                <a:lnTo>
                  <a:pt x="4199875" y="639978"/>
                </a:lnTo>
                <a:lnTo>
                  <a:pt x="4180477" y="680247"/>
                </a:lnTo>
                <a:lnTo>
                  <a:pt x="4157402" y="718229"/>
                </a:lnTo>
                <a:lnTo>
                  <a:pt x="4130883" y="753692"/>
                </a:lnTo>
                <a:lnTo>
                  <a:pt x="4101151" y="786406"/>
                </a:lnTo>
                <a:lnTo>
                  <a:pt x="4068438" y="816138"/>
                </a:lnTo>
                <a:lnTo>
                  <a:pt x="4032974" y="842658"/>
                </a:lnTo>
                <a:lnTo>
                  <a:pt x="3994993" y="865732"/>
                </a:lnTo>
                <a:lnTo>
                  <a:pt x="3954724" y="885131"/>
                </a:lnTo>
                <a:lnTo>
                  <a:pt x="3912400" y="900621"/>
                </a:lnTo>
                <a:lnTo>
                  <a:pt x="3868253" y="911973"/>
                </a:lnTo>
                <a:lnTo>
                  <a:pt x="3822513" y="918954"/>
                </a:lnTo>
                <a:lnTo>
                  <a:pt x="3775413" y="921332"/>
                </a:lnTo>
                <a:lnTo>
                  <a:pt x="0" y="921328"/>
                </a:lnTo>
                <a:lnTo>
                  <a:pt x="0" y="460666"/>
                </a:lnTo>
                <a:lnTo>
                  <a:pt x="2378" y="413565"/>
                </a:lnTo>
                <a:lnTo>
                  <a:pt x="9359" y="367825"/>
                </a:lnTo>
                <a:lnTo>
                  <a:pt x="20710" y="323678"/>
                </a:lnTo>
                <a:lnTo>
                  <a:pt x="36201" y="281354"/>
                </a:lnTo>
                <a:lnTo>
                  <a:pt x="55599" y="241085"/>
                </a:lnTo>
                <a:lnTo>
                  <a:pt x="78674" y="203103"/>
                </a:lnTo>
                <a:lnTo>
                  <a:pt x="105193" y="167639"/>
                </a:lnTo>
                <a:lnTo>
                  <a:pt x="134925" y="134926"/>
                </a:lnTo>
                <a:lnTo>
                  <a:pt x="167638" y="105193"/>
                </a:lnTo>
                <a:lnTo>
                  <a:pt x="203102" y="78674"/>
                </a:lnTo>
                <a:lnTo>
                  <a:pt x="241084" y="55599"/>
                </a:lnTo>
                <a:lnTo>
                  <a:pt x="281352" y="36201"/>
                </a:lnTo>
                <a:lnTo>
                  <a:pt x="323676" y="20710"/>
                </a:lnTo>
                <a:lnTo>
                  <a:pt x="367824" y="9359"/>
                </a:lnTo>
                <a:lnTo>
                  <a:pt x="413563" y="2378"/>
                </a:lnTo>
                <a:lnTo>
                  <a:pt x="460664" y="0"/>
                </a:lnTo>
                <a:close/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7858678" y="5029398"/>
            <a:ext cx="4236085" cy="921385"/>
          </a:xfrm>
          <a:custGeom>
            <a:avLst/>
            <a:gdLst/>
            <a:ahLst/>
            <a:cxnLst/>
            <a:rect l="l" t="t" r="r" b="b"/>
            <a:pathLst>
              <a:path w="4236084" h="921385">
                <a:moveTo>
                  <a:pt x="4236077" y="0"/>
                </a:moveTo>
                <a:lnTo>
                  <a:pt x="460663" y="0"/>
                </a:lnTo>
                <a:lnTo>
                  <a:pt x="413563" y="2378"/>
                </a:lnTo>
                <a:lnTo>
                  <a:pt x="367823" y="9359"/>
                </a:lnTo>
                <a:lnTo>
                  <a:pt x="323675" y="20710"/>
                </a:lnTo>
                <a:lnTo>
                  <a:pt x="281352" y="36201"/>
                </a:lnTo>
                <a:lnTo>
                  <a:pt x="241083" y="55599"/>
                </a:lnTo>
                <a:lnTo>
                  <a:pt x="203101" y="78674"/>
                </a:lnTo>
                <a:lnTo>
                  <a:pt x="167638" y="105193"/>
                </a:lnTo>
                <a:lnTo>
                  <a:pt x="134924" y="134925"/>
                </a:lnTo>
                <a:lnTo>
                  <a:pt x="105192" y="167639"/>
                </a:lnTo>
                <a:lnTo>
                  <a:pt x="78673" y="203103"/>
                </a:lnTo>
                <a:lnTo>
                  <a:pt x="55599" y="241084"/>
                </a:lnTo>
                <a:lnTo>
                  <a:pt x="36201" y="281353"/>
                </a:lnTo>
                <a:lnTo>
                  <a:pt x="20710" y="323677"/>
                </a:lnTo>
                <a:lnTo>
                  <a:pt x="9359" y="367825"/>
                </a:lnTo>
                <a:lnTo>
                  <a:pt x="2378" y="413565"/>
                </a:lnTo>
                <a:lnTo>
                  <a:pt x="0" y="460665"/>
                </a:lnTo>
                <a:lnTo>
                  <a:pt x="0" y="921327"/>
                </a:lnTo>
                <a:lnTo>
                  <a:pt x="3775513" y="921327"/>
                </a:lnTo>
                <a:lnTo>
                  <a:pt x="3822513" y="918954"/>
                </a:lnTo>
                <a:lnTo>
                  <a:pt x="3868252" y="911973"/>
                </a:lnTo>
                <a:lnTo>
                  <a:pt x="3912400" y="900622"/>
                </a:lnTo>
                <a:lnTo>
                  <a:pt x="3954724" y="885131"/>
                </a:lnTo>
                <a:lnTo>
                  <a:pt x="3994992" y="865732"/>
                </a:lnTo>
                <a:lnTo>
                  <a:pt x="4032974" y="842658"/>
                </a:lnTo>
                <a:lnTo>
                  <a:pt x="4068438" y="816138"/>
                </a:lnTo>
                <a:lnTo>
                  <a:pt x="4101151" y="786406"/>
                </a:lnTo>
                <a:lnTo>
                  <a:pt x="4130883" y="753692"/>
                </a:lnTo>
                <a:lnTo>
                  <a:pt x="4157403" y="718229"/>
                </a:lnTo>
                <a:lnTo>
                  <a:pt x="4180477" y="680246"/>
                </a:lnTo>
                <a:lnTo>
                  <a:pt x="4199876" y="639978"/>
                </a:lnTo>
                <a:lnTo>
                  <a:pt x="4215366" y="597654"/>
                </a:lnTo>
                <a:lnTo>
                  <a:pt x="4226718" y="553506"/>
                </a:lnTo>
                <a:lnTo>
                  <a:pt x="4233699" y="507766"/>
                </a:lnTo>
                <a:lnTo>
                  <a:pt x="4236077" y="460665"/>
                </a:lnTo>
                <a:lnTo>
                  <a:pt x="4236077" y="0"/>
                </a:lnTo>
                <a:close/>
              </a:path>
            </a:pathLst>
          </a:custGeom>
          <a:solidFill>
            <a:srgbClr val="000000">
              <a:alpha val="52938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7858678" y="5029398"/>
            <a:ext cx="4236085" cy="921385"/>
          </a:xfrm>
          <a:custGeom>
            <a:avLst/>
            <a:gdLst/>
            <a:ahLst/>
            <a:cxnLst/>
            <a:rect l="l" t="t" r="r" b="b"/>
            <a:pathLst>
              <a:path w="4236084" h="921385">
                <a:moveTo>
                  <a:pt x="460664" y="0"/>
                </a:moveTo>
                <a:lnTo>
                  <a:pt x="4236077" y="0"/>
                </a:lnTo>
                <a:lnTo>
                  <a:pt x="4236077" y="460666"/>
                </a:lnTo>
                <a:lnTo>
                  <a:pt x="4233698" y="507766"/>
                </a:lnTo>
                <a:lnTo>
                  <a:pt x="4226718" y="553506"/>
                </a:lnTo>
                <a:lnTo>
                  <a:pt x="4215366" y="597654"/>
                </a:lnTo>
                <a:lnTo>
                  <a:pt x="4199875" y="639978"/>
                </a:lnTo>
                <a:lnTo>
                  <a:pt x="4180477" y="680247"/>
                </a:lnTo>
                <a:lnTo>
                  <a:pt x="4157402" y="718229"/>
                </a:lnTo>
                <a:lnTo>
                  <a:pt x="4130883" y="753692"/>
                </a:lnTo>
                <a:lnTo>
                  <a:pt x="4101151" y="786406"/>
                </a:lnTo>
                <a:lnTo>
                  <a:pt x="4068438" y="816138"/>
                </a:lnTo>
                <a:lnTo>
                  <a:pt x="4032974" y="842658"/>
                </a:lnTo>
                <a:lnTo>
                  <a:pt x="3994993" y="865732"/>
                </a:lnTo>
                <a:lnTo>
                  <a:pt x="3954724" y="885131"/>
                </a:lnTo>
                <a:lnTo>
                  <a:pt x="3912400" y="900621"/>
                </a:lnTo>
                <a:lnTo>
                  <a:pt x="3868253" y="911973"/>
                </a:lnTo>
                <a:lnTo>
                  <a:pt x="3822513" y="918954"/>
                </a:lnTo>
                <a:lnTo>
                  <a:pt x="3775413" y="921332"/>
                </a:lnTo>
                <a:lnTo>
                  <a:pt x="0" y="921328"/>
                </a:lnTo>
                <a:lnTo>
                  <a:pt x="0" y="460666"/>
                </a:lnTo>
                <a:lnTo>
                  <a:pt x="2378" y="413565"/>
                </a:lnTo>
                <a:lnTo>
                  <a:pt x="9359" y="367825"/>
                </a:lnTo>
                <a:lnTo>
                  <a:pt x="20710" y="323678"/>
                </a:lnTo>
                <a:lnTo>
                  <a:pt x="36201" y="281354"/>
                </a:lnTo>
                <a:lnTo>
                  <a:pt x="55599" y="241085"/>
                </a:lnTo>
                <a:lnTo>
                  <a:pt x="78674" y="203103"/>
                </a:lnTo>
                <a:lnTo>
                  <a:pt x="105193" y="167639"/>
                </a:lnTo>
                <a:lnTo>
                  <a:pt x="134925" y="134926"/>
                </a:lnTo>
                <a:lnTo>
                  <a:pt x="167638" y="105193"/>
                </a:lnTo>
                <a:lnTo>
                  <a:pt x="203102" y="78674"/>
                </a:lnTo>
                <a:lnTo>
                  <a:pt x="241084" y="55599"/>
                </a:lnTo>
                <a:lnTo>
                  <a:pt x="281352" y="36201"/>
                </a:lnTo>
                <a:lnTo>
                  <a:pt x="323676" y="20710"/>
                </a:lnTo>
                <a:lnTo>
                  <a:pt x="367824" y="9359"/>
                </a:lnTo>
                <a:lnTo>
                  <a:pt x="413563" y="2378"/>
                </a:lnTo>
                <a:lnTo>
                  <a:pt x="460664" y="0"/>
                </a:lnTo>
                <a:close/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7858677" y="9404857"/>
            <a:ext cx="4236085" cy="921385"/>
          </a:xfrm>
          <a:custGeom>
            <a:avLst/>
            <a:gdLst/>
            <a:ahLst/>
            <a:cxnLst/>
            <a:rect l="l" t="t" r="r" b="b"/>
            <a:pathLst>
              <a:path w="4236084" h="921384">
                <a:moveTo>
                  <a:pt x="4236076" y="0"/>
                </a:moveTo>
                <a:lnTo>
                  <a:pt x="460663" y="0"/>
                </a:lnTo>
                <a:lnTo>
                  <a:pt x="413563" y="2378"/>
                </a:lnTo>
                <a:lnTo>
                  <a:pt x="367823" y="9359"/>
                </a:lnTo>
                <a:lnTo>
                  <a:pt x="323675" y="20710"/>
                </a:lnTo>
                <a:lnTo>
                  <a:pt x="281352" y="36201"/>
                </a:lnTo>
                <a:lnTo>
                  <a:pt x="241083" y="55599"/>
                </a:lnTo>
                <a:lnTo>
                  <a:pt x="203101" y="78674"/>
                </a:lnTo>
                <a:lnTo>
                  <a:pt x="167638" y="105193"/>
                </a:lnTo>
                <a:lnTo>
                  <a:pt x="134924" y="134925"/>
                </a:lnTo>
                <a:lnTo>
                  <a:pt x="105192" y="167639"/>
                </a:lnTo>
                <a:lnTo>
                  <a:pt x="78673" y="203103"/>
                </a:lnTo>
                <a:lnTo>
                  <a:pt x="55599" y="241084"/>
                </a:lnTo>
                <a:lnTo>
                  <a:pt x="36201" y="281353"/>
                </a:lnTo>
                <a:lnTo>
                  <a:pt x="20710" y="323677"/>
                </a:lnTo>
                <a:lnTo>
                  <a:pt x="9359" y="367825"/>
                </a:lnTo>
                <a:lnTo>
                  <a:pt x="2378" y="413565"/>
                </a:lnTo>
                <a:lnTo>
                  <a:pt x="0" y="460665"/>
                </a:lnTo>
                <a:lnTo>
                  <a:pt x="0" y="921327"/>
                </a:lnTo>
                <a:lnTo>
                  <a:pt x="3775488" y="921327"/>
                </a:lnTo>
                <a:lnTo>
                  <a:pt x="3822513" y="918953"/>
                </a:lnTo>
                <a:lnTo>
                  <a:pt x="3868252" y="911972"/>
                </a:lnTo>
                <a:lnTo>
                  <a:pt x="3912400" y="900621"/>
                </a:lnTo>
                <a:lnTo>
                  <a:pt x="3954723" y="885130"/>
                </a:lnTo>
                <a:lnTo>
                  <a:pt x="3994992" y="865731"/>
                </a:lnTo>
                <a:lnTo>
                  <a:pt x="4032974" y="842657"/>
                </a:lnTo>
                <a:lnTo>
                  <a:pt x="4068437" y="816138"/>
                </a:lnTo>
                <a:lnTo>
                  <a:pt x="4101151" y="786405"/>
                </a:lnTo>
                <a:lnTo>
                  <a:pt x="4130883" y="753692"/>
                </a:lnTo>
                <a:lnTo>
                  <a:pt x="4157402" y="718228"/>
                </a:lnTo>
                <a:lnTo>
                  <a:pt x="4180476" y="680246"/>
                </a:lnTo>
                <a:lnTo>
                  <a:pt x="4199874" y="639977"/>
                </a:lnTo>
                <a:lnTo>
                  <a:pt x="4215365" y="597653"/>
                </a:lnTo>
                <a:lnTo>
                  <a:pt x="4226717" y="553506"/>
                </a:lnTo>
                <a:lnTo>
                  <a:pt x="4233697" y="507766"/>
                </a:lnTo>
                <a:lnTo>
                  <a:pt x="4236076" y="460665"/>
                </a:lnTo>
                <a:lnTo>
                  <a:pt x="4236076" y="0"/>
                </a:lnTo>
                <a:close/>
              </a:path>
            </a:pathLst>
          </a:custGeom>
          <a:solidFill>
            <a:srgbClr val="000000">
              <a:alpha val="52938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7858677" y="9404857"/>
            <a:ext cx="4236085" cy="921385"/>
          </a:xfrm>
          <a:custGeom>
            <a:avLst/>
            <a:gdLst/>
            <a:ahLst/>
            <a:cxnLst/>
            <a:rect l="l" t="t" r="r" b="b"/>
            <a:pathLst>
              <a:path w="4236084" h="921384">
                <a:moveTo>
                  <a:pt x="460664" y="0"/>
                </a:moveTo>
                <a:lnTo>
                  <a:pt x="4236077" y="0"/>
                </a:lnTo>
                <a:lnTo>
                  <a:pt x="4236077" y="460666"/>
                </a:lnTo>
                <a:lnTo>
                  <a:pt x="4233698" y="507766"/>
                </a:lnTo>
                <a:lnTo>
                  <a:pt x="4226718" y="553506"/>
                </a:lnTo>
                <a:lnTo>
                  <a:pt x="4215366" y="597654"/>
                </a:lnTo>
                <a:lnTo>
                  <a:pt x="4199875" y="639978"/>
                </a:lnTo>
                <a:lnTo>
                  <a:pt x="4180477" y="680247"/>
                </a:lnTo>
                <a:lnTo>
                  <a:pt x="4157402" y="718229"/>
                </a:lnTo>
                <a:lnTo>
                  <a:pt x="4130883" y="753692"/>
                </a:lnTo>
                <a:lnTo>
                  <a:pt x="4101151" y="786406"/>
                </a:lnTo>
                <a:lnTo>
                  <a:pt x="4068438" y="816138"/>
                </a:lnTo>
                <a:lnTo>
                  <a:pt x="4032974" y="842658"/>
                </a:lnTo>
                <a:lnTo>
                  <a:pt x="3994993" y="865732"/>
                </a:lnTo>
                <a:lnTo>
                  <a:pt x="3954724" y="885131"/>
                </a:lnTo>
                <a:lnTo>
                  <a:pt x="3912400" y="900621"/>
                </a:lnTo>
                <a:lnTo>
                  <a:pt x="3868253" y="911973"/>
                </a:lnTo>
                <a:lnTo>
                  <a:pt x="3822513" y="918954"/>
                </a:lnTo>
                <a:lnTo>
                  <a:pt x="3775413" y="921332"/>
                </a:lnTo>
                <a:lnTo>
                  <a:pt x="0" y="921328"/>
                </a:lnTo>
                <a:lnTo>
                  <a:pt x="0" y="460666"/>
                </a:lnTo>
                <a:lnTo>
                  <a:pt x="2378" y="413565"/>
                </a:lnTo>
                <a:lnTo>
                  <a:pt x="9359" y="367825"/>
                </a:lnTo>
                <a:lnTo>
                  <a:pt x="20710" y="323678"/>
                </a:lnTo>
                <a:lnTo>
                  <a:pt x="36201" y="281354"/>
                </a:lnTo>
                <a:lnTo>
                  <a:pt x="55599" y="241085"/>
                </a:lnTo>
                <a:lnTo>
                  <a:pt x="78674" y="203103"/>
                </a:lnTo>
                <a:lnTo>
                  <a:pt x="105193" y="167639"/>
                </a:lnTo>
                <a:lnTo>
                  <a:pt x="134925" y="134926"/>
                </a:lnTo>
                <a:lnTo>
                  <a:pt x="167638" y="105193"/>
                </a:lnTo>
                <a:lnTo>
                  <a:pt x="203102" y="78674"/>
                </a:lnTo>
                <a:lnTo>
                  <a:pt x="241084" y="55599"/>
                </a:lnTo>
                <a:lnTo>
                  <a:pt x="281352" y="36201"/>
                </a:lnTo>
                <a:lnTo>
                  <a:pt x="323676" y="20710"/>
                </a:lnTo>
                <a:lnTo>
                  <a:pt x="367824" y="9359"/>
                </a:lnTo>
                <a:lnTo>
                  <a:pt x="413563" y="2378"/>
                </a:lnTo>
                <a:lnTo>
                  <a:pt x="460664" y="0"/>
                </a:lnTo>
                <a:close/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9107423" y="3773423"/>
            <a:ext cx="2523744" cy="65227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9137904" y="3983735"/>
            <a:ext cx="2462783" cy="100888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 txBox="1"/>
          <p:nvPr/>
        </p:nvSpPr>
        <p:spPr>
          <a:xfrm>
            <a:off x="8006849" y="3845052"/>
            <a:ext cx="3939540" cy="62865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784225">
              <a:lnSpc>
                <a:spcPts val="2170"/>
              </a:lnSpc>
              <a:spcBef>
                <a:spcPts val="100"/>
              </a:spcBef>
            </a:pPr>
            <a:r>
              <a:rPr dirty="0" sz="2000" spc="-5" b="1">
                <a:solidFill>
                  <a:srgbClr val="FFFFFF"/>
                </a:solidFill>
                <a:latin typeface="Dubai"/>
                <a:cs typeface="Dubai"/>
                <a:hlinkClick r:id="rId5"/>
              </a:rPr>
              <a:t>training@inatt.com</a:t>
            </a:r>
            <a:endParaRPr sz="2000">
              <a:latin typeface="Dubai"/>
              <a:cs typeface="Dubai"/>
            </a:endParaRPr>
          </a:p>
          <a:p>
            <a:pPr algn="ctr" marL="783590">
              <a:lnSpc>
                <a:spcPts val="3610"/>
              </a:lnSpc>
            </a:pPr>
            <a:r>
              <a:rPr dirty="0" sz="3200" b="1">
                <a:solidFill>
                  <a:srgbClr val="FFFFFF"/>
                </a:solidFill>
                <a:latin typeface="Dubai"/>
                <a:cs typeface="Dubai"/>
              </a:rPr>
              <a:t>TRAINING</a:t>
            </a:r>
            <a:endParaRPr sz="3200">
              <a:latin typeface="Dubai"/>
              <a:cs typeface="Dubai"/>
            </a:endParaRPr>
          </a:p>
          <a:p>
            <a:pPr algn="ctr" marL="184785" marR="177165">
              <a:lnSpc>
                <a:spcPct val="100000"/>
              </a:lnSpc>
              <a:spcBef>
                <a:spcPts val="4825"/>
              </a:spcBef>
            </a:pPr>
            <a:r>
              <a:rPr dirty="0" sz="2000" spc="-5" b="1">
                <a:solidFill>
                  <a:srgbClr val="FFFFFF"/>
                </a:solidFill>
                <a:latin typeface="Dubai"/>
                <a:cs typeface="Dubai"/>
              </a:rPr>
              <a:t>ISO </a:t>
            </a:r>
            <a:r>
              <a:rPr dirty="0" sz="2000" spc="-10" b="1">
                <a:solidFill>
                  <a:srgbClr val="FFFFFF"/>
                </a:solidFill>
                <a:latin typeface="Dubai"/>
                <a:cs typeface="Dubai"/>
              </a:rPr>
              <a:t>IRCA CERTIFIED</a:t>
            </a:r>
            <a:r>
              <a:rPr dirty="0" sz="2000" spc="-60" b="1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2000" b="1">
                <a:solidFill>
                  <a:srgbClr val="FFFFFF"/>
                </a:solidFill>
                <a:latin typeface="Dubai"/>
                <a:cs typeface="Dubai"/>
              </a:rPr>
              <a:t>TRAININGS  </a:t>
            </a:r>
            <a:r>
              <a:rPr dirty="0" sz="2000" spc="-15" b="1">
                <a:solidFill>
                  <a:srgbClr val="FFFFFF"/>
                </a:solidFill>
                <a:latin typeface="Dubai"/>
                <a:cs typeface="Dubai"/>
              </a:rPr>
              <a:t>COURSES</a:t>
            </a:r>
            <a:endParaRPr sz="2000">
              <a:latin typeface="Dubai"/>
              <a:cs typeface="Duba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850">
              <a:latin typeface="Times New Roman"/>
              <a:cs typeface="Times New Roman"/>
            </a:endParaRPr>
          </a:p>
          <a:p>
            <a:pPr algn="ctr" marL="113030" marR="105410">
              <a:lnSpc>
                <a:spcPct val="100000"/>
              </a:lnSpc>
              <a:spcBef>
                <a:spcPts val="5"/>
              </a:spcBef>
            </a:pPr>
            <a:r>
              <a:rPr dirty="0" sz="2000" spc="-15" b="1">
                <a:solidFill>
                  <a:srgbClr val="FFFFFF"/>
                </a:solidFill>
                <a:latin typeface="Dubai"/>
                <a:cs typeface="Dubai"/>
              </a:rPr>
              <a:t>PROJECT </a:t>
            </a:r>
            <a:r>
              <a:rPr dirty="0" sz="2000" spc="-10" b="1">
                <a:solidFill>
                  <a:srgbClr val="FFFFFF"/>
                </a:solidFill>
                <a:latin typeface="Dubai"/>
                <a:cs typeface="Dubai"/>
              </a:rPr>
              <a:t>MANAGEMENT </a:t>
            </a:r>
            <a:r>
              <a:rPr dirty="0" sz="2000" b="1">
                <a:solidFill>
                  <a:srgbClr val="FFFFFF"/>
                </a:solidFill>
                <a:latin typeface="Dubai"/>
                <a:cs typeface="Dubai"/>
              </a:rPr>
              <a:t>&amp;</a:t>
            </a:r>
            <a:r>
              <a:rPr dirty="0" sz="2000" spc="-40" b="1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2000" spc="-5" b="1">
                <a:solidFill>
                  <a:srgbClr val="FFFFFF"/>
                </a:solidFill>
                <a:latin typeface="Dubai"/>
                <a:cs typeface="Dubai"/>
              </a:rPr>
              <a:t>LEAN  </a:t>
            </a:r>
            <a:r>
              <a:rPr dirty="0" sz="2000" b="1">
                <a:solidFill>
                  <a:srgbClr val="FFFFFF"/>
                </a:solidFill>
                <a:latin typeface="Dubai"/>
                <a:cs typeface="Dubai"/>
              </a:rPr>
              <a:t>SIX SIGMA</a:t>
            </a:r>
            <a:r>
              <a:rPr dirty="0" sz="2000" spc="-15" b="1">
                <a:solidFill>
                  <a:srgbClr val="FFFFFF"/>
                </a:solidFill>
                <a:latin typeface="Dubai"/>
                <a:cs typeface="Dubai"/>
              </a:rPr>
              <a:t> COURSES</a:t>
            </a:r>
            <a:endParaRPr sz="2000">
              <a:latin typeface="Dubai"/>
              <a:cs typeface="Duba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3150">
              <a:latin typeface="Times New Roman"/>
              <a:cs typeface="Times New Roman"/>
            </a:endParaRPr>
          </a:p>
          <a:p>
            <a:pPr algn="ctr" marL="278130" marR="269875">
              <a:lnSpc>
                <a:spcPct val="100000"/>
              </a:lnSpc>
            </a:pPr>
            <a:r>
              <a:rPr dirty="0" sz="2000" b="1">
                <a:solidFill>
                  <a:srgbClr val="FFFFFF"/>
                </a:solidFill>
                <a:latin typeface="Dubai"/>
                <a:cs typeface="Dubai"/>
              </a:rPr>
              <a:t>TRAINING, </a:t>
            </a:r>
            <a:r>
              <a:rPr dirty="0" sz="2000" spc="-45" b="1">
                <a:solidFill>
                  <a:srgbClr val="FFFFFF"/>
                </a:solidFill>
                <a:latin typeface="Dubai"/>
                <a:cs typeface="Dubai"/>
              </a:rPr>
              <a:t>PREPAPATION</a:t>
            </a:r>
            <a:r>
              <a:rPr dirty="0" sz="2000" spc="-70" b="1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2000" spc="-5" b="1">
                <a:solidFill>
                  <a:srgbClr val="FFFFFF"/>
                </a:solidFill>
                <a:latin typeface="Dubai"/>
                <a:cs typeface="Dubai"/>
              </a:rPr>
              <a:t>FOR  </a:t>
            </a:r>
            <a:r>
              <a:rPr dirty="0" sz="2000" spc="-20" b="1">
                <a:solidFill>
                  <a:srgbClr val="FFFFFF"/>
                </a:solidFill>
                <a:latin typeface="Dubai"/>
                <a:cs typeface="Dubai"/>
              </a:rPr>
              <a:t>CERTIFICATION</a:t>
            </a:r>
            <a:endParaRPr sz="2000">
              <a:latin typeface="Dubai"/>
              <a:cs typeface="Duba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3350">
              <a:latin typeface="Times New Roman"/>
              <a:cs typeface="Times New Roman"/>
            </a:endParaRPr>
          </a:p>
          <a:p>
            <a:pPr algn="ctr" marL="12065" marR="5080">
              <a:lnSpc>
                <a:spcPct val="100000"/>
              </a:lnSpc>
            </a:pPr>
            <a:r>
              <a:rPr dirty="0" sz="2000" spc="-5" b="1">
                <a:solidFill>
                  <a:srgbClr val="FFFFFF"/>
                </a:solidFill>
                <a:latin typeface="Dubai"/>
                <a:cs typeface="Dubai"/>
              </a:rPr>
              <a:t>ASNT LEVEL </a:t>
            </a:r>
            <a:r>
              <a:rPr dirty="0" sz="2000" b="1">
                <a:solidFill>
                  <a:srgbClr val="FFFFFF"/>
                </a:solidFill>
                <a:latin typeface="Dubai"/>
                <a:cs typeface="Dubai"/>
              </a:rPr>
              <a:t>I &amp; II &amp; III TRAINING</a:t>
            </a:r>
            <a:r>
              <a:rPr dirty="0" sz="2000" spc="-45" b="1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2000" b="1">
                <a:solidFill>
                  <a:srgbClr val="FFFFFF"/>
                </a:solidFill>
                <a:latin typeface="Dubai"/>
                <a:cs typeface="Dubai"/>
              </a:rPr>
              <a:t>&amp;  </a:t>
            </a:r>
            <a:r>
              <a:rPr dirty="0" sz="2000" spc="-20" b="1">
                <a:solidFill>
                  <a:srgbClr val="FFFFFF"/>
                </a:solidFill>
                <a:latin typeface="Dubai"/>
                <a:cs typeface="Dubai"/>
              </a:rPr>
              <a:t>CERTIFICATION</a:t>
            </a:r>
            <a:endParaRPr sz="2000">
              <a:latin typeface="Dubai"/>
              <a:cs typeface="Duba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3350">
              <a:latin typeface="Times New Roman"/>
              <a:cs typeface="Times New Roman"/>
            </a:endParaRPr>
          </a:p>
          <a:p>
            <a:pPr marL="1152525" marR="242570" indent="-902335">
              <a:lnSpc>
                <a:spcPct val="100000"/>
              </a:lnSpc>
            </a:pPr>
            <a:r>
              <a:rPr dirty="0" sz="2000" spc="-10" b="1">
                <a:solidFill>
                  <a:srgbClr val="FFFFFF"/>
                </a:solidFill>
                <a:latin typeface="Dubai"/>
                <a:cs typeface="Dubai"/>
              </a:rPr>
              <a:t>PERSONNEL CERTIFICAION AS  </a:t>
            </a:r>
            <a:r>
              <a:rPr dirty="0" sz="2000" spc="-5" b="1">
                <a:solidFill>
                  <a:srgbClr val="FFFFFF"/>
                </a:solidFill>
                <a:latin typeface="Dubai"/>
                <a:cs typeface="Dubai"/>
              </a:rPr>
              <a:t>PER ISO</a:t>
            </a:r>
            <a:r>
              <a:rPr dirty="0" sz="2000" spc="-15" b="1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2000" spc="-5" b="1">
                <a:solidFill>
                  <a:srgbClr val="FFFFFF"/>
                </a:solidFill>
                <a:latin typeface="Dubai"/>
                <a:cs typeface="Dubai"/>
              </a:rPr>
              <a:t>17024</a:t>
            </a:r>
            <a:endParaRPr sz="2000">
              <a:latin typeface="Dubai"/>
              <a:cs typeface="Dubai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8747759" y="155447"/>
            <a:ext cx="3349752" cy="3944111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8875678" y="285495"/>
            <a:ext cx="3092004" cy="368559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 txBox="1"/>
          <p:nvPr/>
        </p:nvSpPr>
        <p:spPr>
          <a:xfrm>
            <a:off x="11544604" y="15664440"/>
            <a:ext cx="550545" cy="43878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</a:ln>
        </p:spPr>
        <p:txBody>
          <a:bodyPr wrap="square" lIns="0" tIns="72390" rIns="0" bIns="0" rtlCol="0" vert="horz">
            <a:spAutoFit/>
          </a:bodyPr>
          <a:lstStyle/>
          <a:p>
            <a:pPr marL="91440">
              <a:lnSpc>
                <a:spcPct val="100000"/>
              </a:lnSpc>
              <a:spcBef>
                <a:spcPts val="570"/>
              </a:spcBef>
            </a:pPr>
            <a:r>
              <a:rPr dirty="0" sz="1800">
                <a:latin typeface="Dubai"/>
                <a:cs typeface="Dubai"/>
              </a:rPr>
              <a:t>1/4</a:t>
            </a:r>
            <a:endParaRPr sz="1800">
              <a:latin typeface="Dubai"/>
              <a:cs typeface="Dubai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75521" y="15437127"/>
            <a:ext cx="11446510" cy="761365"/>
          </a:xfrm>
          <a:custGeom>
            <a:avLst/>
            <a:gdLst/>
            <a:ahLst/>
            <a:cxnLst/>
            <a:rect l="l" t="t" r="r" b="b"/>
            <a:pathLst>
              <a:path w="11446510" h="761365">
                <a:moveTo>
                  <a:pt x="11446404" y="0"/>
                </a:moveTo>
                <a:lnTo>
                  <a:pt x="126794" y="0"/>
                </a:lnTo>
                <a:lnTo>
                  <a:pt x="77440" y="9964"/>
                </a:lnTo>
                <a:lnTo>
                  <a:pt x="37137" y="37137"/>
                </a:lnTo>
                <a:lnTo>
                  <a:pt x="9964" y="77440"/>
                </a:lnTo>
                <a:lnTo>
                  <a:pt x="0" y="126794"/>
                </a:lnTo>
                <a:lnTo>
                  <a:pt x="0" y="760781"/>
                </a:lnTo>
                <a:lnTo>
                  <a:pt x="11319610" y="760781"/>
                </a:lnTo>
                <a:lnTo>
                  <a:pt x="11368964" y="750817"/>
                </a:lnTo>
                <a:lnTo>
                  <a:pt x="11409267" y="723644"/>
                </a:lnTo>
                <a:lnTo>
                  <a:pt x="11436440" y="683341"/>
                </a:lnTo>
                <a:lnTo>
                  <a:pt x="11446404" y="633987"/>
                </a:lnTo>
                <a:lnTo>
                  <a:pt x="11446404" y="0"/>
                </a:lnTo>
                <a:close/>
              </a:path>
            </a:pathLst>
          </a:custGeom>
          <a:solidFill>
            <a:srgbClr val="000000">
              <a:alpha val="50199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 txBox="1"/>
          <p:nvPr/>
        </p:nvSpPr>
        <p:spPr>
          <a:xfrm>
            <a:off x="3863054" y="15473680"/>
            <a:ext cx="64325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 b="1">
                <a:solidFill>
                  <a:srgbClr val="FFFFFF"/>
                </a:solidFill>
                <a:latin typeface="Dubai"/>
                <a:cs typeface="Dubai"/>
              </a:rPr>
              <a:t>INAT</a:t>
            </a:r>
            <a:r>
              <a:rPr dirty="0" sz="700" spc="100" b="1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 b="1">
                <a:solidFill>
                  <a:srgbClr val="FFFFFF"/>
                </a:solidFill>
                <a:latin typeface="Dubai"/>
                <a:cs typeface="Dubai"/>
              </a:rPr>
              <a:t>BAHRAIN</a:t>
            </a:r>
            <a:endParaRPr sz="700">
              <a:latin typeface="Dubai"/>
              <a:cs typeface="Duba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564605" y="15574263"/>
            <a:ext cx="123888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INAT Corporate Europe Co.</a:t>
            </a:r>
            <a:r>
              <a:rPr dirty="0" sz="700" spc="-60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>
                <a:solidFill>
                  <a:srgbClr val="FFFFFF"/>
                </a:solidFill>
                <a:latin typeface="Dubai"/>
                <a:cs typeface="Dubai"/>
              </a:rPr>
              <a:t>W.L.L</a:t>
            </a:r>
            <a:endParaRPr sz="700">
              <a:latin typeface="Dubai"/>
              <a:cs typeface="Duba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3499518" y="15677895"/>
            <a:ext cx="136969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Office 1309, Sitra Mall, Bldg No.</a:t>
            </a:r>
            <a:r>
              <a:rPr dirty="0" sz="700" spc="-25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574,</a:t>
            </a:r>
            <a:endParaRPr sz="700">
              <a:latin typeface="Dubai"/>
              <a:cs typeface="Duba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3804318" y="15790671"/>
            <a:ext cx="739140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Road 31, Block</a:t>
            </a:r>
            <a:r>
              <a:rPr dirty="0" sz="700" spc="-60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611.</a:t>
            </a:r>
            <a:endParaRPr sz="700">
              <a:latin typeface="Dubai"/>
              <a:cs typeface="Duba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3597943" y="15882112"/>
            <a:ext cx="1153160" cy="2571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215900">
              <a:lnSpc>
                <a:spcPct val="1086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Kingdom of Bahrain 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  <a:hlinkClick r:id="rId8"/>
              </a:rPr>
              <a:t>info@inatcorporateeurope.com</a:t>
            </a:r>
            <a:endParaRPr sz="700">
              <a:latin typeface="Dubai"/>
              <a:cs typeface="Duba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200926" y="15476728"/>
            <a:ext cx="664210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 b="1">
                <a:solidFill>
                  <a:srgbClr val="FFFFFF"/>
                </a:solidFill>
                <a:latin typeface="Dubai"/>
                <a:cs typeface="Dubai"/>
              </a:rPr>
              <a:t>INAT</a:t>
            </a:r>
            <a:r>
              <a:rPr dirty="0" sz="700" spc="95" b="1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 b="1">
                <a:solidFill>
                  <a:srgbClr val="FFFFFF"/>
                </a:solidFill>
                <a:latin typeface="Dubai"/>
                <a:cs typeface="Dubai"/>
              </a:rPr>
              <a:t>ENGLAND</a:t>
            </a:r>
            <a:endParaRPr sz="700">
              <a:latin typeface="Dubai"/>
              <a:cs typeface="Dubai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2017602" y="15577312"/>
            <a:ext cx="1029969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INAT </a:t>
            </a:r>
            <a:r>
              <a:rPr dirty="0" sz="700">
                <a:solidFill>
                  <a:srgbClr val="FFFFFF"/>
                </a:solidFill>
                <a:latin typeface="Dubai"/>
                <a:cs typeface="Dubai"/>
              </a:rPr>
              <a:t>UK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Multinational</a:t>
            </a:r>
            <a:r>
              <a:rPr dirty="0" sz="700" spc="-60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LTD</a:t>
            </a:r>
            <a:endParaRPr sz="700">
              <a:latin typeface="Dubai"/>
              <a:cs typeface="Dubai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2197751" y="15680943"/>
            <a:ext cx="66992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46 Cameron</a:t>
            </a:r>
            <a:r>
              <a:rPr dirty="0" sz="700" spc="-70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Road</a:t>
            </a:r>
            <a:endParaRPr sz="700">
              <a:latin typeface="Dubai"/>
              <a:cs typeface="Dubai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2147777" y="15793719"/>
            <a:ext cx="77025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Ilford, </a:t>
            </a:r>
            <a:r>
              <a:rPr dirty="0" sz="700">
                <a:solidFill>
                  <a:srgbClr val="FFFFFF"/>
                </a:solidFill>
                <a:latin typeface="Dubai"/>
                <a:cs typeface="Dubai"/>
              </a:rPr>
              <a:t>Essex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IG3</a:t>
            </a:r>
            <a:r>
              <a:rPr dirty="0" sz="700" spc="-70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>
                <a:solidFill>
                  <a:srgbClr val="FFFFFF"/>
                </a:solidFill>
                <a:latin typeface="Dubai"/>
                <a:cs typeface="Dubai"/>
              </a:rPr>
              <a:t>8LF</a:t>
            </a:r>
            <a:endParaRPr sz="700">
              <a:latin typeface="Dubai"/>
              <a:cs typeface="Dubai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1973152" y="15891256"/>
            <a:ext cx="1120140" cy="2514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262255">
              <a:lnSpc>
                <a:spcPct val="1057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United Kingdom 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  <a:hlinkClick r:id="rId9"/>
              </a:rPr>
              <a:t>info@inatukmultinational.com</a:t>
            </a:r>
            <a:endParaRPr sz="700">
              <a:latin typeface="Dubai"/>
              <a:cs typeface="Dubai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8817739" y="15491967"/>
            <a:ext cx="66103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 b="1">
                <a:solidFill>
                  <a:srgbClr val="FFFFFF"/>
                </a:solidFill>
                <a:latin typeface="Dubai"/>
                <a:cs typeface="Dubai"/>
              </a:rPr>
              <a:t>INAT</a:t>
            </a:r>
            <a:r>
              <a:rPr dirty="0" sz="700" spc="-50" b="1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 b="1">
                <a:solidFill>
                  <a:srgbClr val="FFFFFF"/>
                </a:solidFill>
                <a:latin typeface="Dubai"/>
                <a:cs typeface="Dubai"/>
              </a:rPr>
              <a:t>PAKISTAN</a:t>
            </a:r>
            <a:endParaRPr sz="700">
              <a:latin typeface="Dubai"/>
              <a:cs typeface="Dubai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8537513" y="15592552"/>
            <a:ext cx="1220470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INAT International Agent Pvt.</a:t>
            </a:r>
            <a:r>
              <a:rPr dirty="0" sz="700" spc="-35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ltd</a:t>
            </a:r>
            <a:endParaRPr sz="700">
              <a:latin typeface="Dubai"/>
              <a:cs typeface="Dubai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8811389" y="15693136"/>
            <a:ext cx="67246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283 Zeenat</a:t>
            </a:r>
            <a:r>
              <a:rPr dirty="0" sz="700" spc="-65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Block,</a:t>
            </a:r>
            <a:endParaRPr sz="700">
              <a:latin typeface="Dubai"/>
              <a:cs typeface="Dubai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8659751" y="15808960"/>
            <a:ext cx="975994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Alama Iqbal Town,</a:t>
            </a:r>
            <a:r>
              <a:rPr dirty="0" sz="700" spc="-45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Lahore,</a:t>
            </a:r>
            <a:endParaRPr sz="700">
              <a:latin typeface="Dubai"/>
              <a:cs typeface="Dubai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8633589" y="15900400"/>
            <a:ext cx="1028700" cy="2571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97155" marR="5080" indent="-85090">
              <a:lnSpc>
                <a:spcPct val="1086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Islamic </a:t>
            </a:r>
            <a:r>
              <a:rPr dirty="0" sz="700">
                <a:solidFill>
                  <a:srgbClr val="FFFFFF"/>
                </a:solidFill>
                <a:latin typeface="Dubai"/>
                <a:cs typeface="Dubai"/>
              </a:rPr>
              <a:t>Republic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of Pakistan 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  <a:hlinkClick r:id="rId10"/>
              </a:rPr>
              <a:t>info@inatpakistan.com</a:t>
            </a:r>
            <a:endParaRPr sz="700">
              <a:latin typeface="Dubai"/>
              <a:cs typeface="Dubai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5536783" y="15479776"/>
            <a:ext cx="627380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 b="1">
                <a:solidFill>
                  <a:srgbClr val="FFFFFF"/>
                </a:solidFill>
                <a:latin typeface="Dubai"/>
                <a:cs typeface="Dubai"/>
              </a:rPr>
              <a:t>INAT</a:t>
            </a:r>
            <a:r>
              <a:rPr dirty="0" sz="700" spc="105" b="1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 b="1">
                <a:solidFill>
                  <a:srgbClr val="FFFFFF"/>
                </a:solidFill>
                <a:latin typeface="Dubai"/>
                <a:cs typeface="Dubai"/>
              </a:rPr>
              <a:t>EMIRATE</a:t>
            </a:r>
            <a:endParaRPr sz="700">
              <a:latin typeface="Dubai"/>
              <a:cs typeface="Dubai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5397844" y="15580360"/>
            <a:ext cx="90487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>
                <a:solidFill>
                  <a:srgbClr val="FFFFFF"/>
                </a:solidFill>
                <a:latin typeface="Dubai"/>
                <a:cs typeface="Dubai"/>
              </a:rPr>
              <a:t>Business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Tower, Floor</a:t>
            </a:r>
            <a:r>
              <a:rPr dirty="0" sz="700" spc="-65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8,</a:t>
            </a:r>
            <a:endParaRPr sz="700">
              <a:latin typeface="Dubai"/>
              <a:cs typeface="Dubai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5623270" y="15683991"/>
            <a:ext cx="474980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Office </a:t>
            </a:r>
            <a:r>
              <a:rPr dirty="0" sz="700">
                <a:solidFill>
                  <a:srgbClr val="FFFFFF"/>
                </a:solidFill>
                <a:latin typeface="Dubai"/>
                <a:cs typeface="Dubai"/>
              </a:rPr>
              <a:t>#</a:t>
            </a:r>
            <a:r>
              <a:rPr dirty="0" sz="700" spc="-80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811</a:t>
            </a:r>
            <a:endParaRPr sz="700">
              <a:latin typeface="Dubai"/>
              <a:cs typeface="Dubai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5466107" y="15796767"/>
            <a:ext cx="76771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>
                <a:solidFill>
                  <a:srgbClr val="FFFFFF"/>
                </a:solidFill>
                <a:latin typeface="Dubai"/>
                <a:cs typeface="Dubai"/>
              </a:rPr>
              <a:t>Business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Bay,</a:t>
            </a:r>
            <a:r>
              <a:rPr dirty="0" sz="700" spc="-50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Dubai,</a:t>
            </a:r>
            <a:endParaRPr sz="700">
              <a:latin typeface="Dubai"/>
              <a:cs typeface="Dubai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5416894" y="15888208"/>
            <a:ext cx="867410" cy="2571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29209">
              <a:lnSpc>
                <a:spcPct val="1086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United Arab Emirates  </a:t>
            </a:r>
            <a:r>
              <a:rPr dirty="0" sz="700">
                <a:solidFill>
                  <a:srgbClr val="FFFFFF"/>
                </a:solidFill>
                <a:latin typeface="Dubai"/>
                <a:cs typeface="Dubai"/>
                <a:hlinkClick r:id="rId11"/>
              </a:rPr>
              <a:t>in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  <a:hlinkClick r:id="rId11"/>
              </a:rPr>
              <a:t>fo</a:t>
            </a:r>
            <a:r>
              <a:rPr dirty="0" sz="700">
                <a:solidFill>
                  <a:srgbClr val="FFFFFF"/>
                </a:solidFill>
                <a:latin typeface="Dubai"/>
                <a:cs typeface="Dubai"/>
                <a:hlinkClick r:id="rId11"/>
              </a:rPr>
              <a:t>@in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  <a:hlinkClick r:id="rId11"/>
              </a:rPr>
              <a:t>at</a:t>
            </a:r>
            <a:r>
              <a:rPr dirty="0" sz="700">
                <a:solidFill>
                  <a:srgbClr val="FFFFFF"/>
                </a:solidFill>
                <a:latin typeface="Dubai"/>
                <a:cs typeface="Dubai"/>
                <a:hlinkClick r:id="rId11"/>
              </a:rPr>
              <a:t>e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  <a:hlinkClick r:id="rId11"/>
              </a:rPr>
              <a:t>m</a:t>
            </a:r>
            <a:r>
              <a:rPr dirty="0" sz="700">
                <a:solidFill>
                  <a:srgbClr val="FFFFFF"/>
                </a:solidFill>
                <a:latin typeface="Dubai"/>
                <a:cs typeface="Dubai"/>
                <a:hlinkClick r:id="rId11"/>
              </a:rPr>
              <a:t>i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  <a:hlinkClick r:id="rId11"/>
              </a:rPr>
              <a:t>rat</a:t>
            </a:r>
            <a:r>
              <a:rPr dirty="0" sz="700">
                <a:solidFill>
                  <a:srgbClr val="FFFFFF"/>
                </a:solidFill>
                <a:latin typeface="Dubai"/>
                <a:cs typeface="Dubai"/>
                <a:hlinkClick r:id="rId11"/>
              </a:rPr>
              <a:t>e</a:t>
            </a:r>
            <a:r>
              <a:rPr dirty="0" sz="700" spc="5">
                <a:solidFill>
                  <a:srgbClr val="FFFFFF"/>
                </a:solidFill>
                <a:latin typeface="Dubai"/>
                <a:cs typeface="Dubai"/>
                <a:hlinkClick r:id="rId11"/>
              </a:rPr>
              <a:t>s.</a:t>
            </a:r>
            <a:r>
              <a:rPr dirty="0" sz="700" spc="-10">
                <a:solidFill>
                  <a:srgbClr val="FFFFFF"/>
                </a:solidFill>
                <a:latin typeface="Dubai"/>
                <a:cs typeface="Dubai"/>
                <a:hlinkClick r:id="rId11"/>
              </a:rPr>
              <a:t>c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  <a:hlinkClick r:id="rId11"/>
              </a:rPr>
              <a:t>o</a:t>
            </a:r>
            <a:r>
              <a:rPr dirty="0" sz="700">
                <a:solidFill>
                  <a:srgbClr val="FFFFFF"/>
                </a:solidFill>
                <a:latin typeface="Dubai"/>
                <a:cs typeface="Dubai"/>
                <a:hlinkClick r:id="rId11"/>
              </a:rPr>
              <a:t>m</a:t>
            </a:r>
            <a:endParaRPr sz="700">
              <a:latin typeface="Dubai"/>
              <a:cs typeface="Dubai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493041" y="15491967"/>
            <a:ext cx="833119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 b="1">
                <a:solidFill>
                  <a:srgbClr val="FFFFFF"/>
                </a:solidFill>
                <a:latin typeface="Dubai"/>
                <a:cs typeface="Dubai"/>
              </a:rPr>
              <a:t>INAT SAUDI</a:t>
            </a:r>
            <a:r>
              <a:rPr dirty="0" sz="700" spc="-45" b="1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 b="1">
                <a:solidFill>
                  <a:srgbClr val="FFFFFF"/>
                </a:solidFill>
                <a:latin typeface="Dubai"/>
                <a:cs typeface="Dubai"/>
              </a:rPr>
              <a:t>ARABIA</a:t>
            </a:r>
            <a:endParaRPr sz="700">
              <a:latin typeface="Dubai"/>
              <a:cs typeface="Dubai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169191" y="15592552"/>
            <a:ext cx="148018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INAT International Agent</a:t>
            </a:r>
            <a:r>
              <a:rPr dirty="0" sz="700" spc="-15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Establishment</a:t>
            </a:r>
            <a:endParaRPr sz="700">
              <a:latin typeface="Dubai"/>
              <a:cs typeface="Dubai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304128" y="15693136"/>
            <a:ext cx="1210310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>
                <a:solidFill>
                  <a:srgbClr val="FFFFFF"/>
                </a:solidFill>
                <a:latin typeface="Dubai"/>
                <a:cs typeface="Dubai"/>
              </a:rPr>
              <a:t>PO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Box 30060, Al Khobar</a:t>
            </a:r>
            <a:r>
              <a:rPr dirty="0" sz="700" spc="-70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31952</a:t>
            </a:r>
            <a:endParaRPr sz="700">
              <a:latin typeface="Dubai"/>
              <a:cs typeface="Dubai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582703" y="15808960"/>
            <a:ext cx="65214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Eastern</a:t>
            </a:r>
            <a:r>
              <a:rPr dirty="0" sz="700" spc="-40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Province,</a:t>
            </a:r>
            <a:endParaRPr sz="700">
              <a:latin typeface="Dubai"/>
              <a:cs typeface="Dubai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447765" y="15900400"/>
            <a:ext cx="923290" cy="2571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1450" marR="5080" indent="-158750">
              <a:lnSpc>
                <a:spcPct val="1086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Kingdom of </a:t>
            </a:r>
            <a:r>
              <a:rPr dirty="0" sz="700">
                <a:solidFill>
                  <a:srgbClr val="FFFFFF"/>
                </a:solidFill>
                <a:latin typeface="Dubai"/>
                <a:cs typeface="Dubai"/>
              </a:rPr>
              <a:t>Saudi</a:t>
            </a:r>
            <a:r>
              <a:rPr dirty="0" sz="700" spc="-70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Arabia 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  <a:hlinkClick r:id="rId12"/>
              </a:rPr>
              <a:t>info@inatt.com</a:t>
            </a:r>
            <a:endParaRPr sz="700">
              <a:latin typeface="Dubai"/>
              <a:cs typeface="Dubai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7113026" y="15495015"/>
            <a:ext cx="74612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 b="1">
                <a:solidFill>
                  <a:srgbClr val="FFFFFF"/>
                </a:solidFill>
                <a:latin typeface="Dubai"/>
                <a:cs typeface="Dubai"/>
              </a:rPr>
              <a:t>INAT</a:t>
            </a:r>
            <a:r>
              <a:rPr dirty="0" sz="700" spc="-40" b="1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 b="1">
                <a:solidFill>
                  <a:srgbClr val="FFFFFF"/>
                </a:solidFill>
                <a:latin typeface="Dubai"/>
                <a:cs typeface="Dubai"/>
              </a:rPr>
              <a:t>PHILIPPINES</a:t>
            </a:r>
            <a:endParaRPr sz="700">
              <a:latin typeface="Dubai"/>
              <a:cs typeface="Dubai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7048762" y="15595600"/>
            <a:ext cx="874394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INAT Hanayap</a:t>
            </a:r>
            <a:r>
              <a:rPr dirty="0" sz="700" spc="-50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Services</a:t>
            </a:r>
            <a:endParaRPr sz="700">
              <a:latin typeface="Dubai"/>
              <a:cs typeface="Dubai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7211449" y="15699232"/>
            <a:ext cx="548640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Blk 30. </a:t>
            </a:r>
            <a:r>
              <a:rPr dirty="0" sz="700">
                <a:solidFill>
                  <a:srgbClr val="FFFFFF"/>
                </a:solidFill>
                <a:latin typeface="Dubai"/>
                <a:cs typeface="Dubai"/>
              </a:rPr>
              <a:t>Lot</a:t>
            </a:r>
            <a:r>
              <a:rPr dirty="0" sz="700" spc="-70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16,</a:t>
            </a:r>
            <a:endParaRPr sz="700">
              <a:latin typeface="Dubai"/>
              <a:cs typeface="Dubai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6908238" y="15812008"/>
            <a:ext cx="1156970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Magdalene </a:t>
            </a:r>
            <a:r>
              <a:rPr dirty="0" sz="700">
                <a:solidFill>
                  <a:srgbClr val="FFFFFF"/>
                </a:solidFill>
                <a:latin typeface="Dubai"/>
                <a:cs typeface="Dubai"/>
              </a:rPr>
              <a:t>Ville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2, Bacolod</a:t>
            </a:r>
            <a:r>
              <a:rPr dirty="0" sz="700" spc="-45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City</a:t>
            </a:r>
            <a:endParaRPr sz="700">
              <a:latin typeface="Dubai"/>
              <a:cs typeface="Dubai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7024126" y="15909543"/>
            <a:ext cx="924560" cy="2514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250825">
              <a:lnSpc>
                <a:spcPct val="105700"/>
              </a:lnSpc>
              <a:spcBef>
                <a:spcPts val="100"/>
              </a:spcBef>
            </a:pPr>
            <a:r>
              <a:rPr dirty="0" sz="700">
                <a:solidFill>
                  <a:srgbClr val="FFFFFF"/>
                </a:solidFill>
                <a:latin typeface="Dubai"/>
                <a:cs typeface="Dubai"/>
              </a:rPr>
              <a:t>Philippines 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  <a:hlinkClick r:id="rId13"/>
              </a:rPr>
              <a:t>info@inatpacificasia.com</a:t>
            </a:r>
            <a:endParaRPr sz="700">
              <a:latin typeface="Dubai"/>
              <a:cs typeface="Dubai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10337706" y="15482823"/>
            <a:ext cx="85407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 b="1">
                <a:solidFill>
                  <a:srgbClr val="FFFFFF"/>
                </a:solidFill>
                <a:latin typeface="Dubai"/>
                <a:cs typeface="Dubai"/>
              </a:rPr>
              <a:t>INAT</a:t>
            </a:r>
            <a:r>
              <a:rPr dirty="0" sz="700" spc="-45" b="1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 b="1">
                <a:solidFill>
                  <a:srgbClr val="FFFFFF"/>
                </a:solidFill>
                <a:latin typeface="Dubai"/>
                <a:cs typeface="Dubai"/>
              </a:rPr>
              <a:t>NETHERLANDS</a:t>
            </a:r>
            <a:endParaRPr sz="700">
              <a:latin typeface="Dubai"/>
              <a:cs typeface="Dubai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10219406" y="15583408"/>
            <a:ext cx="1089660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INAT Overseas Company</a:t>
            </a:r>
            <a:r>
              <a:rPr dirty="0" sz="700" spc="-55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>
                <a:solidFill>
                  <a:srgbClr val="FFFFFF"/>
                </a:solidFill>
                <a:latin typeface="Dubai"/>
                <a:cs typeface="Dubai"/>
              </a:rPr>
              <a:t>B.V.</a:t>
            </a:r>
            <a:endParaRPr sz="700">
              <a:latin typeface="Dubai"/>
              <a:cs typeface="Dubai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10357518" y="15687039"/>
            <a:ext cx="81343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Gustav Mahlerplein</a:t>
            </a:r>
            <a:r>
              <a:rPr dirty="0" sz="700" spc="-45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2,</a:t>
            </a:r>
            <a:endParaRPr sz="700">
              <a:latin typeface="Dubai"/>
              <a:cs typeface="Dubai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10351994" y="15799815"/>
            <a:ext cx="82613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1082 MA,</a:t>
            </a:r>
            <a:r>
              <a:rPr dirty="0" sz="700" spc="-60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Amsterdam</a:t>
            </a:r>
            <a:endParaRPr sz="700">
              <a:latin typeface="Dubai"/>
              <a:cs typeface="Dubai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10169431" y="15891256"/>
            <a:ext cx="1191260" cy="2571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280035">
              <a:lnSpc>
                <a:spcPct val="1086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The Netherlands 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  <a:hlinkClick r:id="rId14"/>
              </a:rPr>
              <a:t>info@inatoverseascompany.com</a:t>
            </a:r>
            <a:endParaRPr sz="700">
              <a:latin typeface="Dubai"/>
              <a:cs typeface="Dubai"/>
            </a:endParaRPr>
          </a:p>
        </p:txBody>
      </p:sp>
      <p:sp>
        <p:nvSpPr>
          <p:cNvPr id="55" name="object 55"/>
          <p:cNvSpPr/>
          <p:nvPr/>
        </p:nvSpPr>
        <p:spPr>
          <a:xfrm>
            <a:off x="666809" y="14865170"/>
            <a:ext cx="449264" cy="449265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6" name="object 56"/>
          <p:cNvSpPr/>
          <p:nvPr/>
        </p:nvSpPr>
        <p:spPr>
          <a:xfrm>
            <a:off x="3980747" y="14888013"/>
            <a:ext cx="449266" cy="449266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7" name="object 57"/>
          <p:cNvSpPr/>
          <p:nvPr/>
        </p:nvSpPr>
        <p:spPr>
          <a:xfrm>
            <a:off x="5617903" y="14887809"/>
            <a:ext cx="449265" cy="449264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8" name="object 58"/>
          <p:cNvSpPr/>
          <p:nvPr/>
        </p:nvSpPr>
        <p:spPr>
          <a:xfrm>
            <a:off x="7261455" y="14879262"/>
            <a:ext cx="449265" cy="449264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9" name="object 59"/>
          <p:cNvSpPr/>
          <p:nvPr/>
        </p:nvSpPr>
        <p:spPr>
          <a:xfrm>
            <a:off x="8929450" y="14884776"/>
            <a:ext cx="449265" cy="449264"/>
          </a:xfrm>
          <a:prstGeom prst="rect">
            <a:avLst/>
          </a:prstGeom>
          <a:blipFill>
            <a:blip r:embed="rId1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0" name="object 60"/>
          <p:cNvSpPr/>
          <p:nvPr/>
        </p:nvSpPr>
        <p:spPr>
          <a:xfrm>
            <a:off x="10556777" y="14886418"/>
            <a:ext cx="449265" cy="449265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1" name="object 61"/>
          <p:cNvSpPr/>
          <p:nvPr/>
        </p:nvSpPr>
        <p:spPr>
          <a:xfrm>
            <a:off x="2322582" y="14888015"/>
            <a:ext cx="449265" cy="449264"/>
          </a:xfrm>
          <a:prstGeom prst="rect">
            <a:avLst/>
          </a:prstGeom>
          <a:blipFill>
            <a:blip r:embed="rId2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2" name="object 62"/>
          <p:cNvSpPr/>
          <p:nvPr/>
        </p:nvSpPr>
        <p:spPr>
          <a:xfrm>
            <a:off x="9527663" y="11999403"/>
            <a:ext cx="2664336" cy="2799999"/>
          </a:xfrm>
          <a:prstGeom prst="rect">
            <a:avLst/>
          </a:prstGeom>
          <a:blipFill>
            <a:blip r:embed="rId2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3" name="object 63"/>
          <p:cNvSpPr/>
          <p:nvPr/>
        </p:nvSpPr>
        <p:spPr>
          <a:xfrm>
            <a:off x="9942296" y="14201943"/>
            <a:ext cx="2007870" cy="506730"/>
          </a:xfrm>
          <a:custGeom>
            <a:avLst/>
            <a:gdLst/>
            <a:ahLst/>
            <a:cxnLst/>
            <a:rect l="l" t="t" r="r" b="b"/>
            <a:pathLst>
              <a:path w="2007870" h="506730">
                <a:moveTo>
                  <a:pt x="1923251" y="0"/>
                </a:moveTo>
                <a:lnTo>
                  <a:pt x="84364" y="0"/>
                </a:lnTo>
                <a:lnTo>
                  <a:pt x="51526" y="6629"/>
                </a:lnTo>
                <a:lnTo>
                  <a:pt x="24709" y="24709"/>
                </a:lnTo>
                <a:lnTo>
                  <a:pt x="6629" y="51526"/>
                </a:lnTo>
                <a:lnTo>
                  <a:pt x="0" y="84364"/>
                </a:lnTo>
                <a:lnTo>
                  <a:pt x="0" y="421813"/>
                </a:lnTo>
                <a:lnTo>
                  <a:pt x="6629" y="454652"/>
                </a:lnTo>
                <a:lnTo>
                  <a:pt x="24709" y="481469"/>
                </a:lnTo>
                <a:lnTo>
                  <a:pt x="51526" y="499549"/>
                </a:lnTo>
                <a:lnTo>
                  <a:pt x="84364" y="506178"/>
                </a:lnTo>
                <a:lnTo>
                  <a:pt x="1923251" y="506178"/>
                </a:lnTo>
                <a:lnTo>
                  <a:pt x="1956089" y="499549"/>
                </a:lnTo>
                <a:lnTo>
                  <a:pt x="1982905" y="481469"/>
                </a:lnTo>
                <a:lnTo>
                  <a:pt x="2000984" y="454652"/>
                </a:lnTo>
                <a:lnTo>
                  <a:pt x="2007614" y="421813"/>
                </a:lnTo>
                <a:lnTo>
                  <a:pt x="2007614" y="84364"/>
                </a:lnTo>
                <a:lnTo>
                  <a:pt x="2000984" y="51526"/>
                </a:lnTo>
                <a:lnTo>
                  <a:pt x="1982905" y="24709"/>
                </a:lnTo>
                <a:lnTo>
                  <a:pt x="1956089" y="6629"/>
                </a:lnTo>
                <a:lnTo>
                  <a:pt x="192325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4" name="object 64"/>
          <p:cNvSpPr txBox="1"/>
          <p:nvPr/>
        </p:nvSpPr>
        <p:spPr>
          <a:xfrm>
            <a:off x="9943413" y="14181835"/>
            <a:ext cx="1969135" cy="5410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200" spc="-30" b="1">
                <a:solidFill>
                  <a:srgbClr val="FFFFFF"/>
                </a:solidFill>
                <a:latin typeface="Dubai"/>
                <a:cs typeface="Dubai"/>
              </a:rPr>
              <a:t>INAT </a:t>
            </a:r>
            <a:r>
              <a:rPr dirty="0" sz="1200" spc="-5" b="1">
                <a:solidFill>
                  <a:srgbClr val="FFFFFF"/>
                </a:solidFill>
                <a:latin typeface="Dubai"/>
                <a:cs typeface="Dubai"/>
              </a:rPr>
              <a:t>GROUP </a:t>
            </a:r>
            <a:r>
              <a:rPr dirty="0" sz="1200" b="1">
                <a:solidFill>
                  <a:srgbClr val="FFFFFF"/>
                </a:solidFill>
                <a:latin typeface="Dubai"/>
                <a:cs typeface="Dubai"/>
              </a:rPr>
              <a:t>OF</a:t>
            </a:r>
            <a:r>
              <a:rPr dirty="0" sz="1200" spc="-35" b="1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1200" spc="-15" b="1">
                <a:solidFill>
                  <a:srgbClr val="FFFFFF"/>
                </a:solidFill>
                <a:latin typeface="Dubai"/>
                <a:cs typeface="Dubai"/>
              </a:rPr>
              <a:t>COMPANIES</a:t>
            </a:r>
            <a:endParaRPr sz="1200">
              <a:latin typeface="Dubai"/>
              <a:cs typeface="Dubai"/>
            </a:endParaRPr>
          </a:p>
          <a:p>
            <a:pPr algn="ctr" marL="12700" marR="5080">
              <a:lnSpc>
                <a:spcPts val="1300"/>
              </a:lnSpc>
              <a:spcBef>
                <a:spcPts val="65"/>
              </a:spcBef>
            </a:pPr>
            <a:r>
              <a:rPr dirty="0" sz="1100" spc="-5" b="1">
                <a:solidFill>
                  <a:srgbClr val="FFFFFF"/>
                </a:solidFill>
                <a:latin typeface="Dubai"/>
                <a:cs typeface="Dubai"/>
                <a:hlinkClick r:id="rId23"/>
              </a:rPr>
              <a:t>www.inatgroupofcompanies.com </a:t>
            </a:r>
            <a:r>
              <a:rPr dirty="0" sz="1100" spc="-5" b="1">
                <a:solidFill>
                  <a:srgbClr val="FFFFFF"/>
                </a:solidFill>
                <a:latin typeface="Dubai"/>
                <a:cs typeface="Dubai"/>
              </a:rPr>
              <a:t> since</a:t>
            </a:r>
            <a:r>
              <a:rPr dirty="0" sz="1100" spc="-10" b="1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1100" b="1">
                <a:solidFill>
                  <a:srgbClr val="FFFFFF"/>
                </a:solidFill>
                <a:latin typeface="Dubai"/>
                <a:cs typeface="Dubai"/>
              </a:rPr>
              <a:t>1974</a:t>
            </a:r>
            <a:endParaRPr sz="1100">
              <a:latin typeface="Dubai"/>
              <a:cs typeface="Duba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9924" y="78168"/>
            <a:ext cx="11898630" cy="440055"/>
          </a:xfrm>
          <a:custGeom>
            <a:avLst/>
            <a:gdLst/>
            <a:ahLst/>
            <a:cxnLst/>
            <a:rect l="l" t="t" r="r" b="b"/>
            <a:pathLst>
              <a:path w="11898630" h="440055">
                <a:moveTo>
                  <a:pt x="219906" y="0"/>
                </a:moveTo>
                <a:lnTo>
                  <a:pt x="11898346" y="0"/>
                </a:lnTo>
                <a:lnTo>
                  <a:pt x="11898346" y="219907"/>
                </a:lnTo>
                <a:lnTo>
                  <a:pt x="11893878" y="264226"/>
                </a:lnTo>
                <a:lnTo>
                  <a:pt x="11881064" y="305505"/>
                </a:lnTo>
                <a:lnTo>
                  <a:pt x="11860789" y="342859"/>
                </a:lnTo>
                <a:lnTo>
                  <a:pt x="11833937" y="375405"/>
                </a:lnTo>
                <a:lnTo>
                  <a:pt x="11801391" y="402258"/>
                </a:lnTo>
                <a:lnTo>
                  <a:pt x="11764037" y="422533"/>
                </a:lnTo>
                <a:lnTo>
                  <a:pt x="11722758" y="435347"/>
                </a:lnTo>
                <a:lnTo>
                  <a:pt x="11678440" y="439815"/>
                </a:lnTo>
                <a:lnTo>
                  <a:pt x="0" y="439815"/>
                </a:lnTo>
                <a:lnTo>
                  <a:pt x="0" y="219907"/>
                </a:lnTo>
                <a:lnTo>
                  <a:pt x="4467" y="175588"/>
                </a:lnTo>
                <a:lnTo>
                  <a:pt x="17281" y="134309"/>
                </a:lnTo>
                <a:lnTo>
                  <a:pt x="37556" y="96955"/>
                </a:lnTo>
                <a:lnTo>
                  <a:pt x="64408" y="64409"/>
                </a:lnTo>
                <a:lnTo>
                  <a:pt x="96954" y="37556"/>
                </a:lnTo>
                <a:lnTo>
                  <a:pt x="134308" y="17281"/>
                </a:lnTo>
                <a:lnTo>
                  <a:pt x="175587" y="4467"/>
                </a:lnTo>
                <a:lnTo>
                  <a:pt x="219906" y="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11521926" y="15706396"/>
            <a:ext cx="550545" cy="438784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wrap="square" lIns="0" tIns="69850" rIns="0" bIns="0" rtlCol="0" vert="horz">
            <a:spAutoFit/>
          </a:bodyPr>
          <a:lstStyle/>
          <a:p>
            <a:pPr marL="91440">
              <a:lnSpc>
                <a:spcPct val="100000"/>
              </a:lnSpc>
              <a:spcBef>
                <a:spcPts val="550"/>
              </a:spcBef>
            </a:pPr>
            <a:r>
              <a:rPr dirty="0" sz="1800">
                <a:latin typeface="Dubai"/>
                <a:cs typeface="Dubai"/>
              </a:rPr>
              <a:t>2/4</a:t>
            </a:r>
            <a:endParaRPr sz="1800">
              <a:latin typeface="Dubai"/>
              <a:cs typeface="Duba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52469" y="1523491"/>
            <a:ext cx="498729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latin typeface="Dubai"/>
                <a:cs typeface="Dubai"/>
              </a:rPr>
              <a:t>This </a:t>
            </a:r>
            <a:r>
              <a:rPr dirty="0" sz="1800" spc="-10">
                <a:latin typeface="Dubai"/>
                <a:cs typeface="Dubai"/>
              </a:rPr>
              <a:t>one-day </a:t>
            </a:r>
            <a:r>
              <a:rPr dirty="0" sz="1800">
                <a:latin typeface="Dubai"/>
                <a:cs typeface="Dubai"/>
              </a:rPr>
              <a:t>course </a:t>
            </a:r>
            <a:r>
              <a:rPr dirty="0" sz="1800" spc="-10">
                <a:latin typeface="Dubai"/>
                <a:cs typeface="Dubai"/>
              </a:rPr>
              <a:t>provides </a:t>
            </a:r>
            <a:r>
              <a:rPr dirty="0" sz="1800">
                <a:latin typeface="Dubai"/>
                <a:cs typeface="Dubai"/>
              </a:rPr>
              <a:t>a </a:t>
            </a:r>
            <a:r>
              <a:rPr dirty="0" sz="1800" spc="-5">
                <a:latin typeface="Dubai"/>
                <a:cs typeface="Dubai"/>
              </a:rPr>
              <a:t>detailed </a:t>
            </a:r>
            <a:r>
              <a:rPr dirty="0" sz="1800" spc="-15">
                <a:latin typeface="Dubai"/>
                <a:cs typeface="Dubai"/>
              </a:rPr>
              <a:t>review </a:t>
            </a:r>
            <a:r>
              <a:rPr dirty="0" sz="1800" spc="-5">
                <a:latin typeface="Dubai"/>
                <a:cs typeface="Dubai"/>
              </a:rPr>
              <a:t>of</a:t>
            </a:r>
            <a:r>
              <a:rPr dirty="0" sz="1800" spc="65">
                <a:latin typeface="Dubai"/>
                <a:cs typeface="Dubai"/>
              </a:rPr>
              <a:t> </a:t>
            </a:r>
            <a:r>
              <a:rPr dirty="0" sz="1800" spc="-10">
                <a:latin typeface="Dubai"/>
                <a:cs typeface="Dubai"/>
              </a:rPr>
              <a:t>ISO</a:t>
            </a:r>
            <a:endParaRPr sz="1800">
              <a:latin typeface="Dubai"/>
              <a:cs typeface="Duba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52469" y="1800860"/>
            <a:ext cx="550037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>
                <a:latin typeface="Dubai"/>
                <a:cs typeface="Dubai"/>
              </a:rPr>
              <a:t>9001:2015 </a:t>
            </a:r>
            <a:r>
              <a:rPr dirty="0" sz="1800">
                <a:latin typeface="Dubai"/>
                <a:cs typeface="Dubai"/>
              </a:rPr>
              <a:t>include </a:t>
            </a:r>
            <a:r>
              <a:rPr dirty="0" sz="1800" spc="-5">
                <a:latin typeface="Dubai"/>
                <a:cs typeface="Dubai"/>
              </a:rPr>
              <a:t>understanding of </a:t>
            </a:r>
            <a:r>
              <a:rPr dirty="0" sz="1800" spc="-10">
                <a:latin typeface="Dubai"/>
                <a:cs typeface="Dubai"/>
              </a:rPr>
              <a:t>standard </a:t>
            </a:r>
            <a:r>
              <a:rPr dirty="0" sz="1800" spc="-5">
                <a:latin typeface="Dubai"/>
                <a:cs typeface="Dubai"/>
              </a:rPr>
              <a:t>and</a:t>
            </a:r>
            <a:r>
              <a:rPr dirty="0" sz="1800" spc="50">
                <a:latin typeface="Dubai"/>
                <a:cs typeface="Dubai"/>
              </a:rPr>
              <a:t> </a:t>
            </a:r>
            <a:r>
              <a:rPr dirty="0" sz="1800">
                <a:latin typeface="Dubai"/>
                <a:cs typeface="Dubai"/>
              </a:rPr>
              <a:t>benefits</a:t>
            </a:r>
            <a:endParaRPr sz="1800">
              <a:latin typeface="Dubai"/>
              <a:cs typeface="Duba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174740" y="1264412"/>
            <a:ext cx="5529580" cy="8578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 b="1">
                <a:latin typeface="Dubai"/>
                <a:cs typeface="Dubai"/>
              </a:rPr>
              <a:t>ISO </a:t>
            </a:r>
            <a:r>
              <a:rPr dirty="0" sz="1800" b="1">
                <a:latin typeface="Dubai"/>
                <a:cs typeface="Dubai"/>
              </a:rPr>
              <a:t>9001 </a:t>
            </a:r>
            <a:r>
              <a:rPr dirty="0" sz="1800" spc="-10" b="1">
                <a:latin typeface="Dubai"/>
                <a:cs typeface="Dubai"/>
              </a:rPr>
              <a:t>foundation </a:t>
            </a:r>
            <a:r>
              <a:rPr dirty="0" sz="1800" b="1">
                <a:latin typeface="Dubai"/>
                <a:cs typeface="Dubai"/>
              </a:rPr>
              <a:t>&amp; </a:t>
            </a:r>
            <a:r>
              <a:rPr dirty="0" sz="1800" spc="-10" b="1">
                <a:latin typeface="Dubai"/>
                <a:cs typeface="Dubai"/>
              </a:rPr>
              <a:t>Implementation </a:t>
            </a:r>
            <a:r>
              <a:rPr dirty="0" sz="1800" spc="-5" b="1">
                <a:latin typeface="Dubai"/>
                <a:cs typeface="Dubai"/>
              </a:rPr>
              <a:t>of </a:t>
            </a:r>
            <a:r>
              <a:rPr dirty="0" sz="1800" spc="-10" b="1">
                <a:latin typeface="Dubai"/>
                <a:cs typeface="Dubai"/>
              </a:rPr>
              <a:t>ISO</a:t>
            </a:r>
            <a:r>
              <a:rPr dirty="0" sz="1800" b="1">
                <a:latin typeface="Dubai"/>
                <a:cs typeface="Dubai"/>
              </a:rPr>
              <a:t> 9001</a:t>
            </a:r>
            <a:endParaRPr sz="1800">
              <a:latin typeface="Dubai"/>
              <a:cs typeface="Dubai"/>
            </a:endParaRPr>
          </a:p>
          <a:p>
            <a:pPr marL="12700" marR="5080">
              <a:lnSpc>
                <a:spcPct val="101099"/>
              </a:lnSpc>
              <a:spcBef>
                <a:spcPts val="25"/>
              </a:spcBef>
            </a:pPr>
            <a:r>
              <a:rPr dirty="0" sz="1800">
                <a:latin typeface="Dubai"/>
                <a:cs typeface="Dubai"/>
              </a:rPr>
              <a:t>This </a:t>
            </a:r>
            <a:r>
              <a:rPr dirty="0" sz="1800" spc="-15">
                <a:latin typeface="Dubai"/>
                <a:cs typeface="Dubai"/>
              </a:rPr>
              <a:t>two-day </a:t>
            </a:r>
            <a:r>
              <a:rPr dirty="0" sz="1800">
                <a:latin typeface="Dubai"/>
                <a:cs typeface="Dubai"/>
              </a:rPr>
              <a:t>course </a:t>
            </a:r>
            <a:r>
              <a:rPr dirty="0" sz="1800" spc="-10">
                <a:latin typeface="Dubai"/>
                <a:cs typeface="Dubai"/>
              </a:rPr>
              <a:t>provides </a:t>
            </a:r>
            <a:r>
              <a:rPr dirty="0" sz="1800">
                <a:latin typeface="Dubai"/>
                <a:cs typeface="Dubai"/>
              </a:rPr>
              <a:t>a </a:t>
            </a:r>
            <a:r>
              <a:rPr dirty="0" sz="1800" spc="-5">
                <a:latin typeface="Dubai"/>
                <a:cs typeface="Dubai"/>
              </a:rPr>
              <a:t>detailed understanding of  the concepts and focus </a:t>
            </a:r>
            <a:r>
              <a:rPr dirty="0" sz="1800">
                <a:latin typeface="Dubai"/>
                <a:cs typeface="Dubai"/>
              </a:rPr>
              <a:t>of </a:t>
            </a:r>
            <a:r>
              <a:rPr dirty="0" sz="1800" spc="-5">
                <a:latin typeface="Dubai"/>
                <a:cs typeface="Dubai"/>
              </a:rPr>
              <a:t>the </a:t>
            </a:r>
            <a:r>
              <a:rPr dirty="0" sz="1800" spc="-10">
                <a:latin typeface="Dubai"/>
                <a:cs typeface="Dubai"/>
              </a:rPr>
              <a:t>ISO </a:t>
            </a:r>
            <a:r>
              <a:rPr dirty="0" sz="1800" spc="-5">
                <a:latin typeface="Dubai"/>
                <a:cs typeface="Dubai"/>
              </a:rPr>
              <a:t>9001:2015 </a:t>
            </a:r>
            <a:r>
              <a:rPr dirty="0" sz="1800" spc="-10">
                <a:latin typeface="Dubai"/>
                <a:cs typeface="Dubai"/>
              </a:rPr>
              <a:t>standard</a:t>
            </a:r>
            <a:r>
              <a:rPr dirty="0" sz="1800" spc="80">
                <a:latin typeface="Dubai"/>
                <a:cs typeface="Dubai"/>
              </a:rPr>
              <a:t> </a:t>
            </a:r>
            <a:r>
              <a:rPr dirty="0" sz="1800" spc="-10">
                <a:latin typeface="Dubai"/>
                <a:cs typeface="Dubai"/>
              </a:rPr>
              <a:t>and</a:t>
            </a:r>
            <a:endParaRPr sz="1800">
              <a:latin typeface="Dubai"/>
              <a:cs typeface="Duba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52469" y="2069084"/>
            <a:ext cx="5368290" cy="11474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>
                <a:latin typeface="Dubai"/>
                <a:cs typeface="Dubai"/>
              </a:rPr>
              <a:t>that </a:t>
            </a:r>
            <a:r>
              <a:rPr dirty="0" sz="1800" spc="-5">
                <a:latin typeface="Dubai"/>
                <a:cs typeface="Dubai"/>
              </a:rPr>
              <a:t>implementing </a:t>
            </a:r>
            <a:r>
              <a:rPr dirty="0" sz="1800" spc="-10">
                <a:latin typeface="Dubai"/>
                <a:cs typeface="Dubai"/>
              </a:rPr>
              <a:t>ISO </a:t>
            </a:r>
            <a:r>
              <a:rPr dirty="0" sz="1800">
                <a:latin typeface="Dubai"/>
                <a:cs typeface="Dubai"/>
              </a:rPr>
              <a:t>9001 </a:t>
            </a:r>
            <a:r>
              <a:rPr dirty="0" sz="1800" spc="-5">
                <a:latin typeface="Dubai"/>
                <a:cs typeface="Dubai"/>
              </a:rPr>
              <a:t>can</a:t>
            </a:r>
            <a:r>
              <a:rPr dirty="0" sz="1800" spc="30">
                <a:latin typeface="Dubai"/>
                <a:cs typeface="Dubai"/>
              </a:rPr>
              <a:t> </a:t>
            </a:r>
            <a:r>
              <a:rPr dirty="0" sz="1800" spc="5">
                <a:latin typeface="Dubai"/>
                <a:cs typeface="Dubai"/>
              </a:rPr>
              <a:t>bring.</a:t>
            </a:r>
            <a:endParaRPr sz="1800">
              <a:latin typeface="Dubai"/>
              <a:cs typeface="Dubai"/>
            </a:endParaRPr>
          </a:p>
          <a:p>
            <a:pPr marL="12700" marR="5080">
              <a:lnSpc>
                <a:spcPct val="101099"/>
              </a:lnSpc>
              <a:spcBef>
                <a:spcPts val="2305"/>
              </a:spcBef>
            </a:pPr>
            <a:r>
              <a:rPr dirty="0" sz="1800" spc="-10" b="1">
                <a:latin typeface="Dubai"/>
                <a:cs typeface="Dubai"/>
              </a:rPr>
              <a:t>ISO </a:t>
            </a:r>
            <a:r>
              <a:rPr dirty="0" sz="1800" b="1">
                <a:latin typeface="Dubai"/>
                <a:cs typeface="Dubai"/>
              </a:rPr>
              <a:t>9001:2015 </a:t>
            </a:r>
            <a:r>
              <a:rPr dirty="0" sz="1800" spc="-10" b="1">
                <a:latin typeface="Dubai"/>
                <a:cs typeface="Dubai"/>
              </a:rPr>
              <a:t>Auditor </a:t>
            </a:r>
            <a:r>
              <a:rPr dirty="0" sz="1800" spc="-25" b="1">
                <a:latin typeface="Dubai"/>
                <a:cs typeface="Dubai"/>
              </a:rPr>
              <a:t>Transition </a:t>
            </a:r>
            <a:r>
              <a:rPr dirty="0" sz="1800" spc="-30" b="1">
                <a:latin typeface="Dubai"/>
                <a:cs typeface="Dubai"/>
              </a:rPr>
              <a:t>Training </a:t>
            </a:r>
            <a:r>
              <a:rPr dirty="0" sz="1800" b="1">
                <a:latin typeface="Dubai"/>
                <a:cs typeface="Dubai"/>
              </a:rPr>
              <a:t>&amp; </a:t>
            </a:r>
            <a:r>
              <a:rPr dirty="0" sz="1800" spc="-5" b="1">
                <a:latin typeface="Dubai"/>
                <a:cs typeface="Dubai"/>
              </a:rPr>
              <a:t>Individual  certification</a:t>
            </a:r>
            <a:endParaRPr sz="1800">
              <a:latin typeface="Dubai"/>
              <a:cs typeface="Duba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52469" y="3196843"/>
            <a:ext cx="557466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latin typeface="Dubai"/>
                <a:cs typeface="Dubai"/>
              </a:rPr>
              <a:t>This </a:t>
            </a:r>
            <a:r>
              <a:rPr dirty="0" sz="1800" spc="-5">
                <a:latin typeface="Dubai"/>
                <a:cs typeface="Dubai"/>
              </a:rPr>
              <a:t>IRCA </a:t>
            </a:r>
            <a:r>
              <a:rPr dirty="0" sz="1800">
                <a:latin typeface="Dubai"/>
                <a:cs typeface="Dubai"/>
              </a:rPr>
              <a:t>Certified </a:t>
            </a:r>
            <a:r>
              <a:rPr dirty="0" sz="1800" spc="-5">
                <a:latin typeface="Dubai"/>
                <a:cs typeface="Dubai"/>
              </a:rPr>
              <a:t>QMS </a:t>
            </a:r>
            <a:r>
              <a:rPr dirty="0" sz="1800" spc="-10">
                <a:latin typeface="Dubai"/>
                <a:cs typeface="Dubai"/>
              </a:rPr>
              <a:t>ISO </a:t>
            </a:r>
            <a:r>
              <a:rPr dirty="0" sz="1800" spc="-5">
                <a:latin typeface="Dubai"/>
                <a:cs typeface="Dubai"/>
              </a:rPr>
              <a:t>9001:2015 Auditor</a:t>
            </a:r>
            <a:r>
              <a:rPr dirty="0" sz="1800" spc="50">
                <a:latin typeface="Dubai"/>
                <a:cs typeface="Dubai"/>
              </a:rPr>
              <a:t> </a:t>
            </a:r>
            <a:r>
              <a:rPr dirty="0" sz="1800" spc="-20">
                <a:latin typeface="Dubai"/>
                <a:cs typeface="Dubai"/>
              </a:rPr>
              <a:t>Transition</a:t>
            </a:r>
            <a:endParaRPr sz="1800">
              <a:latin typeface="Dubai"/>
              <a:cs typeface="Duba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52469" y="3462019"/>
            <a:ext cx="511683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>
                <a:latin typeface="Dubai"/>
                <a:cs typeface="Dubai"/>
              </a:rPr>
              <a:t>training </a:t>
            </a:r>
            <a:r>
              <a:rPr dirty="0" sz="1800">
                <a:latin typeface="Dubai"/>
                <a:cs typeface="Dubai"/>
              </a:rPr>
              <a:t>course is a </a:t>
            </a:r>
            <a:r>
              <a:rPr dirty="0" sz="1800" spc="-15">
                <a:latin typeface="Dubai"/>
                <a:cs typeface="Dubai"/>
              </a:rPr>
              <a:t>two-day </a:t>
            </a:r>
            <a:r>
              <a:rPr dirty="0" sz="1800" spc="-5">
                <a:latin typeface="Dubai"/>
                <a:cs typeface="Dubai"/>
              </a:rPr>
              <a:t>transition </a:t>
            </a:r>
            <a:r>
              <a:rPr dirty="0" sz="1800">
                <a:latin typeface="Dubai"/>
                <a:cs typeface="Dubai"/>
              </a:rPr>
              <a:t>course </a:t>
            </a:r>
            <a:r>
              <a:rPr dirty="0" sz="1800" spc="-10">
                <a:latin typeface="Dubai"/>
                <a:cs typeface="Dubai"/>
              </a:rPr>
              <a:t>meant</a:t>
            </a:r>
            <a:r>
              <a:rPr dirty="0" sz="1800" spc="10">
                <a:latin typeface="Dubai"/>
                <a:cs typeface="Dubai"/>
              </a:rPr>
              <a:t> </a:t>
            </a:r>
            <a:r>
              <a:rPr dirty="0" sz="1800" spc="-20">
                <a:latin typeface="Dubai"/>
                <a:cs typeface="Dubai"/>
              </a:rPr>
              <a:t>to</a:t>
            </a:r>
            <a:endParaRPr sz="1800">
              <a:latin typeface="Dubai"/>
              <a:cs typeface="Duba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52469" y="3742435"/>
            <a:ext cx="554355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>
                <a:latin typeface="Dubai"/>
                <a:cs typeface="Dubai"/>
              </a:rPr>
              <a:t>transition auditors experienced </a:t>
            </a:r>
            <a:r>
              <a:rPr dirty="0" sz="1800">
                <a:latin typeface="Dubai"/>
                <a:cs typeface="Dubai"/>
              </a:rPr>
              <a:t>in </a:t>
            </a:r>
            <a:r>
              <a:rPr dirty="0" sz="1800" spc="-5">
                <a:latin typeface="Dubai"/>
                <a:cs typeface="Dubai"/>
              </a:rPr>
              <a:t>the </a:t>
            </a:r>
            <a:r>
              <a:rPr dirty="0" sz="1800">
                <a:latin typeface="Dubai"/>
                <a:cs typeface="Dubai"/>
              </a:rPr>
              <a:t>9001 </a:t>
            </a:r>
            <a:r>
              <a:rPr dirty="0" sz="1800" spc="-10">
                <a:latin typeface="Dubai"/>
                <a:cs typeface="Dubai"/>
              </a:rPr>
              <a:t>standard to</a:t>
            </a:r>
            <a:r>
              <a:rPr dirty="0" sz="1800" spc="45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the</a:t>
            </a:r>
            <a:endParaRPr sz="1800">
              <a:latin typeface="Dubai"/>
              <a:cs typeface="Duba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52469" y="4010659"/>
            <a:ext cx="5398135" cy="577215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12700" marR="5080">
              <a:lnSpc>
                <a:spcPct val="101099"/>
              </a:lnSpc>
              <a:spcBef>
                <a:spcPts val="75"/>
              </a:spcBef>
            </a:pPr>
            <a:r>
              <a:rPr dirty="0" sz="1800" spc="-10">
                <a:latin typeface="Dubai"/>
                <a:cs typeface="Dubai"/>
              </a:rPr>
              <a:t>new </a:t>
            </a:r>
            <a:r>
              <a:rPr dirty="0" sz="1800">
                <a:latin typeface="Dubai"/>
                <a:cs typeface="Dubai"/>
              </a:rPr>
              <a:t>2015 </a:t>
            </a:r>
            <a:r>
              <a:rPr dirty="0" sz="1800" spc="-10">
                <a:latin typeface="Dubai"/>
                <a:cs typeface="Dubai"/>
              </a:rPr>
              <a:t>revision. </a:t>
            </a:r>
            <a:r>
              <a:rPr dirty="0" sz="1800">
                <a:latin typeface="Dubai"/>
                <a:cs typeface="Dubai"/>
              </a:rPr>
              <a:t>This course uses </a:t>
            </a:r>
            <a:r>
              <a:rPr dirty="0" sz="1800" spc="-10">
                <a:latin typeface="Dubai"/>
                <a:cs typeface="Dubai"/>
              </a:rPr>
              <a:t>exercises, </a:t>
            </a:r>
            <a:r>
              <a:rPr dirty="0" sz="1800" spc="-5">
                <a:latin typeface="Dubai"/>
                <a:cs typeface="Dubai"/>
              </a:rPr>
              <a:t>workshops,  </a:t>
            </a:r>
            <a:r>
              <a:rPr dirty="0" sz="1800" spc="-10">
                <a:latin typeface="Dubai"/>
                <a:cs typeface="Dubai"/>
              </a:rPr>
              <a:t>role </a:t>
            </a:r>
            <a:r>
              <a:rPr dirty="0" sz="1800" spc="-5">
                <a:latin typeface="Dubai"/>
                <a:cs typeface="Dubai"/>
              </a:rPr>
              <a:t>playing and case studies </a:t>
            </a:r>
            <a:r>
              <a:rPr dirty="0" sz="1800" spc="-10">
                <a:latin typeface="Dubai"/>
                <a:cs typeface="Dubai"/>
              </a:rPr>
              <a:t>to teach </a:t>
            </a:r>
            <a:r>
              <a:rPr dirty="0" sz="1800" spc="-5">
                <a:latin typeface="Dubai"/>
                <a:cs typeface="Dubai"/>
              </a:rPr>
              <a:t>the</a:t>
            </a:r>
            <a:r>
              <a:rPr dirty="0" sz="1800" spc="95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concepts.</a:t>
            </a:r>
            <a:endParaRPr sz="1800">
              <a:latin typeface="Dubai"/>
              <a:cs typeface="Duba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174740" y="2090419"/>
            <a:ext cx="5474970" cy="1320800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marL="12700" marR="5080">
              <a:lnSpc>
                <a:spcPct val="102200"/>
              </a:lnSpc>
              <a:spcBef>
                <a:spcPts val="50"/>
              </a:spcBef>
            </a:pPr>
            <a:r>
              <a:rPr dirty="0" sz="1800" spc="-10">
                <a:latin typeface="Dubai"/>
                <a:cs typeface="Dubai"/>
              </a:rPr>
              <a:t>provides </a:t>
            </a:r>
            <a:r>
              <a:rPr dirty="0" sz="1800" spc="-5">
                <a:latin typeface="Dubai"/>
                <a:cs typeface="Dubai"/>
              </a:rPr>
              <a:t>the knowledge necessary </a:t>
            </a:r>
            <a:r>
              <a:rPr dirty="0" sz="1800" spc="-10">
                <a:latin typeface="Dubai"/>
                <a:cs typeface="Dubai"/>
              </a:rPr>
              <a:t>to </a:t>
            </a:r>
            <a:r>
              <a:rPr dirty="0" sz="1800" spc="-5">
                <a:latin typeface="Dubai"/>
                <a:cs typeface="Dubai"/>
              </a:rPr>
              <a:t>effectively implement  an </a:t>
            </a:r>
            <a:r>
              <a:rPr dirty="0" sz="1800" spc="-10">
                <a:latin typeface="Dubai"/>
                <a:cs typeface="Dubai"/>
              </a:rPr>
              <a:t>ISO </a:t>
            </a:r>
            <a:r>
              <a:rPr dirty="0" sz="1800">
                <a:latin typeface="Dubai"/>
                <a:cs typeface="Dubai"/>
              </a:rPr>
              <a:t>9001 quality </a:t>
            </a:r>
            <a:r>
              <a:rPr dirty="0" sz="1800" spc="-5">
                <a:latin typeface="Dubai"/>
                <a:cs typeface="Dubai"/>
              </a:rPr>
              <a:t>management</a:t>
            </a:r>
            <a:r>
              <a:rPr dirty="0" sz="1800" spc="20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system.</a:t>
            </a:r>
            <a:endParaRPr sz="1800">
              <a:latin typeface="Dubai"/>
              <a:cs typeface="Dubai"/>
            </a:endParaRPr>
          </a:p>
          <a:p>
            <a:pPr marL="12700">
              <a:lnSpc>
                <a:spcPct val="100000"/>
              </a:lnSpc>
              <a:spcBef>
                <a:spcPts val="1465"/>
              </a:spcBef>
            </a:pPr>
            <a:r>
              <a:rPr dirty="0" sz="1800" spc="-10" b="1">
                <a:latin typeface="Dubai"/>
                <a:cs typeface="Dubai"/>
              </a:rPr>
              <a:t>ISO </a:t>
            </a:r>
            <a:r>
              <a:rPr dirty="0" sz="1800" b="1">
                <a:latin typeface="Dubai"/>
                <a:cs typeface="Dubai"/>
              </a:rPr>
              <a:t>9001:2015 </a:t>
            </a:r>
            <a:r>
              <a:rPr dirty="0" sz="1800" spc="-10" b="1">
                <a:latin typeface="Dubai"/>
                <a:cs typeface="Dubai"/>
              </a:rPr>
              <a:t>Internal Auditor</a:t>
            </a:r>
            <a:r>
              <a:rPr dirty="0" sz="1800" spc="-55" b="1">
                <a:latin typeface="Dubai"/>
                <a:cs typeface="Dubai"/>
              </a:rPr>
              <a:t> </a:t>
            </a:r>
            <a:r>
              <a:rPr dirty="0" sz="1800" spc="-30" b="1">
                <a:latin typeface="Dubai"/>
                <a:cs typeface="Dubai"/>
              </a:rPr>
              <a:t>Training</a:t>
            </a:r>
            <a:endParaRPr sz="1800">
              <a:latin typeface="Dubai"/>
              <a:cs typeface="Dubai"/>
            </a:endParaRPr>
          </a:p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dirty="0" sz="1800">
                <a:latin typeface="Dubai"/>
                <a:cs typeface="Dubai"/>
              </a:rPr>
              <a:t>This </a:t>
            </a:r>
            <a:r>
              <a:rPr dirty="0" sz="1800" spc="-5">
                <a:latin typeface="Dubai"/>
                <a:cs typeface="Dubai"/>
              </a:rPr>
              <a:t>dynamic and </a:t>
            </a:r>
            <a:r>
              <a:rPr dirty="0" sz="1800" spc="-15">
                <a:latin typeface="Dubai"/>
                <a:cs typeface="Dubai"/>
              </a:rPr>
              <a:t>interactive </a:t>
            </a:r>
            <a:r>
              <a:rPr dirty="0" sz="1800" spc="-10">
                <a:latin typeface="Dubai"/>
                <a:cs typeface="Dubai"/>
              </a:rPr>
              <a:t>three-day </a:t>
            </a:r>
            <a:r>
              <a:rPr dirty="0" sz="1800">
                <a:latin typeface="Dubai"/>
                <a:cs typeface="Dubai"/>
              </a:rPr>
              <a:t>course </a:t>
            </a:r>
            <a:r>
              <a:rPr dirty="0" sz="1800" spc="-10">
                <a:latin typeface="Dubai"/>
                <a:cs typeface="Dubai"/>
              </a:rPr>
              <a:t>provides</a:t>
            </a:r>
            <a:r>
              <a:rPr dirty="0" sz="1800" spc="90">
                <a:latin typeface="Dubai"/>
                <a:cs typeface="Dubai"/>
              </a:rPr>
              <a:t> </a:t>
            </a:r>
            <a:r>
              <a:rPr dirty="0" sz="1800">
                <a:latin typeface="Dubai"/>
                <a:cs typeface="Dubai"/>
              </a:rPr>
              <a:t>a</a:t>
            </a:r>
            <a:endParaRPr sz="1800">
              <a:latin typeface="Dubai"/>
              <a:cs typeface="Duba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174740" y="3391916"/>
            <a:ext cx="533082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>
                <a:latin typeface="Dubai"/>
                <a:cs typeface="Dubai"/>
              </a:rPr>
              <a:t>foundation </a:t>
            </a:r>
            <a:r>
              <a:rPr dirty="0" sz="1800">
                <a:latin typeface="Dubai"/>
                <a:cs typeface="Dubai"/>
              </a:rPr>
              <a:t>on </a:t>
            </a:r>
            <a:r>
              <a:rPr dirty="0" sz="1800" spc="-5">
                <a:latin typeface="Dubai"/>
                <a:cs typeface="Dubai"/>
              </a:rPr>
              <a:t>the </a:t>
            </a:r>
            <a:r>
              <a:rPr dirty="0" sz="1800" spc="-10">
                <a:latin typeface="Dubai"/>
                <a:cs typeface="Dubai"/>
              </a:rPr>
              <a:t>ISO </a:t>
            </a:r>
            <a:r>
              <a:rPr dirty="0" sz="1800" spc="-5">
                <a:latin typeface="Dubai"/>
                <a:cs typeface="Dubai"/>
              </a:rPr>
              <a:t>9001:2015 </a:t>
            </a:r>
            <a:r>
              <a:rPr dirty="0" sz="1800" spc="-10">
                <a:latin typeface="Dubai"/>
                <a:cs typeface="Dubai"/>
              </a:rPr>
              <a:t>standard, </a:t>
            </a:r>
            <a:r>
              <a:rPr dirty="0" sz="1800" spc="-5">
                <a:latin typeface="Dubai"/>
                <a:cs typeface="Dubai"/>
              </a:rPr>
              <a:t>the </a:t>
            </a:r>
            <a:r>
              <a:rPr dirty="0" sz="1800">
                <a:latin typeface="Dubai"/>
                <a:cs typeface="Dubai"/>
              </a:rPr>
              <a:t>ability</a:t>
            </a:r>
            <a:r>
              <a:rPr dirty="0" sz="1800" spc="120">
                <a:latin typeface="Dubai"/>
                <a:cs typeface="Dubai"/>
              </a:rPr>
              <a:t> </a:t>
            </a:r>
            <a:r>
              <a:rPr dirty="0" sz="1800" spc="-10">
                <a:latin typeface="Dubai"/>
                <a:cs typeface="Dubai"/>
              </a:rPr>
              <a:t>to</a:t>
            </a:r>
            <a:endParaRPr sz="1800">
              <a:latin typeface="Dubai"/>
              <a:cs typeface="Duba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174740" y="3657092"/>
            <a:ext cx="5814060" cy="580390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marL="12700" marR="5080">
              <a:lnSpc>
                <a:spcPct val="102200"/>
              </a:lnSpc>
              <a:spcBef>
                <a:spcPts val="50"/>
              </a:spcBef>
            </a:pPr>
            <a:r>
              <a:rPr dirty="0" sz="1800" spc="-15">
                <a:latin typeface="Dubai"/>
                <a:cs typeface="Dubai"/>
              </a:rPr>
              <a:t>interpret </a:t>
            </a:r>
            <a:r>
              <a:rPr dirty="0" sz="1800" spc="-5">
                <a:latin typeface="Dubai"/>
                <a:cs typeface="Dubai"/>
              </a:rPr>
              <a:t>and implement </a:t>
            </a:r>
            <a:r>
              <a:rPr dirty="0" sz="1800" spc="-10">
                <a:latin typeface="Dubai"/>
                <a:cs typeface="Dubai"/>
              </a:rPr>
              <a:t>requirements </a:t>
            </a:r>
            <a:r>
              <a:rPr dirty="0" sz="1800" spc="-5">
                <a:latin typeface="Dubai"/>
                <a:cs typeface="Dubai"/>
              </a:rPr>
              <a:t>and through workshops  and case studies </a:t>
            </a:r>
            <a:r>
              <a:rPr dirty="0" sz="1800" spc="-10">
                <a:latin typeface="Dubai"/>
                <a:cs typeface="Dubai"/>
              </a:rPr>
              <a:t>provides </a:t>
            </a:r>
            <a:r>
              <a:rPr dirty="0" sz="1800" spc="-5">
                <a:latin typeface="Dubai"/>
                <a:cs typeface="Dubai"/>
              </a:rPr>
              <a:t>the </a:t>
            </a:r>
            <a:r>
              <a:rPr dirty="0" sz="1800">
                <a:latin typeface="Dubai"/>
                <a:cs typeface="Dubai"/>
              </a:rPr>
              <a:t>skills </a:t>
            </a:r>
            <a:r>
              <a:rPr dirty="0" sz="1800" spc="-5">
                <a:latin typeface="Dubai"/>
                <a:cs typeface="Dubai"/>
              </a:rPr>
              <a:t>and techniques needed</a:t>
            </a:r>
            <a:r>
              <a:rPr dirty="0" sz="1800" spc="125">
                <a:latin typeface="Dubai"/>
                <a:cs typeface="Dubai"/>
              </a:rPr>
              <a:t> </a:t>
            </a:r>
            <a:r>
              <a:rPr dirty="0" sz="1800" spc="-10">
                <a:latin typeface="Dubai"/>
                <a:cs typeface="Dubai"/>
              </a:rPr>
              <a:t>to</a:t>
            </a:r>
            <a:endParaRPr sz="1800">
              <a:latin typeface="Dubai"/>
              <a:cs typeface="Duba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174740" y="4202683"/>
            <a:ext cx="5513070" cy="580390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marL="12700" marR="5080">
              <a:lnSpc>
                <a:spcPct val="102200"/>
              </a:lnSpc>
              <a:spcBef>
                <a:spcPts val="50"/>
              </a:spcBef>
            </a:pPr>
            <a:r>
              <a:rPr dirty="0" sz="1800" spc="-10">
                <a:latin typeface="Dubai"/>
                <a:cs typeface="Dubai"/>
              </a:rPr>
              <a:t>measure </a:t>
            </a:r>
            <a:r>
              <a:rPr dirty="0" sz="1800" spc="-5">
                <a:latin typeface="Dubai"/>
                <a:cs typeface="Dubai"/>
              </a:rPr>
              <a:t>the effectiveness of </a:t>
            </a:r>
            <a:r>
              <a:rPr dirty="0" sz="1800">
                <a:latin typeface="Dubai"/>
                <a:cs typeface="Dubai"/>
              </a:rPr>
              <a:t>a quality </a:t>
            </a:r>
            <a:r>
              <a:rPr dirty="0" sz="1800" spc="-10">
                <a:latin typeface="Dubai"/>
                <a:cs typeface="Dubai"/>
              </a:rPr>
              <a:t>management </a:t>
            </a:r>
            <a:r>
              <a:rPr dirty="0" sz="1800" spc="-5">
                <a:latin typeface="Dubai"/>
                <a:cs typeface="Dubai"/>
              </a:rPr>
              <a:t>system  through an </a:t>
            </a:r>
            <a:r>
              <a:rPr dirty="0" sz="1800" spc="-10">
                <a:latin typeface="Dubai"/>
                <a:cs typeface="Dubai"/>
              </a:rPr>
              <a:t>internal</a:t>
            </a:r>
            <a:r>
              <a:rPr dirty="0" sz="1800" spc="20">
                <a:latin typeface="Dubai"/>
                <a:cs typeface="Dubai"/>
              </a:rPr>
              <a:t> </a:t>
            </a:r>
            <a:r>
              <a:rPr dirty="0" sz="1800" spc="5">
                <a:latin typeface="Dubai"/>
                <a:cs typeface="Dubai"/>
              </a:rPr>
              <a:t>audit.</a:t>
            </a:r>
            <a:endParaRPr sz="1800">
              <a:latin typeface="Dubai"/>
              <a:cs typeface="Duba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52470" y="5184140"/>
            <a:ext cx="11339830" cy="5803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 b="1">
                <a:latin typeface="Dubai"/>
                <a:cs typeface="Dubai"/>
              </a:rPr>
              <a:t>ISO </a:t>
            </a:r>
            <a:r>
              <a:rPr dirty="0" sz="1800" b="1">
                <a:latin typeface="Dubai"/>
                <a:cs typeface="Dubai"/>
              </a:rPr>
              <a:t>9001: 2015 </a:t>
            </a:r>
            <a:r>
              <a:rPr dirty="0" sz="1800" spc="-5" b="1">
                <a:latin typeface="Dubai"/>
                <a:cs typeface="Dubai"/>
              </a:rPr>
              <a:t>Lead </a:t>
            </a:r>
            <a:r>
              <a:rPr dirty="0" sz="1800" spc="-10" b="1">
                <a:latin typeface="Dubai"/>
                <a:cs typeface="Dubai"/>
              </a:rPr>
              <a:t>Auditor </a:t>
            </a:r>
            <a:r>
              <a:rPr dirty="0" sz="1800" spc="-30" b="1">
                <a:latin typeface="Dubai"/>
                <a:cs typeface="Dubai"/>
              </a:rPr>
              <a:t>Training </a:t>
            </a:r>
            <a:r>
              <a:rPr dirty="0" sz="1800" spc="-5" b="1">
                <a:latin typeface="Dubai"/>
                <a:cs typeface="Dubai"/>
              </a:rPr>
              <a:t>and Individual</a:t>
            </a:r>
            <a:r>
              <a:rPr dirty="0" sz="1800" b="1">
                <a:latin typeface="Dubai"/>
                <a:cs typeface="Dubai"/>
              </a:rPr>
              <a:t> </a:t>
            </a:r>
            <a:r>
              <a:rPr dirty="0" sz="1800" spc="-5" b="1">
                <a:latin typeface="Dubai"/>
                <a:cs typeface="Dubai"/>
              </a:rPr>
              <a:t>Certification</a:t>
            </a:r>
            <a:endParaRPr sz="1800">
              <a:latin typeface="Dubai"/>
              <a:cs typeface="Dubai"/>
            </a:endParaRPr>
          </a:p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1800" spc="-5">
                <a:latin typeface="Dubai"/>
                <a:cs typeface="Dubai"/>
              </a:rPr>
              <a:t>IRCA </a:t>
            </a:r>
            <a:r>
              <a:rPr dirty="0" sz="1800">
                <a:latin typeface="Dubai"/>
                <a:cs typeface="Dubai"/>
              </a:rPr>
              <a:t>Certified </a:t>
            </a:r>
            <a:r>
              <a:rPr dirty="0" sz="1800" spc="-5">
                <a:latin typeface="Dubai"/>
                <a:cs typeface="Dubai"/>
              </a:rPr>
              <a:t>QMS </a:t>
            </a:r>
            <a:r>
              <a:rPr dirty="0" sz="1800" spc="-10">
                <a:latin typeface="Dubai"/>
                <a:cs typeface="Dubai"/>
              </a:rPr>
              <a:t>ISO </a:t>
            </a:r>
            <a:r>
              <a:rPr dirty="0" sz="1800" spc="-5">
                <a:latin typeface="Dubai"/>
                <a:cs typeface="Dubai"/>
              </a:rPr>
              <a:t>9001:2015 Lead Auditor </a:t>
            </a:r>
            <a:r>
              <a:rPr dirty="0" sz="1800" spc="-10">
                <a:latin typeface="Dubai"/>
                <a:cs typeface="Dubai"/>
              </a:rPr>
              <a:t>training </a:t>
            </a:r>
            <a:r>
              <a:rPr dirty="0" sz="1800">
                <a:latin typeface="Dubai"/>
                <a:cs typeface="Dubai"/>
              </a:rPr>
              <a:t>course is </a:t>
            </a:r>
            <a:r>
              <a:rPr dirty="0" sz="1800" spc="-5">
                <a:latin typeface="Dubai"/>
                <a:cs typeface="Dubai"/>
              </a:rPr>
              <a:t>one of the </a:t>
            </a:r>
            <a:r>
              <a:rPr dirty="0" sz="1800" spc="-10">
                <a:latin typeface="Dubai"/>
                <a:cs typeface="Dubai"/>
              </a:rPr>
              <a:t>most </a:t>
            </a:r>
            <a:r>
              <a:rPr dirty="0" sz="1800">
                <a:latin typeface="Dubai"/>
                <a:cs typeface="Dubai"/>
              </a:rPr>
              <a:t>widely </a:t>
            </a:r>
            <a:r>
              <a:rPr dirty="0" sz="1800" spc="-10">
                <a:latin typeface="Dubai"/>
                <a:cs typeface="Dubai"/>
              </a:rPr>
              <a:t>recognized </a:t>
            </a:r>
            <a:r>
              <a:rPr dirty="0" sz="1800">
                <a:latin typeface="Dubai"/>
                <a:cs typeface="Dubai"/>
              </a:rPr>
              <a:t>courses </a:t>
            </a:r>
            <a:r>
              <a:rPr dirty="0" sz="1800" spc="-10">
                <a:latin typeface="Dubai"/>
                <a:cs typeface="Dubai"/>
              </a:rPr>
              <a:t>around</a:t>
            </a:r>
            <a:r>
              <a:rPr dirty="0" sz="1800" spc="265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the</a:t>
            </a:r>
            <a:endParaRPr sz="1800">
              <a:latin typeface="Dubai"/>
              <a:cs typeface="Duba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52470" y="5741923"/>
            <a:ext cx="1161986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>
                <a:latin typeface="Dubai"/>
                <a:cs typeface="Dubai"/>
              </a:rPr>
              <a:t>world, </a:t>
            </a:r>
            <a:r>
              <a:rPr dirty="0" sz="1800" spc="-10">
                <a:latin typeface="Dubai"/>
                <a:cs typeface="Dubai"/>
              </a:rPr>
              <a:t>five-day </a:t>
            </a:r>
            <a:r>
              <a:rPr dirty="0" sz="1800">
                <a:latin typeface="Dubai"/>
                <a:cs typeface="Dubai"/>
              </a:rPr>
              <a:t>course </a:t>
            </a:r>
            <a:r>
              <a:rPr dirty="0" sz="1800" spc="-5">
                <a:latin typeface="Dubai"/>
                <a:cs typeface="Dubai"/>
              </a:rPr>
              <a:t>focuses on </a:t>
            </a:r>
            <a:r>
              <a:rPr dirty="0" sz="1800" spc="-10">
                <a:latin typeface="Dubai"/>
                <a:cs typeface="Dubai"/>
              </a:rPr>
              <a:t>effective </a:t>
            </a:r>
            <a:r>
              <a:rPr dirty="0" sz="1800" spc="-5">
                <a:latin typeface="Dubai"/>
                <a:cs typeface="Dubai"/>
              </a:rPr>
              <a:t>auditing of </a:t>
            </a:r>
            <a:r>
              <a:rPr dirty="0" sz="1800">
                <a:latin typeface="Dubai"/>
                <a:cs typeface="Dubai"/>
              </a:rPr>
              <a:t>quality </a:t>
            </a:r>
            <a:r>
              <a:rPr dirty="0" sz="1800" spc="-10">
                <a:latin typeface="Dubai"/>
                <a:cs typeface="Dubai"/>
              </a:rPr>
              <a:t>management </a:t>
            </a:r>
            <a:r>
              <a:rPr dirty="0" sz="1800" spc="-5">
                <a:latin typeface="Dubai"/>
                <a:cs typeface="Dubai"/>
              </a:rPr>
              <a:t>systems against the </a:t>
            </a:r>
            <a:r>
              <a:rPr dirty="0" sz="1800" spc="-10">
                <a:latin typeface="Dubai"/>
                <a:cs typeface="Dubai"/>
              </a:rPr>
              <a:t>ISO </a:t>
            </a:r>
            <a:r>
              <a:rPr dirty="0" sz="1800" spc="-5">
                <a:latin typeface="Dubai"/>
                <a:cs typeface="Dubai"/>
              </a:rPr>
              <a:t>9001:2015 </a:t>
            </a:r>
            <a:r>
              <a:rPr dirty="0" sz="1800" spc="-10">
                <a:latin typeface="Dubai"/>
                <a:cs typeface="Dubai"/>
              </a:rPr>
              <a:t>standard</a:t>
            </a:r>
            <a:r>
              <a:rPr dirty="0" sz="1800" spc="270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and</a:t>
            </a:r>
            <a:endParaRPr sz="1800">
              <a:latin typeface="Dubai"/>
              <a:cs typeface="Duba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52470" y="5854699"/>
            <a:ext cx="11619865" cy="3034030"/>
          </a:xfrm>
          <a:prstGeom prst="rect">
            <a:avLst/>
          </a:prstGeom>
        </p:spPr>
        <p:txBody>
          <a:bodyPr wrap="square" lIns="0" tIns="1682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25"/>
              </a:spcBef>
            </a:pPr>
            <a:r>
              <a:rPr dirty="0" sz="1800">
                <a:latin typeface="Dubai"/>
                <a:cs typeface="Dubai"/>
              </a:rPr>
              <a:t>includes; </a:t>
            </a:r>
            <a:r>
              <a:rPr dirty="0" sz="1800" spc="-5">
                <a:latin typeface="Dubai"/>
                <a:cs typeface="Dubai"/>
              </a:rPr>
              <a:t>planning and </a:t>
            </a:r>
            <a:r>
              <a:rPr dirty="0" sz="1800" spc="-10">
                <a:latin typeface="Dubai"/>
                <a:cs typeface="Dubai"/>
              </a:rPr>
              <a:t>preparation </a:t>
            </a:r>
            <a:r>
              <a:rPr dirty="0" sz="1800">
                <a:latin typeface="Dubai"/>
                <a:cs typeface="Dubai"/>
              </a:rPr>
              <a:t>of audits, audit </a:t>
            </a:r>
            <a:r>
              <a:rPr dirty="0" sz="1800" spc="-5">
                <a:latin typeface="Dubai"/>
                <a:cs typeface="Dubai"/>
              </a:rPr>
              <a:t>techniques and </a:t>
            </a:r>
            <a:r>
              <a:rPr dirty="0" sz="1800">
                <a:latin typeface="Dubai"/>
                <a:cs typeface="Dubai"/>
              </a:rPr>
              <a:t>audit</a:t>
            </a:r>
            <a:r>
              <a:rPr dirty="0" sz="1800" spc="60">
                <a:latin typeface="Dubai"/>
                <a:cs typeface="Dubai"/>
              </a:rPr>
              <a:t> </a:t>
            </a:r>
            <a:r>
              <a:rPr dirty="0" sz="1800">
                <a:latin typeface="Dubai"/>
                <a:cs typeface="Dubai"/>
              </a:rPr>
              <a:t>reporting.</a:t>
            </a:r>
            <a:endParaRPr sz="1800">
              <a:latin typeface="Dubai"/>
              <a:cs typeface="Dubai"/>
            </a:endParaRPr>
          </a:p>
          <a:p>
            <a:pPr marL="12700">
              <a:lnSpc>
                <a:spcPct val="100000"/>
              </a:lnSpc>
              <a:spcBef>
                <a:spcPts val="1220"/>
              </a:spcBef>
            </a:pPr>
            <a:r>
              <a:rPr dirty="0" sz="1800" spc="-10" b="1">
                <a:latin typeface="Dubai"/>
                <a:cs typeface="Dubai"/>
              </a:rPr>
              <a:t>ISO </a:t>
            </a:r>
            <a:r>
              <a:rPr dirty="0" sz="1800" b="1">
                <a:latin typeface="Dubai"/>
                <a:cs typeface="Dubai"/>
              </a:rPr>
              <a:t>14001 </a:t>
            </a:r>
            <a:r>
              <a:rPr dirty="0" sz="1800" spc="-15" b="1">
                <a:latin typeface="Dubai"/>
                <a:cs typeface="Dubai"/>
              </a:rPr>
              <a:t>Foundation </a:t>
            </a:r>
            <a:r>
              <a:rPr dirty="0" sz="1800" spc="-30" b="1">
                <a:latin typeface="Dubai"/>
                <a:cs typeface="Dubai"/>
              </a:rPr>
              <a:t>Training </a:t>
            </a:r>
            <a:r>
              <a:rPr dirty="0" sz="1800" b="1">
                <a:latin typeface="Dubai"/>
                <a:cs typeface="Dubai"/>
              </a:rPr>
              <a:t>&amp;</a:t>
            </a:r>
            <a:r>
              <a:rPr dirty="0" sz="1800" spc="30" b="1">
                <a:latin typeface="Dubai"/>
                <a:cs typeface="Dubai"/>
              </a:rPr>
              <a:t> </a:t>
            </a:r>
            <a:r>
              <a:rPr dirty="0" sz="1800" spc="-10" b="1">
                <a:latin typeface="Dubai"/>
                <a:cs typeface="Dubai"/>
              </a:rPr>
              <a:t>Implementation</a:t>
            </a:r>
            <a:endParaRPr sz="1800">
              <a:latin typeface="Dubai"/>
              <a:cs typeface="Dubai"/>
            </a:endParaRPr>
          </a:p>
          <a:p>
            <a:pPr marL="12700" marR="721360">
              <a:lnSpc>
                <a:spcPts val="2210"/>
              </a:lnSpc>
              <a:spcBef>
                <a:spcPts val="60"/>
              </a:spcBef>
            </a:pPr>
            <a:r>
              <a:rPr dirty="0" sz="1800">
                <a:latin typeface="Dubai"/>
                <a:cs typeface="Dubai"/>
              </a:rPr>
              <a:t>This </a:t>
            </a:r>
            <a:r>
              <a:rPr dirty="0" sz="1800" spc="-15">
                <a:latin typeface="Dubai"/>
                <a:cs typeface="Dubai"/>
              </a:rPr>
              <a:t>two-day </a:t>
            </a:r>
            <a:r>
              <a:rPr dirty="0" sz="1800">
                <a:latin typeface="Dubai"/>
                <a:cs typeface="Dubai"/>
              </a:rPr>
              <a:t>course </a:t>
            </a:r>
            <a:r>
              <a:rPr dirty="0" sz="1800" spc="-10">
                <a:latin typeface="Dubai"/>
                <a:cs typeface="Dubai"/>
              </a:rPr>
              <a:t>provides </a:t>
            </a:r>
            <a:r>
              <a:rPr dirty="0" sz="1800">
                <a:latin typeface="Dubai"/>
                <a:cs typeface="Dubai"/>
              </a:rPr>
              <a:t>a </a:t>
            </a:r>
            <a:r>
              <a:rPr dirty="0" sz="1800" spc="-5">
                <a:latin typeface="Dubai"/>
                <a:cs typeface="Dubai"/>
              </a:rPr>
              <a:t>detailed understanding of the </a:t>
            </a:r>
            <a:r>
              <a:rPr dirty="0" sz="1800" spc="-10">
                <a:latin typeface="Dubai"/>
                <a:cs typeface="Dubai"/>
              </a:rPr>
              <a:t>ISO </a:t>
            </a:r>
            <a:r>
              <a:rPr dirty="0" sz="1800" spc="-5">
                <a:latin typeface="Dubai"/>
                <a:cs typeface="Dubai"/>
              </a:rPr>
              <a:t>14001:2015 </a:t>
            </a:r>
            <a:r>
              <a:rPr dirty="0" sz="1800" spc="-10">
                <a:latin typeface="Dubai"/>
                <a:cs typeface="Dubai"/>
              </a:rPr>
              <a:t>standard </a:t>
            </a:r>
            <a:r>
              <a:rPr dirty="0" sz="1800" spc="-5">
                <a:latin typeface="Dubai"/>
                <a:cs typeface="Dubai"/>
              </a:rPr>
              <a:t>and the knowledge and </a:t>
            </a:r>
            <a:r>
              <a:rPr dirty="0" sz="1800">
                <a:latin typeface="Dubai"/>
                <a:cs typeface="Dubai"/>
              </a:rPr>
              <a:t>skills  </a:t>
            </a:r>
            <a:r>
              <a:rPr dirty="0" sz="1800" spc="-5">
                <a:latin typeface="Dubai"/>
                <a:cs typeface="Dubai"/>
              </a:rPr>
              <a:t>necessary </a:t>
            </a:r>
            <a:r>
              <a:rPr dirty="0" sz="1800" spc="-10">
                <a:latin typeface="Dubai"/>
                <a:cs typeface="Dubai"/>
              </a:rPr>
              <a:t>to </a:t>
            </a:r>
            <a:r>
              <a:rPr dirty="0" sz="1800" spc="-5">
                <a:latin typeface="Dubai"/>
                <a:cs typeface="Dubai"/>
              </a:rPr>
              <a:t>effectively implement an </a:t>
            </a:r>
            <a:r>
              <a:rPr dirty="0" sz="1800" spc="-10">
                <a:latin typeface="Dubai"/>
                <a:cs typeface="Dubai"/>
              </a:rPr>
              <a:t>ISO </a:t>
            </a:r>
            <a:r>
              <a:rPr dirty="0" sz="1800">
                <a:latin typeface="Dubai"/>
                <a:cs typeface="Dubai"/>
              </a:rPr>
              <a:t>14001 </a:t>
            </a:r>
            <a:r>
              <a:rPr dirty="0" sz="1800" spc="-10">
                <a:latin typeface="Dubai"/>
                <a:cs typeface="Dubai"/>
              </a:rPr>
              <a:t>environmental management</a:t>
            </a:r>
            <a:r>
              <a:rPr dirty="0" sz="1800" spc="95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system.</a:t>
            </a:r>
            <a:endParaRPr sz="1800">
              <a:latin typeface="Dubai"/>
              <a:cs typeface="Dubai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dirty="0" sz="1800" spc="-10" b="1">
                <a:latin typeface="Dubai"/>
                <a:cs typeface="Dubai"/>
              </a:rPr>
              <a:t>ISO </a:t>
            </a:r>
            <a:r>
              <a:rPr dirty="0" sz="1800" b="1">
                <a:latin typeface="Dubai"/>
                <a:cs typeface="Dubai"/>
              </a:rPr>
              <a:t>14001: 2015 </a:t>
            </a:r>
            <a:r>
              <a:rPr dirty="0" sz="1800" spc="-10" b="1">
                <a:latin typeface="Dubai"/>
                <a:cs typeface="Dubai"/>
              </a:rPr>
              <a:t>Internal Auditor </a:t>
            </a:r>
            <a:r>
              <a:rPr dirty="0" sz="1800" spc="-30" b="1">
                <a:latin typeface="Dubai"/>
                <a:cs typeface="Dubai"/>
              </a:rPr>
              <a:t>Training</a:t>
            </a:r>
            <a:endParaRPr sz="1800">
              <a:latin typeface="Dubai"/>
              <a:cs typeface="Dubai"/>
            </a:endParaRPr>
          </a:p>
          <a:p>
            <a:pPr marL="12700" marR="78740">
              <a:lnSpc>
                <a:spcPct val="101099"/>
              </a:lnSpc>
              <a:spcBef>
                <a:spcPts val="25"/>
              </a:spcBef>
            </a:pPr>
            <a:r>
              <a:rPr dirty="0" sz="1800">
                <a:latin typeface="Dubai"/>
                <a:cs typeface="Dubai"/>
              </a:rPr>
              <a:t>This </a:t>
            </a:r>
            <a:r>
              <a:rPr dirty="0" sz="1800" spc="-10">
                <a:latin typeface="Dubai"/>
                <a:cs typeface="Dubai"/>
              </a:rPr>
              <a:t>beginner-level </a:t>
            </a:r>
            <a:r>
              <a:rPr dirty="0" sz="1800">
                <a:latin typeface="Dubai"/>
                <a:cs typeface="Dubai"/>
              </a:rPr>
              <a:t>course </a:t>
            </a:r>
            <a:r>
              <a:rPr dirty="0" sz="1800" spc="-15">
                <a:latin typeface="Dubai"/>
                <a:cs typeface="Dubai"/>
              </a:rPr>
              <a:t>was </a:t>
            </a:r>
            <a:r>
              <a:rPr dirty="0" sz="1800" spc="-10">
                <a:latin typeface="Dubai"/>
                <a:cs typeface="Dubai"/>
              </a:rPr>
              <a:t>developed to teach </a:t>
            </a:r>
            <a:r>
              <a:rPr dirty="0" sz="1800" spc="-5">
                <a:latin typeface="Dubai"/>
                <a:cs typeface="Dubai"/>
              </a:rPr>
              <a:t>EMS </a:t>
            </a:r>
            <a:r>
              <a:rPr dirty="0" sz="1800" spc="-10">
                <a:latin typeface="Dubai"/>
                <a:cs typeface="Dubai"/>
              </a:rPr>
              <a:t>internal </a:t>
            </a:r>
            <a:r>
              <a:rPr dirty="0" sz="1800">
                <a:latin typeface="Dubai"/>
                <a:cs typeface="Dubai"/>
              </a:rPr>
              <a:t>auditing skills </a:t>
            </a:r>
            <a:r>
              <a:rPr dirty="0" sz="1800" spc="-5">
                <a:latin typeface="Dubai"/>
                <a:cs typeface="Dubai"/>
              </a:rPr>
              <a:t>and knowledge </a:t>
            </a:r>
            <a:r>
              <a:rPr dirty="0" sz="1800">
                <a:latin typeface="Dubai"/>
                <a:cs typeface="Dubai"/>
              </a:rPr>
              <a:t>of </a:t>
            </a:r>
            <a:r>
              <a:rPr dirty="0" sz="1800" spc="-5">
                <a:latin typeface="Dubai"/>
                <a:cs typeface="Dubai"/>
              </a:rPr>
              <a:t>the </a:t>
            </a:r>
            <a:r>
              <a:rPr dirty="0" sz="1800" spc="-10">
                <a:latin typeface="Dubai"/>
                <a:cs typeface="Dubai"/>
              </a:rPr>
              <a:t>new standard. </a:t>
            </a:r>
            <a:r>
              <a:rPr dirty="0" sz="1800" spc="-5">
                <a:latin typeface="Dubai"/>
                <a:cs typeface="Dubai"/>
              </a:rPr>
              <a:t>No </a:t>
            </a:r>
            <a:r>
              <a:rPr dirty="0" sz="1800">
                <a:latin typeface="Dubai"/>
                <a:cs typeface="Dubai"/>
              </a:rPr>
              <a:t>prior  </a:t>
            </a:r>
            <a:r>
              <a:rPr dirty="0" sz="1800" spc="-5">
                <a:latin typeface="Dubai"/>
                <a:cs typeface="Dubai"/>
              </a:rPr>
              <a:t>experience </a:t>
            </a:r>
            <a:r>
              <a:rPr dirty="0" sz="1800">
                <a:latin typeface="Dubai"/>
                <a:cs typeface="Dubai"/>
              </a:rPr>
              <a:t>or </a:t>
            </a:r>
            <a:r>
              <a:rPr dirty="0" sz="1800" spc="-5">
                <a:latin typeface="Dubai"/>
                <a:cs typeface="Dubai"/>
              </a:rPr>
              <a:t>knowledge </a:t>
            </a:r>
            <a:r>
              <a:rPr dirty="0" sz="1800">
                <a:latin typeface="Dubai"/>
                <a:cs typeface="Dubai"/>
              </a:rPr>
              <a:t>of </a:t>
            </a:r>
            <a:r>
              <a:rPr dirty="0" sz="1800" spc="-5">
                <a:latin typeface="Dubai"/>
                <a:cs typeface="Dubai"/>
              </a:rPr>
              <a:t>the </a:t>
            </a:r>
            <a:r>
              <a:rPr dirty="0" sz="1800" spc="-10">
                <a:latin typeface="Dubai"/>
                <a:cs typeface="Dubai"/>
              </a:rPr>
              <a:t>standard </a:t>
            </a:r>
            <a:r>
              <a:rPr dirty="0" sz="1800">
                <a:latin typeface="Dubai"/>
                <a:cs typeface="Dubai"/>
              </a:rPr>
              <a:t>is </a:t>
            </a:r>
            <a:r>
              <a:rPr dirty="0" sz="1800" spc="-5">
                <a:latin typeface="Dubai"/>
                <a:cs typeface="Dubai"/>
              </a:rPr>
              <a:t>needed, you </a:t>
            </a:r>
            <a:r>
              <a:rPr dirty="0" sz="1800">
                <a:latin typeface="Dubai"/>
                <a:cs typeface="Dubai"/>
              </a:rPr>
              <a:t>will learn it all</a:t>
            </a:r>
            <a:r>
              <a:rPr dirty="0" sz="1800" spc="130">
                <a:latin typeface="Dubai"/>
                <a:cs typeface="Dubai"/>
              </a:rPr>
              <a:t> </a:t>
            </a:r>
            <a:r>
              <a:rPr dirty="0" sz="1800" spc="-10">
                <a:latin typeface="Dubai"/>
                <a:cs typeface="Dubai"/>
              </a:rPr>
              <a:t>here!</a:t>
            </a:r>
            <a:endParaRPr sz="1800">
              <a:latin typeface="Dubai"/>
              <a:cs typeface="Dubai"/>
            </a:endParaRPr>
          </a:p>
          <a:p>
            <a:pPr marL="12700">
              <a:lnSpc>
                <a:spcPct val="100000"/>
              </a:lnSpc>
              <a:spcBef>
                <a:spcPts val="1080"/>
              </a:spcBef>
            </a:pPr>
            <a:r>
              <a:rPr dirty="0" sz="1800" spc="-10" b="1">
                <a:latin typeface="Dubai"/>
                <a:cs typeface="Dubai"/>
              </a:rPr>
              <a:t>ISO </a:t>
            </a:r>
            <a:r>
              <a:rPr dirty="0" sz="1800" b="1">
                <a:latin typeface="Dubai"/>
                <a:cs typeface="Dubai"/>
              </a:rPr>
              <a:t>14001:2015 </a:t>
            </a:r>
            <a:r>
              <a:rPr dirty="0" sz="1800" spc="-5" b="1">
                <a:latin typeface="Dubai"/>
                <a:cs typeface="Dubai"/>
              </a:rPr>
              <a:t>EMS Lead </a:t>
            </a:r>
            <a:r>
              <a:rPr dirty="0" sz="1800" spc="-10" b="1">
                <a:latin typeface="Dubai"/>
                <a:cs typeface="Dubai"/>
              </a:rPr>
              <a:t>Auditor </a:t>
            </a:r>
            <a:r>
              <a:rPr dirty="0" sz="1800" spc="-30" b="1">
                <a:latin typeface="Dubai"/>
                <a:cs typeface="Dubai"/>
              </a:rPr>
              <a:t>Training</a:t>
            </a:r>
            <a:endParaRPr sz="1800">
              <a:latin typeface="Dubai"/>
              <a:cs typeface="Dubai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800" spc="-5">
                <a:latin typeface="Dubai"/>
                <a:cs typeface="Dubai"/>
              </a:rPr>
              <a:t>IRCA </a:t>
            </a:r>
            <a:r>
              <a:rPr dirty="0" sz="1800">
                <a:latin typeface="Dubai"/>
                <a:cs typeface="Dubai"/>
              </a:rPr>
              <a:t>Certified </a:t>
            </a:r>
            <a:r>
              <a:rPr dirty="0" sz="1800" spc="-5">
                <a:latin typeface="Dubai"/>
                <a:cs typeface="Dubai"/>
              </a:rPr>
              <a:t>EMS </a:t>
            </a:r>
            <a:r>
              <a:rPr dirty="0" sz="1800" spc="-10">
                <a:latin typeface="Dubai"/>
                <a:cs typeface="Dubai"/>
              </a:rPr>
              <a:t>ISO </a:t>
            </a:r>
            <a:r>
              <a:rPr dirty="0" sz="1800" spc="-5">
                <a:latin typeface="Dubai"/>
                <a:cs typeface="Dubai"/>
              </a:rPr>
              <a:t>14001:2015 Lead Auditor </a:t>
            </a:r>
            <a:r>
              <a:rPr dirty="0" sz="1800">
                <a:latin typeface="Dubai"/>
                <a:cs typeface="Dubai"/>
              </a:rPr>
              <a:t>is </a:t>
            </a:r>
            <a:r>
              <a:rPr dirty="0" sz="1800" spc="-5">
                <a:latin typeface="Dubai"/>
                <a:cs typeface="Dubai"/>
              </a:rPr>
              <a:t>one of the </a:t>
            </a:r>
            <a:r>
              <a:rPr dirty="0" sz="1800" spc="-10">
                <a:latin typeface="Dubai"/>
                <a:cs typeface="Dubai"/>
              </a:rPr>
              <a:t>most </a:t>
            </a:r>
            <a:r>
              <a:rPr dirty="0" sz="1800">
                <a:latin typeface="Dubai"/>
                <a:cs typeface="Dubai"/>
              </a:rPr>
              <a:t>widely </a:t>
            </a:r>
            <a:r>
              <a:rPr dirty="0" sz="1800" spc="-10">
                <a:latin typeface="Dubai"/>
                <a:cs typeface="Dubai"/>
              </a:rPr>
              <a:t>recognized </a:t>
            </a:r>
            <a:r>
              <a:rPr dirty="0" sz="1800">
                <a:latin typeface="Dubai"/>
                <a:cs typeface="Dubai"/>
              </a:rPr>
              <a:t>courses in our </a:t>
            </a:r>
            <a:r>
              <a:rPr dirty="0" sz="1800" spc="-10">
                <a:latin typeface="Dubai"/>
                <a:cs typeface="Dubai"/>
              </a:rPr>
              <a:t>industry. </a:t>
            </a:r>
            <a:r>
              <a:rPr dirty="0" sz="1800">
                <a:latin typeface="Dubai"/>
                <a:cs typeface="Dubai"/>
              </a:rPr>
              <a:t>This</a:t>
            </a:r>
            <a:r>
              <a:rPr dirty="0" sz="1800" spc="280">
                <a:latin typeface="Dubai"/>
                <a:cs typeface="Dubai"/>
              </a:rPr>
              <a:t> </a:t>
            </a:r>
            <a:r>
              <a:rPr dirty="0" sz="1800" spc="-10">
                <a:latin typeface="Dubai"/>
                <a:cs typeface="Dubai"/>
              </a:rPr>
              <a:t>five-day</a:t>
            </a:r>
            <a:endParaRPr sz="1800">
              <a:latin typeface="Dubai"/>
              <a:cs typeface="Duba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252470" y="8869171"/>
            <a:ext cx="1152144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>
                <a:latin typeface="Dubai"/>
                <a:cs typeface="Dubai"/>
              </a:rPr>
              <a:t>course focuses on </a:t>
            </a:r>
            <a:r>
              <a:rPr dirty="0" sz="1800" spc="-10">
                <a:latin typeface="Dubai"/>
                <a:cs typeface="Dubai"/>
              </a:rPr>
              <a:t>effective </a:t>
            </a:r>
            <a:r>
              <a:rPr dirty="0" sz="1800" spc="-5">
                <a:latin typeface="Dubai"/>
                <a:cs typeface="Dubai"/>
              </a:rPr>
              <a:t>auditing of </a:t>
            </a:r>
            <a:r>
              <a:rPr dirty="0" sz="1800" spc="-10">
                <a:latin typeface="Dubai"/>
                <a:cs typeface="Dubai"/>
              </a:rPr>
              <a:t>environmental management systems </a:t>
            </a:r>
            <a:r>
              <a:rPr dirty="0" sz="1800" spc="-5">
                <a:latin typeface="Dubai"/>
                <a:cs typeface="Dubai"/>
              </a:rPr>
              <a:t>against the </a:t>
            </a:r>
            <a:r>
              <a:rPr dirty="0" sz="1800" spc="-10">
                <a:latin typeface="Dubai"/>
                <a:cs typeface="Dubai"/>
              </a:rPr>
              <a:t>ISO </a:t>
            </a:r>
            <a:r>
              <a:rPr dirty="0" sz="1800" spc="-5">
                <a:latin typeface="Dubai"/>
                <a:cs typeface="Dubai"/>
              </a:rPr>
              <a:t>14001:2015 </a:t>
            </a:r>
            <a:r>
              <a:rPr dirty="0" sz="1800" spc="-10">
                <a:latin typeface="Dubai"/>
                <a:cs typeface="Dubai"/>
              </a:rPr>
              <a:t>standard,</a:t>
            </a:r>
            <a:r>
              <a:rPr dirty="0" sz="1800" spc="345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planning</a:t>
            </a:r>
            <a:endParaRPr sz="1800">
              <a:latin typeface="Dubai"/>
              <a:cs typeface="Duba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52470" y="9052051"/>
            <a:ext cx="11423650" cy="1022350"/>
          </a:xfrm>
          <a:prstGeom prst="rect">
            <a:avLst/>
          </a:prstGeom>
        </p:spPr>
        <p:txBody>
          <a:bodyPr wrap="square" lIns="0" tIns="977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dirty="0" sz="1800" spc="-5">
                <a:latin typeface="Dubai"/>
                <a:cs typeface="Dubai"/>
              </a:rPr>
              <a:t>and </a:t>
            </a:r>
            <a:r>
              <a:rPr dirty="0" sz="1800" spc="-10">
                <a:latin typeface="Dubai"/>
                <a:cs typeface="Dubai"/>
              </a:rPr>
              <a:t>preparation </a:t>
            </a:r>
            <a:r>
              <a:rPr dirty="0" sz="1800">
                <a:latin typeface="Dubai"/>
                <a:cs typeface="Dubai"/>
              </a:rPr>
              <a:t>of audits, audit techniques, </a:t>
            </a:r>
            <a:r>
              <a:rPr dirty="0" sz="1800" spc="-5">
                <a:latin typeface="Dubai"/>
                <a:cs typeface="Dubai"/>
              </a:rPr>
              <a:t>and </a:t>
            </a:r>
            <a:r>
              <a:rPr dirty="0" sz="1800">
                <a:latin typeface="Dubai"/>
                <a:cs typeface="Dubai"/>
              </a:rPr>
              <a:t>audit</a:t>
            </a:r>
            <a:r>
              <a:rPr dirty="0" sz="1800" spc="45">
                <a:latin typeface="Dubai"/>
                <a:cs typeface="Dubai"/>
              </a:rPr>
              <a:t> </a:t>
            </a:r>
            <a:r>
              <a:rPr dirty="0" sz="1800">
                <a:latin typeface="Dubai"/>
                <a:cs typeface="Dubai"/>
              </a:rPr>
              <a:t>reporting.</a:t>
            </a:r>
            <a:endParaRPr sz="1800">
              <a:latin typeface="Dubai"/>
              <a:cs typeface="Dubai"/>
            </a:endParaRPr>
          </a:p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dirty="0" sz="1800" spc="-10" b="1">
                <a:latin typeface="Dubai"/>
                <a:cs typeface="Dubai"/>
              </a:rPr>
              <a:t>ISO </a:t>
            </a:r>
            <a:r>
              <a:rPr dirty="0" sz="1800" b="1">
                <a:latin typeface="Dubai"/>
                <a:cs typeface="Dubai"/>
              </a:rPr>
              <a:t>14001:2015 </a:t>
            </a:r>
            <a:r>
              <a:rPr dirty="0" sz="1800" spc="-5" b="1">
                <a:latin typeface="Dubai"/>
                <a:cs typeface="Dubai"/>
              </a:rPr>
              <a:t>EMS </a:t>
            </a:r>
            <a:r>
              <a:rPr dirty="0" sz="1800" spc="-10" b="1">
                <a:latin typeface="Dubai"/>
                <a:cs typeface="Dubai"/>
              </a:rPr>
              <a:t>Auditor </a:t>
            </a:r>
            <a:r>
              <a:rPr dirty="0" sz="1800" spc="-25" b="1">
                <a:latin typeface="Dubai"/>
                <a:cs typeface="Dubai"/>
              </a:rPr>
              <a:t>Transition </a:t>
            </a:r>
            <a:r>
              <a:rPr dirty="0" sz="1800" spc="-30" b="1">
                <a:latin typeface="Dubai"/>
                <a:cs typeface="Dubai"/>
              </a:rPr>
              <a:t>Training </a:t>
            </a:r>
            <a:r>
              <a:rPr dirty="0" sz="1800" b="1">
                <a:latin typeface="Dubai"/>
                <a:cs typeface="Dubai"/>
              </a:rPr>
              <a:t>&amp;</a:t>
            </a:r>
            <a:r>
              <a:rPr dirty="0" sz="1800" spc="40" b="1">
                <a:latin typeface="Dubai"/>
                <a:cs typeface="Dubai"/>
              </a:rPr>
              <a:t> </a:t>
            </a:r>
            <a:r>
              <a:rPr dirty="0" sz="1800" spc="-5" b="1">
                <a:latin typeface="Dubai"/>
                <a:cs typeface="Dubai"/>
              </a:rPr>
              <a:t>Certification</a:t>
            </a:r>
            <a:endParaRPr sz="1800">
              <a:latin typeface="Dubai"/>
              <a:cs typeface="Dubai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 sz="1800">
                <a:latin typeface="Dubai"/>
                <a:cs typeface="Dubai"/>
              </a:rPr>
              <a:t>This </a:t>
            </a:r>
            <a:r>
              <a:rPr dirty="0" sz="1800" spc="-5">
                <a:latin typeface="Dubai"/>
                <a:cs typeface="Dubai"/>
              </a:rPr>
              <a:t>IRCA </a:t>
            </a:r>
            <a:r>
              <a:rPr dirty="0" sz="1800">
                <a:latin typeface="Dubai"/>
                <a:cs typeface="Dubai"/>
              </a:rPr>
              <a:t>Certified </a:t>
            </a:r>
            <a:r>
              <a:rPr dirty="0" sz="1800" spc="-5">
                <a:latin typeface="Dubai"/>
                <a:cs typeface="Dubai"/>
              </a:rPr>
              <a:t>EMS </a:t>
            </a:r>
            <a:r>
              <a:rPr dirty="0" sz="1800" spc="-10">
                <a:latin typeface="Dubai"/>
                <a:cs typeface="Dubai"/>
              </a:rPr>
              <a:t>ISO </a:t>
            </a:r>
            <a:r>
              <a:rPr dirty="0" sz="1800" spc="-5">
                <a:latin typeface="Dubai"/>
                <a:cs typeface="Dubai"/>
              </a:rPr>
              <a:t>14001:2015 Auditor </a:t>
            </a:r>
            <a:r>
              <a:rPr dirty="0" sz="1800" spc="-20">
                <a:latin typeface="Dubai"/>
                <a:cs typeface="Dubai"/>
              </a:rPr>
              <a:t>Transition </a:t>
            </a:r>
            <a:r>
              <a:rPr dirty="0" sz="1800">
                <a:latin typeface="Dubai"/>
                <a:cs typeface="Dubai"/>
              </a:rPr>
              <a:t>is a </a:t>
            </a:r>
            <a:r>
              <a:rPr dirty="0" sz="1800" spc="-15">
                <a:latin typeface="Dubai"/>
                <a:cs typeface="Dubai"/>
              </a:rPr>
              <a:t>two-day </a:t>
            </a:r>
            <a:r>
              <a:rPr dirty="0" sz="1800" spc="-5">
                <a:latin typeface="Dubai"/>
                <a:cs typeface="Dubai"/>
              </a:rPr>
              <a:t>transition class </a:t>
            </a:r>
            <a:r>
              <a:rPr dirty="0" sz="1800" spc="-10">
                <a:latin typeface="Dubai"/>
                <a:cs typeface="Dubai"/>
              </a:rPr>
              <a:t>meant for </a:t>
            </a:r>
            <a:r>
              <a:rPr dirty="0" sz="1800" spc="-5">
                <a:latin typeface="Dubai"/>
                <a:cs typeface="Dubai"/>
              </a:rPr>
              <a:t>experienced EMS</a:t>
            </a:r>
            <a:r>
              <a:rPr dirty="0" sz="1800" spc="250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Lead</a:t>
            </a:r>
            <a:endParaRPr sz="1800">
              <a:latin typeface="Dubai"/>
              <a:cs typeface="Duba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252470" y="10054843"/>
            <a:ext cx="1132967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>
                <a:latin typeface="Dubai"/>
                <a:cs typeface="Dubai"/>
              </a:rPr>
              <a:t>Auditors </a:t>
            </a:r>
            <a:r>
              <a:rPr dirty="0" sz="1800">
                <a:latin typeface="Dubai"/>
                <a:cs typeface="Dubai"/>
              </a:rPr>
              <a:t>in </a:t>
            </a:r>
            <a:r>
              <a:rPr dirty="0" sz="1800" spc="-5">
                <a:latin typeface="Dubai"/>
                <a:cs typeface="Dubai"/>
              </a:rPr>
              <a:t>the 14001:2004 </a:t>
            </a:r>
            <a:r>
              <a:rPr dirty="0" sz="1800" spc="-10">
                <a:latin typeface="Dubai"/>
                <a:cs typeface="Dubai"/>
              </a:rPr>
              <a:t>standard to train </a:t>
            </a:r>
            <a:r>
              <a:rPr dirty="0" sz="1800" spc="-5">
                <a:latin typeface="Dubai"/>
                <a:cs typeface="Dubai"/>
              </a:rPr>
              <a:t>and transition them </a:t>
            </a:r>
            <a:r>
              <a:rPr dirty="0" sz="1800" spc="-15">
                <a:latin typeface="Dubai"/>
                <a:cs typeface="Dubai"/>
              </a:rPr>
              <a:t>into </a:t>
            </a:r>
            <a:r>
              <a:rPr dirty="0" sz="1800" spc="-5">
                <a:latin typeface="Dubai"/>
                <a:cs typeface="Dubai"/>
              </a:rPr>
              <a:t>the </a:t>
            </a:r>
            <a:r>
              <a:rPr dirty="0" sz="1800" spc="-10">
                <a:latin typeface="Dubai"/>
                <a:cs typeface="Dubai"/>
              </a:rPr>
              <a:t>new </a:t>
            </a:r>
            <a:r>
              <a:rPr dirty="0" sz="1800">
                <a:latin typeface="Dubai"/>
                <a:cs typeface="Dubai"/>
              </a:rPr>
              <a:t>2015 </a:t>
            </a:r>
            <a:r>
              <a:rPr dirty="0" sz="1800" spc="-10">
                <a:latin typeface="Dubai"/>
                <a:cs typeface="Dubai"/>
              </a:rPr>
              <a:t>revision </a:t>
            </a:r>
            <a:r>
              <a:rPr dirty="0" sz="1800" spc="-5">
                <a:latin typeface="Dubai"/>
                <a:cs typeface="Dubai"/>
              </a:rPr>
              <a:t>of the </a:t>
            </a:r>
            <a:r>
              <a:rPr dirty="0" sz="1800" spc="-10">
                <a:latin typeface="Dubai"/>
                <a:cs typeface="Dubai"/>
              </a:rPr>
              <a:t>standard. </a:t>
            </a:r>
            <a:r>
              <a:rPr dirty="0" sz="1800">
                <a:latin typeface="Dubai"/>
                <a:cs typeface="Dubai"/>
              </a:rPr>
              <a:t>This</a:t>
            </a:r>
            <a:r>
              <a:rPr dirty="0" sz="1800" spc="270">
                <a:latin typeface="Dubai"/>
                <a:cs typeface="Dubai"/>
              </a:rPr>
              <a:t> </a:t>
            </a:r>
            <a:r>
              <a:rPr dirty="0" sz="1800">
                <a:latin typeface="Dubai"/>
                <a:cs typeface="Dubai"/>
              </a:rPr>
              <a:t>course</a:t>
            </a:r>
            <a:endParaRPr sz="1800">
              <a:latin typeface="Dubai"/>
              <a:cs typeface="Duba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52470" y="10207243"/>
            <a:ext cx="11548745" cy="1083310"/>
          </a:xfrm>
          <a:prstGeom prst="rect">
            <a:avLst/>
          </a:prstGeom>
        </p:spPr>
        <p:txBody>
          <a:bodyPr wrap="square" lIns="0" tIns="1282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10"/>
              </a:spcBef>
            </a:pPr>
            <a:r>
              <a:rPr dirty="0" sz="1800" spc="-5">
                <a:latin typeface="Dubai"/>
                <a:cs typeface="Dubai"/>
              </a:rPr>
              <a:t>focuses mainly on the changes and </a:t>
            </a:r>
            <a:r>
              <a:rPr dirty="0" sz="1800" spc="-15">
                <a:latin typeface="Dubai"/>
                <a:cs typeface="Dubai"/>
              </a:rPr>
              <a:t>interpretations </a:t>
            </a:r>
            <a:r>
              <a:rPr dirty="0" sz="1800" spc="-10">
                <a:latin typeface="Dubai"/>
                <a:cs typeface="Dubai"/>
              </a:rPr>
              <a:t>for </a:t>
            </a:r>
            <a:r>
              <a:rPr dirty="0" sz="1800" spc="-5">
                <a:latin typeface="Dubai"/>
                <a:cs typeface="Dubai"/>
              </a:rPr>
              <a:t>the </a:t>
            </a:r>
            <a:r>
              <a:rPr dirty="0" sz="1800" spc="-10">
                <a:latin typeface="Dubai"/>
                <a:cs typeface="Dubai"/>
              </a:rPr>
              <a:t>revised</a:t>
            </a:r>
            <a:r>
              <a:rPr dirty="0" sz="1800" spc="125">
                <a:latin typeface="Dubai"/>
                <a:cs typeface="Dubai"/>
              </a:rPr>
              <a:t> </a:t>
            </a:r>
            <a:r>
              <a:rPr dirty="0" sz="1800" spc="-10">
                <a:latin typeface="Dubai"/>
                <a:cs typeface="Dubai"/>
              </a:rPr>
              <a:t>standard.</a:t>
            </a:r>
            <a:endParaRPr sz="1800">
              <a:latin typeface="Dubai"/>
              <a:cs typeface="Dubai"/>
            </a:endParaRPr>
          </a:p>
          <a:p>
            <a:pPr marL="12700">
              <a:lnSpc>
                <a:spcPct val="100000"/>
              </a:lnSpc>
              <a:spcBef>
                <a:spcPts val="915"/>
              </a:spcBef>
            </a:pPr>
            <a:r>
              <a:rPr dirty="0" sz="1800" spc="-10" b="1">
                <a:latin typeface="Dubai"/>
                <a:cs typeface="Dubai"/>
              </a:rPr>
              <a:t>ISO </a:t>
            </a:r>
            <a:r>
              <a:rPr dirty="0" sz="1800" b="1">
                <a:latin typeface="Dubai"/>
                <a:cs typeface="Dubai"/>
              </a:rPr>
              <a:t>45001:2018 </a:t>
            </a:r>
            <a:r>
              <a:rPr dirty="0" sz="1800" spc="-5" b="1">
                <a:latin typeface="Dubai"/>
                <a:cs typeface="Dubai"/>
              </a:rPr>
              <a:t>Occupational Health and </a:t>
            </a:r>
            <a:r>
              <a:rPr dirty="0" sz="1800" spc="-10" b="1">
                <a:latin typeface="Dubai"/>
                <a:cs typeface="Dubai"/>
              </a:rPr>
              <a:t>Safety </a:t>
            </a:r>
            <a:r>
              <a:rPr dirty="0" sz="1800" spc="-5" b="1">
                <a:latin typeface="Dubai"/>
                <a:cs typeface="Dubai"/>
              </a:rPr>
              <a:t>Management </a:t>
            </a:r>
            <a:r>
              <a:rPr dirty="0" sz="1800" spc="-15" b="1">
                <a:latin typeface="Dubai"/>
                <a:cs typeface="Dubai"/>
              </a:rPr>
              <a:t>Systems </a:t>
            </a:r>
            <a:r>
              <a:rPr dirty="0" sz="1800" spc="-30" b="1">
                <a:latin typeface="Dubai"/>
                <a:cs typeface="Dubai"/>
              </a:rPr>
              <a:t>Training</a:t>
            </a:r>
            <a:r>
              <a:rPr dirty="0" sz="1800" spc="-5" b="1">
                <a:latin typeface="Dubai"/>
                <a:cs typeface="Dubai"/>
              </a:rPr>
              <a:t> Courses</a:t>
            </a:r>
            <a:endParaRPr sz="1800">
              <a:latin typeface="Dubai"/>
              <a:cs typeface="Dubai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 sz="1800" spc="-45">
                <a:latin typeface="Dubai"/>
                <a:cs typeface="Dubai"/>
              </a:rPr>
              <a:t>INAT </a:t>
            </a:r>
            <a:r>
              <a:rPr dirty="0" sz="1800" spc="-30">
                <a:latin typeface="Dubai"/>
                <a:cs typeface="Dubai"/>
              </a:rPr>
              <a:t>Training </a:t>
            </a:r>
            <a:r>
              <a:rPr dirty="0" sz="1800" spc="-5">
                <a:latin typeface="Dubai"/>
                <a:cs typeface="Dubai"/>
              </a:rPr>
              <a:t>offers </a:t>
            </a:r>
            <a:r>
              <a:rPr dirty="0" sz="1800">
                <a:latin typeface="Dubai"/>
                <a:cs typeface="Dubai"/>
              </a:rPr>
              <a:t>a </a:t>
            </a:r>
            <a:r>
              <a:rPr dirty="0" sz="1800" spc="-10">
                <a:latin typeface="Dubai"/>
                <a:cs typeface="Dubai"/>
              </a:rPr>
              <a:t>range </a:t>
            </a:r>
            <a:r>
              <a:rPr dirty="0" sz="1800" spc="-5">
                <a:latin typeface="Dubai"/>
                <a:cs typeface="Dubai"/>
              </a:rPr>
              <a:t>of </a:t>
            </a:r>
            <a:r>
              <a:rPr dirty="0" sz="1800" spc="-10">
                <a:latin typeface="Dubai"/>
                <a:cs typeface="Dubai"/>
              </a:rPr>
              <a:t>ISO </a:t>
            </a:r>
            <a:r>
              <a:rPr dirty="0" sz="1800">
                <a:latin typeface="Dubai"/>
                <a:cs typeface="Dubai"/>
              </a:rPr>
              <a:t>45001 </a:t>
            </a:r>
            <a:r>
              <a:rPr dirty="0" sz="1800" spc="-10">
                <a:latin typeface="Dubai"/>
                <a:cs typeface="Dubai"/>
              </a:rPr>
              <a:t>Occupational </a:t>
            </a:r>
            <a:r>
              <a:rPr dirty="0" sz="1800" spc="-5">
                <a:latin typeface="Dubai"/>
                <a:cs typeface="Dubai"/>
              </a:rPr>
              <a:t>Health and </a:t>
            </a:r>
            <a:r>
              <a:rPr dirty="0" sz="1800" spc="-10">
                <a:latin typeface="Dubai"/>
                <a:cs typeface="Dubai"/>
              </a:rPr>
              <a:t>Safety Management </a:t>
            </a:r>
            <a:r>
              <a:rPr dirty="0" sz="1800" spc="-15">
                <a:latin typeface="Dubai"/>
                <a:cs typeface="Dubai"/>
              </a:rPr>
              <a:t>Systems </a:t>
            </a:r>
            <a:r>
              <a:rPr dirty="0" sz="1800" spc="-10">
                <a:latin typeface="Dubai"/>
                <a:cs typeface="Dubai"/>
              </a:rPr>
              <a:t>training </a:t>
            </a:r>
            <a:r>
              <a:rPr dirty="0" sz="1800">
                <a:latin typeface="Dubai"/>
                <a:cs typeface="Dubai"/>
              </a:rPr>
              <a:t>courses,</a:t>
            </a:r>
            <a:r>
              <a:rPr dirty="0" sz="1800" spc="395">
                <a:latin typeface="Dubai"/>
                <a:cs typeface="Dubai"/>
              </a:rPr>
              <a:t> </a:t>
            </a:r>
            <a:r>
              <a:rPr dirty="0" sz="1800">
                <a:latin typeface="Dubai"/>
                <a:cs typeface="Dubai"/>
              </a:rPr>
              <a:t>including</a:t>
            </a:r>
            <a:endParaRPr sz="1800">
              <a:latin typeface="Dubai"/>
              <a:cs typeface="Duba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52470" y="11270995"/>
            <a:ext cx="1119441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>
                <a:latin typeface="Dubai"/>
                <a:cs typeface="Dubai"/>
              </a:rPr>
              <a:t>an </a:t>
            </a:r>
            <a:r>
              <a:rPr dirty="0" sz="1800" spc="-10">
                <a:latin typeface="Dubai"/>
                <a:cs typeface="Dubai"/>
              </a:rPr>
              <a:t>ISO </a:t>
            </a:r>
            <a:r>
              <a:rPr dirty="0" sz="1800">
                <a:latin typeface="Dubai"/>
                <a:cs typeface="Dubai"/>
              </a:rPr>
              <a:t>45001 </a:t>
            </a:r>
            <a:r>
              <a:rPr dirty="0" sz="1800" spc="-10">
                <a:latin typeface="Dubai"/>
                <a:cs typeface="Dubai"/>
              </a:rPr>
              <a:t>Internal </a:t>
            </a:r>
            <a:r>
              <a:rPr dirty="0" sz="1800" spc="-5">
                <a:latin typeface="Dubai"/>
                <a:cs typeface="Dubai"/>
              </a:rPr>
              <a:t>Auditor training </a:t>
            </a:r>
            <a:r>
              <a:rPr dirty="0" sz="1800">
                <a:latin typeface="Dubai"/>
                <a:cs typeface="Dubai"/>
              </a:rPr>
              <a:t>course </a:t>
            </a:r>
            <a:r>
              <a:rPr dirty="0" sz="1800" spc="-5">
                <a:latin typeface="Dubai"/>
                <a:cs typeface="Dubai"/>
              </a:rPr>
              <a:t>and an </a:t>
            </a:r>
            <a:r>
              <a:rPr dirty="0" sz="1800" spc="-10">
                <a:latin typeface="Dubai"/>
                <a:cs typeface="Dubai"/>
              </a:rPr>
              <a:t>IRCA-accredited </a:t>
            </a:r>
            <a:r>
              <a:rPr dirty="0" sz="1800" spc="-5">
                <a:latin typeface="Dubai"/>
                <a:cs typeface="Dubai"/>
              </a:rPr>
              <a:t>Lead Auditor </a:t>
            </a:r>
            <a:r>
              <a:rPr dirty="0" sz="1800">
                <a:latin typeface="Dubai"/>
                <a:cs typeface="Dubai"/>
              </a:rPr>
              <a:t>course. </a:t>
            </a:r>
            <a:r>
              <a:rPr dirty="0" sz="1800" spc="-5">
                <a:latin typeface="Dubai"/>
                <a:cs typeface="Dubai"/>
              </a:rPr>
              <a:t>These </a:t>
            </a:r>
            <a:r>
              <a:rPr dirty="0" sz="1800" spc="-25">
                <a:latin typeface="Dubai"/>
                <a:cs typeface="Dubai"/>
              </a:rPr>
              <a:t>Training </a:t>
            </a:r>
            <a:r>
              <a:rPr dirty="0" sz="1800">
                <a:latin typeface="Dubai"/>
                <a:cs typeface="Dubai"/>
              </a:rPr>
              <a:t>courses</a:t>
            </a:r>
            <a:r>
              <a:rPr dirty="0" sz="1800" spc="229">
                <a:latin typeface="Dubai"/>
                <a:cs typeface="Dubai"/>
              </a:rPr>
              <a:t> </a:t>
            </a:r>
            <a:r>
              <a:rPr dirty="0" sz="1800" spc="-15">
                <a:latin typeface="Dubai"/>
                <a:cs typeface="Dubai"/>
              </a:rPr>
              <a:t>have</a:t>
            </a:r>
            <a:endParaRPr sz="1800">
              <a:latin typeface="Dubai"/>
              <a:cs typeface="Dubai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119924" y="723569"/>
            <a:ext cx="11898630" cy="440055"/>
          </a:xfrm>
          <a:custGeom>
            <a:avLst/>
            <a:gdLst/>
            <a:ahLst/>
            <a:cxnLst/>
            <a:rect l="l" t="t" r="r" b="b"/>
            <a:pathLst>
              <a:path w="11898630" h="440055">
                <a:moveTo>
                  <a:pt x="219906" y="0"/>
                </a:moveTo>
                <a:lnTo>
                  <a:pt x="11898346" y="0"/>
                </a:lnTo>
                <a:lnTo>
                  <a:pt x="11898346" y="219907"/>
                </a:lnTo>
                <a:lnTo>
                  <a:pt x="11893878" y="264226"/>
                </a:lnTo>
                <a:lnTo>
                  <a:pt x="11881064" y="305505"/>
                </a:lnTo>
                <a:lnTo>
                  <a:pt x="11860789" y="342859"/>
                </a:lnTo>
                <a:lnTo>
                  <a:pt x="11833937" y="375405"/>
                </a:lnTo>
                <a:lnTo>
                  <a:pt x="11801391" y="402258"/>
                </a:lnTo>
                <a:lnTo>
                  <a:pt x="11764037" y="422533"/>
                </a:lnTo>
                <a:lnTo>
                  <a:pt x="11722758" y="435347"/>
                </a:lnTo>
                <a:lnTo>
                  <a:pt x="11678440" y="439815"/>
                </a:lnTo>
                <a:lnTo>
                  <a:pt x="0" y="439815"/>
                </a:lnTo>
                <a:lnTo>
                  <a:pt x="0" y="219907"/>
                </a:lnTo>
                <a:lnTo>
                  <a:pt x="4467" y="175588"/>
                </a:lnTo>
                <a:lnTo>
                  <a:pt x="17281" y="134309"/>
                </a:lnTo>
                <a:lnTo>
                  <a:pt x="37556" y="96955"/>
                </a:lnTo>
                <a:lnTo>
                  <a:pt x="64408" y="64409"/>
                </a:lnTo>
                <a:lnTo>
                  <a:pt x="96954" y="37556"/>
                </a:lnTo>
                <a:lnTo>
                  <a:pt x="134308" y="17281"/>
                </a:lnTo>
                <a:lnTo>
                  <a:pt x="175587" y="4467"/>
                </a:lnTo>
                <a:lnTo>
                  <a:pt x="219906" y="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 txBox="1"/>
          <p:nvPr/>
        </p:nvSpPr>
        <p:spPr>
          <a:xfrm>
            <a:off x="252469" y="138683"/>
            <a:ext cx="10156190" cy="14046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860">
              <a:lnSpc>
                <a:spcPct val="100000"/>
              </a:lnSpc>
              <a:spcBef>
                <a:spcPts val="100"/>
              </a:spcBef>
            </a:pPr>
            <a:r>
              <a:rPr dirty="0" sz="2000" spc="-5" b="1">
                <a:latin typeface="Dubai"/>
                <a:cs typeface="Dubai"/>
              </a:rPr>
              <a:t>ISO Certified </a:t>
            </a:r>
            <a:r>
              <a:rPr dirty="0" sz="2000" b="1">
                <a:latin typeface="Dubai"/>
                <a:cs typeface="Dubai"/>
              </a:rPr>
              <a:t>Courses, </a:t>
            </a:r>
            <a:r>
              <a:rPr dirty="0" sz="2000" spc="-10" b="1">
                <a:latin typeface="Dubai"/>
                <a:cs typeface="Dubai"/>
              </a:rPr>
              <a:t>Project </a:t>
            </a:r>
            <a:r>
              <a:rPr dirty="0" sz="2000" spc="-5" b="1">
                <a:latin typeface="Dubai"/>
                <a:cs typeface="Dubai"/>
              </a:rPr>
              <a:t>Management </a:t>
            </a:r>
            <a:r>
              <a:rPr dirty="0" sz="2000" b="1">
                <a:latin typeface="Dubai"/>
                <a:cs typeface="Dubai"/>
              </a:rPr>
              <a:t>Courses, </a:t>
            </a:r>
            <a:r>
              <a:rPr dirty="0" sz="2000" spc="-5" b="1">
                <a:latin typeface="Dubai"/>
                <a:cs typeface="Dubai"/>
              </a:rPr>
              <a:t>ASNT Courses </a:t>
            </a:r>
            <a:r>
              <a:rPr dirty="0" sz="2000" b="1">
                <a:latin typeface="Dubai"/>
                <a:cs typeface="Dubai"/>
              </a:rPr>
              <a:t>&amp; </a:t>
            </a:r>
            <a:r>
              <a:rPr dirty="0" sz="2000" spc="-5" b="1">
                <a:latin typeface="Dubai"/>
                <a:cs typeface="Dubai"/>
              </a:rPr>
              <a:t>Personnel</a:t>
            </a:r>
            <a:r>
              <a:rPr dirty="0" sz="2000" spc="70" b="1">
                <a:latin typeface="Dubai"/>
                <a:cs typeface="Dubai"/>
              </a:rPr>
              <a:t> </a:t>
            </a:r>
            <a:r>
              <a:rPr dirty="0" sz="2000" spc="-5" b="1">
                <a:latin typeface="Dubai"/>
                <a:cs typeface="Dubai"/>
              </a:rPr>
              <a:t>Certification</a:t>
            </a:r>
            <a:endParaRPr sz="2000">
              <a:latin typeface="Dubai"/>
              <a:cs typeface="Dubai"/>
            </a:endParaRPr>
          </a:p>
          <a:p>
            <a:pPr marL="22860">
              <a:lnSpc>
                <a:spcPct val="100000"/>
              </a:lnSpc>
              <a:spcBef>
                <a:spcPts val="2685"/>
              </a:spcBef>
            </a:pPr>
            <a:r>
              <a:rPr dirty="0" sz="2000" spc="-5" b="1">
                <a:latin typeface="Dubai"/>
                <a:cs typeface="Dubai"/>
              </a:rPr>
              <a:t>ISO </a:t>
            </a:r>
            <a:r>
              <a:rPr dirty="0" sz="2000" spc="-10" b="1">
                <a:latin typeface="Dubai"/>
                <a:cs typeface="Dubai"/>
              </a:rPr>
              <a:t>IRCA </a:t>
            </a:r>
            <a:r>
              <a:rPr dirty="0" sz="2000" spc="-5" b="1">
                <a:latin typeface="Dubai"/>
                <a:cs typeface="Dubai"/>
              </a:rPr>
              <a:t>Certified</a:t>
            </a:r>
            <a:r>
              <a:rPr dirty="0" sz="2000" spc="5" b="1">
                <a:latin typeface="Dubai"/>
                <a:cs typeface="Dubai"/>
              </a:rPr>
              <a:t> </a:t>
            </a:r>
            <a:r>
              <a:rPr dirty="0" sz="2000" spc="-5" b="1">
                <a:latin typeface="Dubai"/>
                <a:cs typeface="Dubai"/>
              </a:rPr>
              <a:t>Courses</a:t>
            </a:r>
            <a:endParaRPr sz="2000">
              <a:latin typeface="Dubai"/>
              <a:cs typeface="Dubai"/>
            </a:endParaRPr>
          </a:p>
          <a:p>
            <a:pPr marL="12700">
              <a:lnSpc>
                <a:spcPct val="100000"/>
              </a:lnSpc>
              <a:spcBef>
                <a:spcPts val="1210"/>
              </a:spcBef>
            </a:pPr>
            <a:r>
              <a:rPr dirty="0" sz="1800" spc="-10" b="1">
                <a:latin typeface="Dubai"/>
                <a:cs typeface="Dubai"/>
              </a:rPr>
              <a:t>ISO </a:t>
            </a:r>
            <a:r>
              <a:rPr dirty="0" sz="1800" b="1">
                <a:latin typeface="Dubai"/>
                <a:cs typeface="Dubai"/>
              </a:rPr>
              <a:t>9001 </a:t>
            </a:r>
            <a:r>
              <a:rPr dirty="0" sz="1800" spc="-15" b="1">
                <a:latin typeface="Dubai"/>
                <a:cs typeface="Dubai"/>
              </a:rPr>
              <a:t>Foundation </a:t>
            </a:r>
            <a:r>
              <a:rPr dirty="0" sz="1800" spc="-30" b="1">
                <a:latin typeface="Dubai"/>
                <a:cs typeface="Dubai"/>
              </a:rPr>
              <a:t>Training</a:t>
            </a:r>
            <a:r>
              <a:rPr dirty="0" sz="1800" b="1">
                <a:latin typeface="Dubai"/>
                <a:cs typeface="Dubai"/>
              </a:rPr>
              <a:t> </a:t>
            </a:r>
            <a:r>
              <a:rPr dirty="0" sz="1800" spc="-5" b="1">
                <a:latin typeface="Dubai"/>
                <a:cs typeface="Dubai"/>
              </a:rPr>
              <a:t>Course</a:t>
            </a:r>
            <a:endParaRPr sz="1800">
              <a:latin typeface="Dubai"/>
              <a:cs typeface="Dubai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225566" y="11435587"/>
            <a:ext cx="11596370" cy="2908935"/>
          </a:xfrm>
          <a:prstGeom prst="rect">
            <a:avLst/>
          </a:prstGeom>
        </p:spPr>
        <p:txBody>
          <a:bodyPr wrap="square" lIns="0" tIns="113030" rIns="0" bIns="0" rtlCol="0" vert="horz">
            <a:spAutoFit/>
          </a:bodyPr>
          <a:lstStyle/>
          <a:p>
            <a:pPr marL="39370">
              <a:lnSpc>
                <a:spcPct val="100000"/>
              </a:lnSpc>
              <a:spcBef>
                <a:spcPts val="890"/>
              </a:spcBef>
            </a:pPr>
            <a:r>
              <a:rPr dirty="0" sz="1800">
                <a:latin typeface="Dubai"/>
                <a:cs typeface="Dubai"/>
              </a:rPr>
              <a:t>been </a:t>
            </a:r>
            <a:r>
              <a:rPr dirty="0" sz="1800" spc="-10">
                <a:latin typeface="Dubai"/>
                <a:cs typeface="Dubai"/>
              </a:rPr>
              <a:t>developed for </a:t>
            </a:r>
            <a:r>
              <a:rPr dirty="0" sz="1800" spc="-5">
                <a:latin typeface="Dubai"/>
                <a:cs typeface="Dubai"/>
              </a:rPr>
              <a:t>all learning styles and </a:t>
            </a:r>
            <a:r>
              <a:rPr dirty="0" sz="1800" spc="-15">
                <a:latin typeface="Dubai"/>
                <a:cs typeface="Dubai"/>
              </a:rPr>
              <a:t>are </a:t>
            </a:r>
            <a:r>
              <a:rPr dirty="0" sz="1800" spc="-10">
                <a:latin typeface="Dubai"/>
                <a:cs typeface="Dubai"/>
              </a:rPr>
              <a:t>taught by </a:t>
            </a:r>
            <a:r>
              <a:rPr dirty="0" sz="1800" spc="-5">
                <a:latin typeface="Dubai"/>
                <a:cs typeface="Dubai"/>
              </a:rPr>
              <a:t>industry leading </a:t>
            </a:r>
            <a:r>
              <a:rPr dirty="0" sz="1800">
                <a:latin typeface="Dubai"/>
                <a:cs typeface="Dubai"/>
              </a:rPr>
              <a:t>subject </a:t>
            </a:r>
            <a:r>
              <a:rPr dirty="0" sz="1800" spc="-15">
                <a:latin typeface="Dubai"/>
                <a:cs typeface="Dubai"/>
              </a:rPr>
              <a:t>matter</a:t>
            </a:r>
            <a:r>
              <a:rPr dirty="0" sz="1800" spc="185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experts.</a:t>
            </a:r>
            <a:endParaRPr sz="1800">
              <a:latin typeface="Dubai"/>
              <a:cs typeface="Dubai"/>
            </a:endParaRPr>
          </a:p>
          <a:p>
            <a:pPr marL="39370">
              <a:lnSpc>
                <a:spcPct val="100000"/>
              </a:lnSpc>
              <a:spcBef>
                <a:spcPts val="795"/>
              </a:spcBef>
            </a:pPr>
            <a:r>
              <a:rPr dirty="0" sz="1800" spc="-10" b="1">
                <a:latin typeface="Dubai"/>
                <a:cs typeface="Dubai"/>
              </a:rPr>
              <a:t>ISO </a:t>
            </a:r>
            <a:r>
              <a:rPr dirty="0" sz="1800" b="1">
                <a:latin typeface="Dubai"/>
                <a:cs typeface="Dubai"/>
              </a:rPr>
              <a:t>45001:2018 </a:t>
            </a:r>
            <a:r>
              <a:rPr dirty="0" sz="1800" spc="-20" b="1">
                <a:latin typeface="Dubai"/>
                <a:cs typeface="Dubai"/>
              </a:rPr>
              <a:t>Awareness</a:t>
            </a:r>
            <a:endParaRPr sz="1800">
              <a:latin typeface="Dubai"/>
              <a:cs typeface="Dubai"/>
            </a:endParaRPr>
          </a:p>
          <a:p>
            <a:pPr marL="39370" marR="5080">
              <a:lnSpc>
                <a:spcPct val="102200"/>
              </a:lnSpc>
            </a:pPr>
            <a:r>
              <a:rPr dirty="0" sz="1800">
                <a:latin typeface="Dubai"/>
                <a:cs typeface="Dubai"/>
              </a:rPr>
              <a:t>On </a:t>
            </a:r>
            <a:r>
              <a:rPr dirty="0" sz="1800" spc="-15">
                <a:latin typeface="Dubai"/>
                <a:cs typeface="Dubai"/>
              </a:rPr>
              <a:t>day </a:t>
            </a:r>
            <a:r>
              <a:rPr dirty="0" sz="1800" spc="-5">
                <a:latin typeface="Dubai"/>
                <a:cs typeface="Dubai"/>
              </a:rPr>
              <a:t>course on detailed understanding of the </a:t>
            </a:r>
            <a:r>
              <a:rPr dirty="0" sz="1800" spc="-20">
                <a:latin typeface="Dubai"/>
                <a:cs typeface="Dubai"/>
              </a:rPr>
              <a:t>key </a:t>
            </a:r>
            <a:r>
              <a:rPr dirty="0" sz="1800" spc="-5">
                <a:latin typeface="Dubai"/>
                <a:cs typeface="Dubai"/>
              </a:rPr>
              <a:t>terms, </a:t>
            </a:r>
            <a:r>
              <a:rPr dirty="0" sz="1800">
                <a:latin typeface="Dubai"/>
                <a:cs typeface="Dubai"/>
              </a:rPr>
              <a:t>definitions </a:t>
            </a:r>
            <a:r>
              <a:rPr dirty="0" sz="1800" spc="-5">
                <a:latin typeface="Dubai"/>
                <a:cs typeface="Dubai"/>
              </a:rPr>
              <a:t>and </a:t>
            </a:r>
            <a:r>
              <a:rPr dirty="0" sz="1800" spc="-10">
                <a:latin typeface="Dubai"/>
                <a:cs typeface="Dubai"/>
              </a:rPr>
              <a:t>requirements </a:t>
            </a:r>
            <a:r>
              <a:rPr dirty="0" sz="1800" spc="-5">
                <a:latin typeface="Dubai"/>
                <a:cs typeface="Dubai"/>
              </a:rPr>
              <a:t>of </a:t>
            </a:r>
            <a:r>
              <a:rPr dirty="0" sz="1800" spc="-10">
                <a:latin typeface="Dubai"/>
                <a:cs typeface="Dubai"/>
              </a:rPr>
              <a:t>ISO </a:t>
            </a:r>
            <a:r>
              <a:rPr dirty="0" sz="1800">
                <a:latin typeface="Dubai"/>
                <a:cs typeface="Dubai"/>
              </a:rPr>
              <a:t>45001 </a:t>
            </a:r>
            <a:r>
              <a:rPr dirty="0" sz="1800" spc="-5">
                <a:latin typeface="Dubai"/>
                <a:cs typeface="Dubai"/>
              </a:rPr>
              <a:t>and </a:t>
            </a:r>
            <a:r>
              <a:rPr dirty="0" sz="1800" spc="-10">
                <a:latin typeface="Dubai"/>
                <a:cs typeface="Dubai"/>
              </a:rPr>
              <a:t>how </a:t>
            </a:r>
            <a:r>
              <a:rPr dirty="0" sz="1800" spc="-5">
                <a:latin typeface="Dubai"/>
                <a:cs typeface="Dubai"/>
              </a:rPr>
              <a:t>the </a:t>
            </a:r>
            <a:r>
              <a:rPr dirty="0" sz="1800" spc="-10">
                <a:latin typeface="Dubai"/>
                <a:cs typeface="Dubai"/>
              </a:rPr>
              <a:t>standard  </a:t>
            </a:r>
            <a:r>
              <a:rPr dirty="0" sz="1800" spc="-5">
                <a:latin typeface="Dubai"/>
                <a:cs typeface="Dubai"/>
              </a:rPr>
              <a:t>can </a:t>
            </a:r>
            <a:r>
              <a:rPr dirty="0" sz="1800">
                <a:latin typeface="Dubai"/>
                <a:cs typeface="Dubai"/>
              </a:rPr>
              <a:t>help </a:t>
            </a:r>
            <a:r>
              <a:rPr dirty="0" sz="1800" spc="-5">
                <a:latin typeface="Dubai"/>
                <a:cs typeface="Dubai"/>
              </a:rPr>
              <a:t>your organization </a:t>
            </a:r>
            <a:r>
              <a:rPr dirty="0" sz="1800" spc="-15">
                <a:latin typeface="Dubai"/>
                <a:cs typeface="Dubai"/>
              </a:rPr>
              <a:t>to </a:t>
            </a:r>
            <a:r>
              <a:rPr dirty="0" sz="1800" spc="-10">
                <a:latin typeface="Dubai"/>
                <a:cs typeface="Dubai"/>
              </a:rPr>
              <a:t>better meet customer</a:t>
            </a:r>
            <a:r>
              <a:rPr dirty="0" sz="1800" spc="65">
                <a:latin typeface="Dubai"/>
                <a:cs typeface="Dubai"/>
              </a:rPr>
              <a:t> </a:t>
            </a:r>
            <a:r>
              <a:rPr dirty="0" sz="1800">
                <a:latin typeface="Dubai"/>
                <a:cs typeface="Dubai"/>
              </a:rPr>
              <a:t>needs.</a:t>
            </a:r>
            <a:endParaRPr sz="1800">
              <a:latin typeface="Dubai"/>
              <a:cs typeface="Dubai"/>
            </a:endParaRPr>
          </a:p>
          <a:p>
            <a:pPr marL="12700">
              <a:lnSpc>
                <a:spcPct val="100000"/>
              </a:lnSpc>
              <a:spcBef>
                <a:spcPts val="790"/>
              </a:spcBef>
            </a:pPr>
            <a:r>
              <a:rPr dirty="0" sz="1800" spc="-15" b="1">
                <a:latin typeface="Dubai"/>
                <a:cs typeface="Dubai"/>
              </a:rPr>
              <a:t>Foundation&amp; </a:t>
            </a:r>
            <a:r>
              <a:rPr dirty="0" sz="1800" spc="-5" b="1">
                <a:latin typeface="Dubai"/>
                <a:cs typeface="Dubai"/>
              </a:rPr>
              <a:t>Implementation of </a:t>
            </a:r>
            <a:r>
              <a:rPr dirty="0" sz="1800" spc="-10" b="1">
                <a:latin typeface="Dubai"/>
                <a:cs typeface="Dubai"/>
              </a:rPr>
              <a:t>ISO</a:t>
            </a:r>
            <a:r>
              <a:rPr dirty="0" sz="1800" spc="-5" b="1">
                <a:latin typeface="Dubai"/>
                <a:cs typeface="Dubai"/>
              </a:rPr>
              <a:t> </a:t>
            </a:r>
            <a:r>
              <a:rPr dirty="0" sz="1800" b="1">
                <a:latin typeface="Dubai"/>
                <a:cs typeface="Dubai"/>
              </a:rPr>
              <a:t>45001:2018</a:t>
            </a:r>
            <a:endParaRPr sz="1800">
              <a:latin typeface="Dubai"/>
              <a:cs typeface="Dubai"/>
            </a:endParaRPr>
          </a:p>
          <a:p>
            <a:pPr marL="12700" marR="17780">
              <a:lnSpc>
                <a:spcPts val="2210"/>
              </a:lnSpc>
              <a:spcBef>
                <a:spcPts val="55"/>
              </a:spcBef>
            </a:pPr>
            <a:r>
              <a:rPr dirty="0" sz="1800">
                <a:latin typeface="Dubai"/>
                <a:cs typeface="Dubai"/>
              </a:rPr>
              <a:t>This </a:t>
            </a:r>
            <a:r>
              <a:rPr dirty="0" sz="1800" spc="-15">
                <a:latin typeface="Dubai"/>
                <a:cs typeface="Dubai"/>
              </a:rPr>
              <a:t>two-day </a:t>
            </a:r>
            <a:r>
              <a:rPr dirty="0" sz="1800">
                <a:latin typeface="Dubai"/>
                <a:cs typeface="Dubai"/>
              </a:rPr>
              <a:t>course </a:t>
            </a:r>
            <a:r>
              <a:rPr dirty="0" sz="1800" spc="-10">
                <a:latin typeface="Dubai"/>
                <a:cs typeface="Dubai"/>
              </a:rPr>
              <a:t>provides </a:t>
            </a:r>
            <a:r>
              <a:rPr dirty="0" sz="1800">
                <a:latin typeface="Dubai"/>
                <a:cs typeface="Dubai"/>
              </a:rPr>
              <a:t>a </a:t>
            </a:r>
            <a:r>
              <a:rPr dirty="0" sz="1800" spc="-5">
                <a:latin typeface="Dubai"/>
                <a:cs typeface="Dubai"/>
              </a:rPr>
              <a:t>detailed understanding of the </a:t>
            </a:r>
            <a:r>
              <a:rPr dirty="0" sz="1800" spc="-10">
                <a:latin typeface="Dubai"/>
                <a:cs typeface="Dubai"/>
              </a:rPr>
              <a:t>ISO </a:t>
            </a:r>
            <a:r>
              <a:rPr dirty="0" sz="1800">
                <a:latin typeface="Dubai"/>
                <a:cs typeface="Dubai"/>
              </a:rPr>
              <a:t>45001 </a:t>
            </a:r>
            <a:r>
              <a:rPr dirty="0" sz="1800" spc="-10">
                <a:latin typeface="Dubai"/>
                <a:cs typeface="Dubai"/>
              </a:rPr>
              <a:t>standard </a:t>
            </a:r>
            <a:r>
              <a:rPr dirty="0" sz="1800" spc="-5">
                <a:latin typeface="Dubai"/>
                <a:cs typeface="Dubai"/>
              </a:rPr>
              <a:t>and the knowledge and </a:t>
            </a:r>
            <a:r>
              <a:rPr dirty="0" sz="1800">
                <a:latin typeface="Dubai"/>
                <a:cs typeface="Dubai"/>
              </a:rPr>
              <a:t>skills </a:t>
            </a:r>
            <a:r>
              <a:rPr dirty="0" sz="1800" spc="-5">
                <a:latin typeface="Dubai"/>
                <a:cs typeface="Dubai"/>
              </a:rPr>
              <a:t>necessary </a:t>
            </a:r>
            <a:r>
              <a:rPr dirty="0" sz="1800" spc="-10">
                <a:latin typeface="Dubai"/>
                <a:cs typeface="Dubai"/>
              </a:rPr>
              <a:t>to  </a:t>
            </a:r>
            <a:r>
              <a:rPr dirty="0" sz="1800" spc="-5">
                <a:latin typeface="Dubai"/>
                <a:cs typeface="Dubai"/>
              </a:rPr>
              <a:t>effectively implement an </a:t>
            </a:r>
            <a:r>
              <a:rPr dirty="0" sz="1800" spc="-10">
                <a:latin typeface="Dubai"/>
                <a:cs typeface="Dubai"/>
              </a:rPr>
              <a:t>ISO </a:t>
            </a:r>
            <a:r>
              <a:rPr dirty="0" sz="1800">
                <a:latin typeface="Dubai"/>
                <a:cs typeface="Dubai"/>
              </a:rPr>
              <a:t>45001 </a:t>
            </a:r>
            <a:r>
              <a:rPr dirty="0" sz="1800" spc="-5">
                <a:latin typeface="Dubai"/>
                <a:cs typeface="Dubai"/>
              </a:rPr>
              <a:t>Occupational health and </a:t>
            </a:r>
            <a:r>
              <a:rPr dirty="0" sz="1800" spc="-10">
                <a:latin typeface="Dubai"/>
                <a:cs typeface="Dubai"/>
              </a:rPr>
              <a:t>safety management</a:t>
            </a:r>
            <a:r>
              <a:rPr dirty="0" sz="1800" spc="105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system.</a:t>
            </a:r>
            <a:endParaRPr sz="1800">
              <a:latin typeface="Dubai"/>
              <a:cs typeface="Dubai"/>
            </a:endParaRPr>
          </a:p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1800" spc="-10" b="1">
                <a:latin typeface="Dubai"/>
                <a:cs typeface="Dubai"/>
              </a:rPr>
              <a:t>ISO </a:t>
            </a:r>
            <a:r>
              <a:rPr dirty="0" sz="1800" b="1">
                <a:latin typeface="Dubai"/>
                <a:cs typeface="Dubai"/>
              </a:rPr>
              <a:t>45001:2018 </a:t>
            </a:r>
            <a:r>
              <a:rPr dirty="0" sz="1800" spc="-10" b="1">
                <a:latin typeface="Dubai"/>
                <a:cs typeface="Dubai"/>
              </a:rPr>
              <a:t>Internal Auditor</a:t>
            </a:r>
            <a:r>
              <a:rPr dirty="0" sz="1800" spc="-5" b="1">
                <a:latin typeface="Dubai"/>
                <a:cs typeface="Dubai"/>
              </a:rPr>
              <a:t> </a:t>
            </a:r>
            <a:r>
              <a:rPr dirty="0" sz="1800" spc="-30" b="1">
                <a:latin typeface="Dubai"/>
                <a:cs typeface="Dubai"/>
              </a:rPr>
              <a:t>Training</a:t>
            </a:r>
            <a:endParaRPr sz="1800">
              <a:latin typeface="Dubai"/>
              <a:cs typeface="Dubai"/>
            </a:endParaRPr>
          </a:p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1800">
                <a:latin typeface="Dubai"/>
                <a:cs typeface="Dubai"/>
              </a:rPr>
              <a:t>This </a:t>
            </a:r>
            <a:r>
              <a:rPr dirty="0" sz="1800" spc="-15">
                <a:latin typeface="Dubai"/>
                <a:cs typeface="Dubai"/>
              </a:rPr>
              <a:t>two-day </a:t>
            </a:r>
            <a:r>
              <a:rPr dirty="0" sz="1800">
                <a:latin typeface="Dubai"/>
                <a:cs typeface="Dubai"/>
              </a:rPr>
              <a:t>course </a:t>
            </a:r>
            <a:r>
              <a:rPr dirty="0" sz="1800" spc="-10">
                <a:latin typeface="Dubai"/>
                <a:cs typeface="Dubai"/>
              </a:rPr>
              <a:t>provides </a:t>
            </a:r>
            <a:r>
              <a:rPr dirty="0" sz="1800">
                <a:latin typeface="Dubai"/>
                <a:cs typeface="Dubai"/>
              </a:rPr>
              <a:t>a solid </a:t>
            </a:r>
            <a:r>
              <a:rPr dirty="0" sz="1800" spc="-10">
                <a:latin typeface="Dubai"/>
                <a:cs typeface="Dubai"/>
              </a:rPr>
              <a:t>foundation </a:t>
            </a:r>
            <a:r>
              <a:rPr dirty="0" sz="1800" spc="-5">
                <a:latin typeface="Dubai"/>
                <a:cs typeface="Dubai"/>
              </a:rPr>
              <a:t>on the </a:t>
            </a:r>
            <a:r>
              <a:rPr dirty="0" sz="1800" spc="-15">
                <a:latin typeface="Dubai"/>
                <a:cs typeface="Dubai"/>
              </a:rPr>
              <a:t>OHSAS </a:t>
            </a:r>
            <a:r>
              <a:rPr dirty="0" sz="1800">
                <a:latin typeface="Dubai"/>
                <a:cs typeface="Dubai"/>
              </a:rPr>
              <a:t>18001 </a:t>
            </a:r>
            <a:r>
              <a:rPr dirty="0" sz="1800" spc="-10">
                <a:latin typeface="Dubai"/>
                <a:cs typeface="Dubai"/>
              </a:rPr>
              <a:t>standard, </a:t>
            </a:r>
            <a:r>
              <a:rPr dirty="0" sz="1800" spc="-5">
                <a:latin typeface="Dubai"/>
                <a:cs typeface="Dubai"/>
              </a:rPr>
              <a:t>the </a:t>
            </a:r>
            <a:r>
              <a:rPr dirty="0" sz="1800">
                <a:latin typeface="Dubai"/>
                <a:cs typeface="Dubai"/>
              </a:rPr>
              <a:t>ability </a:t>
            </a:r>
            <a:r>
              <a:rPr dirty="0" sz="1800" spc="-10">
                <a:latin typeface="Dubai"/>
                <a:cs typeface="Dubai"/>
              </a:rPr>
              <a:t>to </a:t>
            </a:r>
            <a:r>
              <a:rPr dirty="0" sz="1800" spc="-15">
                <a:latin typeface="Dubai"/>
                <a:cs typeface="Dubai"/>
              </a:rPr>
              <a:t>interpret </a:t>
            </a:r>
            <a:r>
              <a:rPr dirty="0" sz="1800" spc="-5">
                <a:latin typeface="Dubai"/>
                <a:cs typeface="Dubai"/>
              </a:rPr>
              <a:t>and</a:t>
            </a:r>
            <a:r>
              <a:rPr dirty="0" sz="1800" spc="220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implement</a:t>
            </a:r>
            <a:endParaRPr sz="1800">
              <a:latin typeface="Dubai"/>
              <a:cs typeface="Dubai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225566" y="14322043"/>
            <a:ext cx="1147000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>
                <a:latin typeface="Dubai"/>
                <a:cs typeface="Dubai"/>
              </a:rPr>
              <a:t>requirements, </a:t>
            </a:r>
            <a:r>
              <a:rPr dirty="0" sz="1800">
                <a:latin typeface="Dubai"/>
                <a:cs typeface="Dubai"/>
              </a:rPr>
              <a:t>plus </a:t>
            </a:r>
            <a:r>
              <a:rPr dirty="0" sz="1800" spc="-5">
                <a:latin typeface="Dubai"/>
                <a:cs typeface="Dubai"/>
              </a:rPr>
              <a:t>the </a:t>
            </a:r>
            <a:r>
              <a:rPr dirty="0" sz="1800">
                <a:latin typeface="Dubai"/>
                <a:cs typeface="Dubai"/>
              </a:rPr>
              <a:t>skills </a:t>
            </a:r>
            <a:r>
              <a:rPr dirty="0" sz="1800" spc="-5">
                <a:latin typeface="Dubai"/>
                <a:cs typeface="Dubai"/>
              </a:rPr>
              <a:t>and techniques </a:t>
            </a:r>
            <a:r>
              <a:rPr dirty="0" sz="1800" spc="-10">
                <a:latin typeface="Dubai"/>
                <a:cs typeface="Dubai"/>
              </a:rPr>
              <a:t>to </a:t>
            </a:r>
            <a:r>
              <a:rPr dirty="0" sz="1800" spc="-5">
                <a:latin typeface="Dubai"/>
                <a:cs typeface="Dubai"/>
              </a:rPr>
              <a:t>measure the effectiveness </a:t>
            </a:r>
            <a:r>
              <a:rPr dirty="0" sz="1800">
                <a:latin typeface="Dubai"/>
                <a:cs typeface="Dubai"/>
              </a:rPr>
              <a:t>of </a:t>
            </a:r>
            <a:r>
              <a:rPr dirty="0" sz="1800" spc="-5">
                <a:latin typeface="Dubai"/>
                <a:cs typeface="Dubai"/>
              </a:rPr>
              <a:t>an occupational health and </a:t>
            </a:r>
            <a:r>
              <a:rPr dirty="0" sz="1800" spc="-10">
                <a:latin typeface="Dubai"/>
                <a:cs typeface="Dubai"/>
              </a:rPr>
              <a:t>safety</a:t>
            </a:r>
            <a:r>
              <a:rPr dirty="0" sz="1800" spc="270">
                <a:latin typeface="Dubai"/>
                <a:cs typeface="Dubai"/>
              </a:rPr>
              <a:t> </a:t>
            </a:r>
            <a:r>
              <a:rPr dirty="0" sz="1800" spc="-10">
                <a:latin typeface="Dubai"/>
                <a:cs typeface="Dubai"/>
              </a:rPr>
              <a:t>management</a:t>
            </a:r>
            <a:endParaRPr sz="1800">
              <a:latin typeface="Dubai"/>
              <a:cs typeface="Dubai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225566" y="14489684"/>
            <a:ext cx="11115675" cy="1333500"/>
          </a:xfrm>
          <a:prstGeom prst="rect">
            <a:avLst/>
          </a:prstGeom>
        </p:spPr>
        <p:txBody>
          <a:bodyPr wrap="square" lIns="0" tIns="1130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890"/>
              </a:spcBef>
            </a:pPr>
            <a:r>
              <a:rPr dirty="0" sz="1800" spc="-10">
                <a:latin typeface="Dubai"/>
                <a:cs typeface="Dubai"/>
              </a:rPr>
              <a:t>system through </a:t>
            </a:r>
            <a:r>
              <a:rPr dirty="0" sz="1800" spc="-5">
                <a:latin typeface="Dubai"/>
                <a:cs typeface="Dubai"/>
              </a:rPr>
              <a:t>an </a:t>
            </a:r>
            <a:r>
              <a:rPr dirty="0" sz="1800" spc="-10">
                <a:latin typeface="Dubai"/>
                <a:cs typeface="Dubai"/>
              </a:rPr>
              <a:t>internal</a:t>
            </a:r>
            <a:r>
              <a:rPr dirty="0" sz="1800" spc="40">
                <a:latin typeface="Dubai"/>
                <a:cs typeface="Dubai"/>
              </a:rPr>
              <a:t> </a:t>
            </a:r>
            <a:r>
              <a:rPr dirty="0" sz="1800" spc="5">
                <a:latin typeface="Dubai"/>
                <a:cs typeface="Dubai"/>
              </a:rPr>
              <a:t>audit.</a:t>
            </a:r>
            <a:endParaRPr sz="1800">
              <a:latin typeface="Dubai"/>
              <a:cs typeface="Dubai"/>
            </a:endParaRPr>
          </a:p>
          <a:p>
            <a:pPr marL="12700">
              <a:lnSpc>
                <a:spcPct val="100000"/>
              </a:lnSpc>
              <a:spcBef>
                <a:spcPts val="795"/>
              </a:spcBef>
            </a:pPr>
            <a:r>
              <a:rPr dirty="0" sz="1800" spc="-10" b="1">
                <a:latin typeface="Dubai"/>
                <a:cs typeface="Dubai"/>
              </a:rPr>
              <a:t>ISO </a:t>
            </a:r>
            <a:r>
              <a:rPr dirty="0" sz="1800" b="1">
                <a:latin typeface="Dubai"/>
                <a:cs typeface="Dubai"/>
              </a:rPr>
              <a:t>45001:2018 </a:t>
            </a:r>
            <a:r>
              <a:rPr dirty="0" sz="1800" spc="-10" b="1">
                <a:latin typeface="Dubai"/>
                <a:cs typeface="Dubai"/>
              </a:rPr>
              <a:t>Auditor Conversion </a:t>
            </a:r>
            <a:r>
              <a:rPr dirty="0" sz="1800" spc="-30" b="1">
                <a:latin typeface="Dubai"/>
                <a:cs typeface="Dubai"/>
              </a:rPr>
              <a:t>Training</a:t>
            </a:r>
            <a:endParaRPr sz="1800">
              <a:latin typeface="Dubai"/>
              <a:cs typeface="Dubai"/>
            </a:endParaRPr>
          </a:p>
          <a:p>
            <a:pPr marL="12700" marR="5080">
              <a:lnSpc>
                <a:spcPts val="2210"/>
              </a:lnSpc>
              <a:spcBef>
                <a:spcPts val="55"/>
              </a:spcBef>
            </a:pPr>
            <a:r>
              <a:rPr dirty="0" sz="1800" spc="-5">
                <a:latin typeface="Dubai"/>
                <a:cs typeface="Dubai"/>
              </a:rPr>
              <a:t>IRCA-certified </a:t>
            </a:r>
            <a:r>
              <a:rPr dirty="0" sz="1800" spc="-10">
                <a:latin typeface="Dubai"/>
                <a:cs typeface="Dubai"/>
              </a:rPr>
              <a:t>three-day </a:t>
            </a:r>
            <a:r>
              <a:rPr dirty="0" sz="1800">
                <a:latin typeface="Dubai"/>
                <a:cs typeface="Dubai"/>
              </a:rPr>
              <a:t>course is designed </a:t>
            </a:r>
            <a:r>
              <a:rPr dirty="0" sz="1800" spc="-10">
                <a:latin typeface="Dubai"/>
                <a:cs typeface="Dubai"/>
              </a:rPr>
              <a:t>for </a:t>
            </a:r>
            <a:r>
              <a:rPr dirty="0" sz="1800" spc="-5">
                <a:latin typeface="Dubai"/>
                <a:cs typeface="Dubai"/>
              </a:rPr>
              <a:t>experienced </a:t>
            </a:r>
            <a:r>
              <a:rPr dirty="0" sz="1800" spc="-10">
                <a:latin typeface="Dubai"/>
                <a:cs typeface="Dubai"/>
              </a:rPr>
              <a:t>management </a:t>
            </a:r>
            <a:r>
              <a:rPr dirty="0" sz="1800" spc="-5">
                <a:latin typeface="Dubai"/>
                <a:cs typeface="Dubai"/>
              </a:rPr>
              <a:t>systems auditors seeking </a:t>
            </a:r>
            <a:r>
              <a:rPr dirty="0" sz="1800" spc="-10">
                <a:latin typeface="Dubai"/>
                <a:cs typeface="Dubai"/>
              </a:rPr>
              <a:t>to </a:t>
            </a:r>
            <a:r>
              <a:rPr dirty="0" sz="1800" spc="-5">
                <a:latin typeface="Dubai"/>
                <a:cs typeface="Dubai"/>
              </a:rPr>
              <a:t>add </a:t>
            </a:r>
            <a:r>
              <a:rPr dirty="0" sz="1800" spc="-10">
                <a:latin typeface="Dubai"/>
                <a:cs typeface="Dubai"/>
              </a:rPr>
              <a:t>Occupational  </a:t>
            </a:r>
            <a:r>
              <a:rPr dirty="0" sz="1800" spc="-5">
                <a:latin typeface="Dubai"/>
                <a:cs typeface="Dubai"/>
              </a:rPr>
              <a:t>Health </a:t>
            </a:r>
            <a:r>
              <a:rPr dirty="0" sz="1800">
                <a:latin typeface="Dubai"/>
                <a:cs typeface="Dubai"/>
              </a:rPr>
              <a:t>&amp; </a:t>
            </a:r>
            <a:r>
              <a:rPr dirty="0" sz="1800" spc="-10">
                <a:latin typeface="Dubai"/>
                <a:cs typeface="Dubai"/>
              </a:rPr>
              <a:t>Safety Management </a:t>
            </a:r>
            <a:r>
              <a:rPr dirty="0" sz="1800" spc="-15">
                <a:latin typeface="Dubai"/>
                <a:cs typeface="Dubai"/>
              </a:rPr>
              <a:t>Systems </a:t>
            </a:r>
            <a:r>
              <a:rPr dirty="0" sz="1800">
                <a:latin typeface="Dubai"/>
                <a:cs typeface="Dubai"/>
              </a:rPr>
              <a:t>auditing </a:t>
            </a:r>
            <a:r>
              <a:rPr dirty="0" sz="1800" spc="-10">
                <a:latin typeface="Dubai"/>
                <a:cs typeface="Dubai"/>
              </a:rPr>
              <a:t>to </a:t>
            </a:r>
            <a:r>
              <a:rPr dirty="0" sz="1800">
                <a:latin typeface="Dubai"/>
                <a:cs typeface="Dubai"/>
              </a:rPr>
              <a:t>their </a:t>
            </a:r>
            <a:r>
              <a:rPr dirty="0" sz="1800" spc="-10">
                <a:latin typeface="Dubai"/>
                <a:cs typeface="Dubai"/>
              </a:rPr>
              <a:t>credentials </a:t>
            </a:r>
            <a:r>
              <a:rPr dirty="0" sz="1800" spc="-5">
                <a:latin typeface="Dubai"/>
                <a:cs typeface="Dubai"/>
              </a:rPr>
              <a:t>Conversion </a:t>
            </a:r>
            <a:r>
              <a:rPr dirty="0" sz="1800" spc="-15">
                <a:latin typeface="Dubai"/>
                <a:cs typeface="Dubai"/>
              </a:rPr>
              <a:t>from </a:t>
            </a:r>
            <a:r>
              <a:rPr dirty="0" sz="1800" spc="-10">
                <a:latin typeface="Dubai"/>
                <a:cs typeface="Dubai"/>
              </a:rPr>
              <a:t>OHSAS</a:t>
            </a:r>
            <a:r>
              <a:rPr dirty="0" sz="1800" spc="170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18001:2007.</a:t>
            </a:r>
            <a:endParaRPr sz="1800">
              <a:latin typeface="Dubai"/>
              <a:cs typeface="Duba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2470" y="133604"/>
            <a:ext cx="11546205" cy="11258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 b="1">
                <a:latin typeface="Dubai"/>
                <a:cs typeface="Dubai"/>
              </a:rPr>
              <a:t>ISO </a:t>
            </a:r>
            <a:r>
              <a:rPr dirty="0" sz="1800" b="1">
                <a:latin typeface="Dubai"/>
                <a:cs typeface="Dubai"/>
              </a:rPr>
              <a:t>45001:2018 </a:t>
            </a:r>
            <a:r>
              <a:rPr dirty="0" sz="1800" spc="-10" b="1">
                <a:latin typeface="Dubai"/>
                <a:cs typeface="Dubai"/>
              </a:rPr>
              <a:t>IRCA </a:t>
            </a:r>
            <a:r>
              <a:rPr dirty="0" sz="1800" spc="-5" b="1">
                <a:latin typeface="Dubai"/>
                <a:cs typeface="Dubai"/>
              </a:rPr>
              <a:t>Lead </a:t>
            </a:r>
            <a:r>
              <a:rPr dirty="0" sz="1800" spc="-10" b="1">
                <a:latin typeface="Dubai"/>
                <a:cs typeface="Dubai"/>
              </a:rPr>
              <a:t>Auditor</a:t>
            </a:r>
            <a:r>
              <a:rPr dirty="0" sz="1800" spc="-15" b="1">
                <a:latin typeface="Dubai"/>
                <a:cs typeface="Dubai"/>
              </a:rPr>
              <a:t> </a:t>
            </a:r>
            <a:r>
              <a:rPr dirty="0" sz="1800" spc="-30" b="1">
                <a:latin typeface="Dubai"/>
                <a:cs typeface="Dubai"/>
              </a:rPr>
              <a:t>Training</a:t>
            </a:r>
            <a:endParaRPr sz="1800">
              <a:latin typeface="Dubai"/>
              <a:cs typeface="Dubai"/>
            </a:endParaRPr>
          </a:p>
          <a:p>
            <a:pPr marL="12700" marR="5080">
              <a:lnSpc>
                <a:spcPct val="99400"/>
              </a:lnSpc>
              <a:spcBef>
                <a:spcPts val="60"/>
              </a:spcBef>
            </a:pPr>
            <a:r>
              <a:rPr dirty="0" sz="1800" spc="-10">
                <a:latin typeface="Dubai"/>
                <a:cs typeface="Dubai"/>
              </a:rPr>
              <a:t>IRCA-accredited OHSAS </a:t>
            </a:r>
            <a:r>
              <a:rPr dirty="0" sz="1800" spc="-5">
                <a:latin typeface="Dubai"/>
                <a:cs typeface="Dubai"/>
              </a:rPr>
              <a:t>18001:2007 Lead Auditor </a:t>
            </a:r>
            <a:r>
              <a:rPr dirty="0" sz="1800">
                <a:latin typeface="Dubai"/>
                <a:cs typeface="Dubai"/>
              </a:rPr>
              <a:t>course is </a:t>
            </a:r>
            <a:r>
              <a:rPr dirty="0" sz="1800" spc="-5">
                <a:latin typeface="Dubai"/>
                <a:cs typeface="Dubai"/>
              </a:rPr>
              <a:t>one </a:t>
            </a:r>
            <a:r>
              <a:rPr dirty="0" sz="1800">
                <a:latin typeface="Dubai"/>
                <a:cs typeface="Dubai"/>
              </a:rPr>
              <a:t>of </a:t>
            </a:r>
            <a:r>
              <a:rPr dirty="0" sz="1800" spc="-5">
                <a:latin typeface="Dubai"/>
                <a:cs typeface="Dubai"/>
              </a:rPr>
              <a:t>the most </a:t>
            </a:r>
            <a:r>
              <a:rPr dirty="0" sz="1800">
                <a:latin typeface="Dubai"/>
                <a:cs typeface="Dubai"/>
              </a:rPr>
              <a:t>widely </a:t>
            </a:r>
            <a:r>
              <a:rPr dirty="0" sz="1800" spc="-10">
                <a:latin typeface="Dubai"/>
                <a:cs typeface="Dubai"/>
              </a:rPr>
              <a:t>recognized </a:t>
            </a:r>
            <a:r>
              <a:rPr dirty="0" sz="1800">
                <a:latin typeface="Dubai"/>
                <a:cs typeface="Dubai"/>
              </a:rPr>
              <a:t>courses in our </a:t>
            </a:r>
            <a:r>
              <a:rPr dirty="0" sz="1800" spc="-10">
                <a:latin typeface="Dubai"/>
                <a:cs typeface="Dubai"/>
              </a:rPr>
              <a:t>industry. </a:t>
            </a:r>
            <a:r>
              <a:rPr dirty="0" sz="1800">
                <a:latin typeface="Dubai"/>
                <a:cs typeface="Dubai"/>
              </a:rPr>
              <a:t>This  </a:t>
            </a:r>
            <a:r>
              <a:rPr dirty="0" sz="1800" spc="-10">
                <a:latin typeface="Dubai"/>
                <a:cs typeface="Dubai"/>
              </a:rPr>
              <a:t>five-day </a:t>
            </a:r>
            <a:r>
              <a:rPr dirty="0" sz="1800">
                <a:latin typeface="Dubai"/>
                <a:cs typeface="Dubai"/>
              </a:rPr>
              <a:t>course </a:t>
            </a:r>
            <a:r>
              <a:rPr dirty="0" sz="1800" spc="-5">
                <a:latin typeface="Dubai"/>
                <a:cs typeface="Dubai"/>
              </a:rPr>
              <a:t>focuses on </a:t>
            </a:r>
            <a:r>
              <a:rPr dirty="0" sz="1800" spc="-10">
                <a:latin typeface="Dubai"/>
                <a:cs typeface="Dubai"/>
              </a:rPr>
              <a:t>effective </a:t>
            </a:r>
            <a:r>
              <a:rPr dirty="0" sz="1800" spc="-5">
                <a:latin typeface="Dubai"/>
                <a:cs typeface="Dubai"/>
              </a:rPr>
              <a:t>auditing of </a:t>
            </a:r>
            <a:r>
              <a:rPr dirty="0" sz="1800" spc="-10">
                <a:latin typeface="Dubai"/>
                <a:cs typeface="Dubai"/>
              </a:rPr>
              <a:t>occupational </a:t>
            </a:r>
            <a:r>
              <a:rPr dirty="0" sz="1800" spc="-5">
                <a:latin typeface="Dubai"/>
                <a:cs typeface="Dubai"/>
              </a:rPr>
              <a:t>health and </a:t>
            </a:r>
            <a:r>
              <a:rPr dirty="0" sz="1800" spc="-10">
                <a:latin typeface="Dubai"/>
                <a:cs typeface="Dubai"/>
              </a:rPr>
              <a:t>safety management </a:t>
            </a:r>
            <a:r>
              <a:rPr dirty="0" sz="1800" spc="-5">
                <a:latin typeface="Dubai"/>
                <a:cs typeface="Dubai"/>
              </a:rPr>
              <a:t>systems against the </a:t>
            </a:r>
            <a:r>
              <a:rPr dirty="0" sz="1800" spc="-15">
                <a:latin typeface="Dubai"/>
                <a:cs typeface="Dubai"/>
              </a:rPr>
              <a:t>OHSAS  </a:t>
            </a:r>
            <a:r>
              <a:rPr dirty="0" sz="1800">
                <a:latin typeface="Dubai"/>
                <a:cs typeface="Dubai"/>
              </a:rPr>
              <a:t>18001 </a:t>
            </a:r>
            <a:r>
              <a:rPr dirty="0" sz="1800" spc="-10">
                <a:latin typeface="Dubai"/>
                <a:cs typeface="Dubai"/>
              </a:rPr>
              <a:t>standard, </a:t>
            </a:r>
            <a:r>
              <a:rPr dirty="0" sz="1800" spc="-5">
                <a:latin typeface="Dubai"/>
                <a:cs typeface="Dubai"/>
              </a:rPr>
              <a:t>planning and </a:t>
            </a:r>
            <a:r>
              <a:rPr dirty="0" sz="1800" spc="-10">
                <a:latin typeface="Dubai"/>
                <a:cs typeface="Dubai"/>
              </a:rPr>
              <a:t>preparation </a:t>
            </a:r>
            <a:r>
              <a:rPr dirty="0" sz="1800" spc="-5">
                <a:latin typeface="Dubai"/>
                <a:cs typeface="Dubai"/>
              </a:rPr>
              <a:t>of </a:t>
            </a:r>
            <a:r>
              <a:rPr dirty="0" sz="1800">
                <a:latin typeface="Dubai"/>
                <a:cs typeface="Dubai"/>
              </a:rPr>
              <a:t>audits, audit </a:t>
            </a:r>
            <a:r>
              <a:rPr dirty="0" sz="1800" spc="-5">
                <a:latin typeface="Dubai"/>
                <a:cs typeface="Dubai"/>
              </a:rPr>
              <a:t>techniques, and </a:t>
            </a:r>
            <a:r>
              <a:rPr dirty="0" sz="1800">
                <a:latin typeface="Dubai"/>
                <a:cs typeface="Dubai"/>
              </a:rPr>
              <a:t>audit</a:t>
            </a:r>
            <a:r>
              <a:rPr dirty="0" sz="1800" spc="75">
                <a:latin typeface="Dubai"/>
                <a:cs typeface="Dubai"/>
              </a:rPr>
              <a:t> </a:t>
            </a:r>
            <a:r>
              <a:rPr dirty="0" sz="1800">
                <a:latin typeface="Dubai"/>
                <a:cs typeface="Dubai"/>
              </a:rPr>
              <a:t>reporting.</a:t>
            </a:r>
            <a:endParaRPr sz="1800">
              <a:latin typeface="Dubai"/>
              <a:cs typeface="Duba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52470" y="1456436"/>
            <a:ext cx="5290820" cy="5803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 b="1">
                <a:latin typeface="Dubai"/>
                <a:cs typeface="Dubai"/>
              </a:rPr>
              <a:t>ISO </a:t>
            </a:r>
            <a:r>
              <a:rPr dirty="0" sz="1800" b="1">
                <a:latin typeface="Dubai"/>
                <a:cs typeface="Dubai"/>
              </a:rPr>
              <a:t>22000 </a:t>
            </a:r>
            <a:r>
              <a:rPr dirty="0" sz="1800" spc="-20" b="1">
                <a:latin typeface="Dubai"/>
                <a:cs typeface="Dubai"/>
              </a:rPr>
              <a:t>Food </a:t>
            </a:r>
            <a:r>
              <a:rPr dirty="0" sz="1800" spc="-10" b="1">
                <a:latin typeface="Dubai"/>
                <a:cs typeface="Dubai"/>
              </a:rPr>
              <a:t>Safety </a:t>
            </a:r>
            <a:r>
              <a:rPr dirty="0" sz="1800" spc="-5" b="1">
                <a:latin typeface="Dubai"/>
                <a:cs typeface="Dubai"/>
              </a:rPr>
              <a:t>Management </a:t>
            </a:r>
            <a:r>
              <a:rPr dirty="0" sz="1800" spc="-15" b="1">
                <a:latin typeface="Dubai"/>
                <a:cs typeface="Dubai"/>
              </a:rPr>
              <a:t>Systems</a:t>
            </a:r>
            <a:r>
              <a:rPr dirty="0" sz="1800" spc="-20" b="1">
                <a:latin typeface="Dubai"/>
                <a:cs typeface="Dubai"/>
              </a:rPr>
              <a:t> </a:t>
            </a:r>
            <a:r>
              <a:rPr dirty="0" sz="1800" spc="-30" b="1">
                <a:latin typeface="Dubai"/>
                <a:cs typeface="Dubai"/>
              </a:rPr>
              <a:t>Training</a:t>
            </a:r>
            <a:endParaRPr sz="1800">
              <a:latin typeface="Dubai"/>
              <a:cs typeface="Dubai"/>
            </a:endParaRPr>
          </a:p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1800" spc="-30">
                <a:latin typeface="Dubai"/>
                <a:cs typeface="Dubai"/>
              </a:rPr>
              <a:t>We </a:t>
            </a:r>
            <a:r>
              <a:rPr dirty="0" sz="1800" spc="-5">
                <a:latin typeface="Dubai"/>
                <a:cs typeface="Dubai"/>
              </a:rPr>
              <a:t>offer </a:t>
            </a:r>
            <a:r>
              <a:rPr dirty="0" sz="1800" spc="-10">
                <a:latin typeface="Dubai"/>
                <a:cs typeface="Dubai"/>
              </a:rPr>
              <a:t>ISO </a:t>
            </a:r>
            <a:r>
              <a:rPr dirty="0" sz="1800">
                <a:latin typeface="Dubai"/>
                <a:cs typeface="Dubai"/>
              </a:rPr>
              <a:t>22000 </a:t>
            </a:r>
            <a:r>
              <a:rPr dirty="0" sz="1800" spc="-5">
                <a:latin typeface="Dubai"/>
                <a:cs typeface="Dubai"/>
              </a:rPr>
              <a:t>courses as</a:t>
            </a:r>
            <a:r>
              <a:rPr dirty="0" sz="1800" spc="70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below</a:t>
            </a:r>
            <a:endParaRPr sz="1800">
              <a:latin typeface="Dubai"/>
              <a:cs typeface="Duba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52470" y="2017267"/>
            <a:ext cx="310451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15">
                <a:latin typeface="Dubai"/>
                <a:cs typeface="Dubai"/>
              </a:rPr>
              <a:t>Foundation </a:t>
            </a:r>
            <a:r>
              <a:rPr dirty="0" sz="1800">
                <a:latin typeface="Dubai"/>
                <a:cs typeface="Dubai"/>
              </a:rPr>
              <a:t>&amp; </a:t>
            </a:r>
            <a:r>
              <a:rPr dirty="0" sz="1800" spc="-10">
                <a:latin typeface="Dubai"/>
                <a:cs typeface="Dubai"/>
              </a:rPr>
              <a:t>Internal</a:t>
            </a:r>
            <a:r>
              <a:rPr dirty="0" sz="1800" spc="-25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Auditor</a:t>
            </a:r>
            <a:endParaRPr sz="1800">
              <a:latin typeface="Dubai"/>
              <a:cs typeface="Duba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023065" y="1459484"/>
            <a:ext cx="5304155" cy="580390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marL="12700" marR="5080">
              <a:lnSpc>
                <a:spcPct val="102200"/>
              </a:lnSpc>
              <a:spcBef>
                <a:spcPts val="50"/>
              </a:spcBef>
            </a:pPr>
            <a:r>
              <a:rPr dirty="0" sz="1800" spc="-10" b="1">
                <a:latin typeface="Dubai"/>
                <a:cs typeface="Dubai"/>
              </a:rPr>
              <a:t>ISO </a:t>
            </a:r>
            <a:r>
              <a:rPr dirty="0" sz="1800" b="1">
                <a:latin typeface="Dubai"/>
                <a:cs typeface="Dubai"/>
              </a:rPr>
              <a:t>27001 </a:t>
            </a:r>
            <a:r>
              <a:rPr dirty="0" sz="1800" spc="-10" b="1">
                <a:latin typeface="Dubai"/>
                <a:cs typeface="Dubai"/>
              </a:rPr>
              <a:t>Information </a:t>
            </a:r>
            <a:r>
              <a:rPr dirty="0" sz="1800" spc="-5" b="1">
                <a:latin typeface="Dubai"/>
                <a:cs typeface="Dubai"/>
              </a:rPr>
              <a:t>Security Management </a:t>
            </a:r>
            <a:r>
              <a:rPr dirty="0" sz="1800" spc="-15" b="1">
                <a:latin typeface="Dubai"/>
                <a:cs typeface="Dubai"/>
              </a:rPr>
              <a:t>Systems  </a:t>
            </a:r>
            <a:r>
              <a:rPr dirty="0" sz="1800" b="1">
                <a:latin typeface="Dubai"/>
                <a:cs typeface="Dubai"/>
              </a:rPr>
              <a:t>(ISMS) </a:t>
            </a:r>
            <a:r>
              <a:rPr dirty="0" sz="1800" spc="-30" b="1">
                <a:latin typeface="Dubai"/>
                <a:cs typeface="Dubai"/>
              </a:rPr>
              <a:t>Training</a:t>
            </a:r>
            <a:r>
              <a:rPr dirty="0" sz="1800" spc="-15" b="1">
                <a:latin typeface="Dubai"/>
                <a:cs typeface="Dubai"/>
              </a:rPr>
              <a:t> </a:t>
            </a:r>
            <a:r>
              <a:rPr dirty="0" sz="1800" spc="-5" b="1">
                <a:latin typeface="Dubai"/>
                <a:cs typeface="Dubai"/>
              </a:rPr>
              <a:t>Courses</a:t>
            </a:r>
            <a:endParaRPr sz="1800">
              <a:latin typeface="Dubai"/>
              <a:cs typeface="Duba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023065" y="2020315"/>
            <a:ext cx="551243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25">
                <a:latin typeface="Dubai"/>
                <a:cs typeface="Dubai"/>
              </a:rPr>
              <a:t>Training </a:t>
            </a:r>
            <a:r>
              <a:rPr dirty="0" sz="1800">
                <a:latin typeface="Dubai"/>
                <a:cs typeface="Dubai"/>
              </a:rPr>
              <a:t>courses </a:t>
            </a:r>
            <a:r>
              <a:rPr dirty="0" sz="1800" spc="-15">
                <a:latin typeface="Dubai"/>
                <a:cs typeface="Dubai"/>
              </a:rPr>
              <a:t>have </a:t>
            </a:r>
            <a:r>
              <a:rPr dirty="0" sz="1800">
                <a:latin typeface="Dubai"/>
                <a:cs typeface="Dubai"/>
              </a:rPr>
              <a:t>been </a:t>
            </a:r>
            <a:r>
              <a:rPr dirty="0" sz="1800" spc="-10">
                <a:latin typeface="Dubai"/>
                <a:cs typeface="Dubai"/>
              </a:rPr>
              <a:t>developed for </a:t>
            </a:r>
            <a:r>
              <a:rPr dirty="0" sz="1800">
                <a:latin typeface="Dubai"/>
                <a:cs typeface="Dubai"/>
              </a:rPr>
              <a:t>all </a:t>
            </a:r>
            <a:r>
              <a:rPr dirty="0" sz="1800" spc="-5">
                <a:latin typeface="Dubai"/>
                <a:cs typeface="Dubai"/>
              </a:rPr>
              <a:t>learning</a:t>
            </a:r>
            <a:r>
              <a:rPr dirty="0" sz="1800" spc="130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styles</a:t>
            </a:r>
            <a:endParaRPr sz="1800">
              <a:latin typeface="Dubai"/>
              <a:cs typeface="Duba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52470" y="2285491"/>
            <a:ext cx="1117917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97815" algn="l"/>
                <a:tab pos="298450" algn="l"/>
                <a:tab pos="5782945" algn="l"/>
              </a:tabLst>
            </a:pPr>
            <a:r>
              <a:rPr dirty="0" sz="1800" spc="-5">
                <a:latin typeface="Dubai"/>
                <a:cs typeface="Dubai"/>
              </a:rPr>
              <a:t>Lead</a:t>
            </a:r>
            <a:r>
              <a:rPr dirty="0" sz="1800" spc="10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Auditor</a:t>
            </a:r>
            <a:r>
              <a:rPr dirty="0" sz="1800" spc="10">
                <a:latin typeface="Dubai"/>
                <a:cs typeface="Dubai"/>
              </a:rPr>
              <a:t> </a:t>
            </a:r>
            <a:r>
              <a:rPr dirty="0" sz="1800" spc="-30">
                <a:latin typeface="Dubai"/>
                <a:cs typeface="Dubai"/>
              </a:rPr>
              <a:t>Training	</a:t>
            </a:r>
            <a:r>
              <a:rPr dirty="0" sz="1800" spc="-5">
                <a:latin typeface="Dubai"/>
                <a:cs typeface="Dubai"/>
              </a:rPr>
              <a:t>and </a:t>
            </a:r>
            <a:r>
              <a:rPr dirty="0" sz="1800" spc="-15">
                <a:latin typeface="Dubai"/>
                <a:cs typeface="Dubai"/>
              </a:rPr>
              <a:t>are </a:t>
            </a:r>
            <a:r>
              <a:rPr dirty="0" sz="1800" spc="-10">
                <a:latin typeface="Dubai"/>
                <a:cs typeface="Dubai"/>
              </a:rPr>
              <a:t>taught by </a:t>
            </a:r>
            <a:r>
              <a:rPr dirty="0" sz="1800" spc="-5">
                <a:latin typeface="Dubai"/>
                <a:cs typeface="Dubai"/>
              </a:rPr>
              <a:t>industry </a:t>
            </a:r>
            <a:r>
              <a:rPr dirty="0" sz="1800">
                <a:latin typeface="Dubai"/>
                <a:cs typeface="Dubai"/>
              </a:rPr>
              <a:t>leading subject </a:t>
            </a:r>
            <a:r>
              <a:rPr dirty="0" sz="1800" spc="-10">
                <a:latin typeface="Dubai"/>
                <a:cs typeface="Dubai"/>
              </a:rPr>
              <a:t>matter</a:t>
            </a:r>
            <a:r>
              <a:rPr dirty="0" sz="1800" spc="90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experts.</a:t>
            </a:r>
            <a:endParaRPr sz="1800">
              <a:latin typeface="Dubai"/>
              <a:cs typeface="Duba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79372" y="8088883"/>
            <a:ext cx="489775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latin typeface="Dubai"/>
                <a:cs typeface="Dubai"/>
              </a:rPr>
              <a:t>This </a:t>
            </a:r>
            <a:r>
              <a:rPr dirty="0" sz="1800" spc="-10">
                <a:latin typeface="Dubai"/>
                <a:cs typeface="Dubai"/>
              </a:rPr>
              <a:t>three-day </a:t>
            </a:r>
            <a:r>
              <a:rPr dirty="0" sz="1800">
                <a:latin typeface="Dubai"/>
                <a:cs typeface="Dubai"/>
              </a:rPr>
              <a:t>course </a:t>
            </a:r>
            <a:r>
              <a:rPr dirty="0" sz="1800" spc="-10">
                <a:latin typeface="Dubai"/>
                <a:cs typeface="Dubai"/>
              </a:rPr>
              <a:t>provides </a:t>
            </a:r>
            <a:r>
              <a:rPr dirty="0" sz="1800">
                <a:latin typeface="Dubai"/>
                <a:cs typeface="Dubai"/>
              </a:rPr>
              <a:t>a solid </a:t>
            </a:r>
            <a:r>
              <a:rPr dirty="0" sz="1800" spc="-10">
                <a:latin typeface="Dubai"/>
                <a:cs typeface="Dubai"/>
              </a:rPr>
              <a:t>foundation</a:t>
            </a:r>
            <a:r>
              <a:rPr dirty="0" sz="1800" spc="25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on</a:t>
            </a:r>
            <a:endParaRPr sz="1800">
              <a:latin typeface="Dubai"/>
              <a:cs typeface="Duba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79372" y="8369300"/>
            <a:ext cx="482854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>
                <a:latin typeface="Dubai"/>
                <a:cs typeface="Dubai"/>
              </a:rPr>
              <a:t>the </a:t>
            </a:r>
            <a:r>
              <a:rPr dirty="0" sz="1800" spc="-10">
                <a:latin typeface="Dubai"/>
                <a:cs typeface="Dubai"/>
              </a:rPr>
              <a:t>ISO </a:t>
            </a:r>
            <a:r>
              <a:rPr dirty="0" sz="1800">
                <a:latin typeface="Dubai"/>
                <a:cs typeface="Dubai"/>
              </a:rPr>
              <a:t>50001 </a:t>
            </a:r>
            <a:r>
              <a:rPr dirty="0" sz="1800" spc="-10">
                <a:latin typeface="Dubai"/>
                <a:cs typeface="Dubai"/>
              </a:rPr>
              <a:t>standard, </a:t>
            </a:r>
            <a:r>
              <a:rPr dirty="0" sz="1800" spc="-5">
                <a:latin typeface="Dubai"/>
                <a:cs typeface="Dubai"/>
              </a:rPr>
              <a:t>the </a:t>
            </a:r>
            <a:r>
              <a:rPr dirty="0" sz="1800">
                <a:latin typeface="Dubai"/>
                <a:cs typeface="Dubai"/>
              </a:rPr>
              <a:t>ability </a:t>
            </a:r>
            <a:r>
              <a:rPr dirty="0" sz="1800" spc="-10">
                <a:latin typeface="Dubai"/>
                <a:cs typeface="Dubai"/>
              </a:rPr>
              <a:t>to </a:t>
            </a:r>
            <a:r>
              <a:rPr dirty="0" sz="1800" spc="-15">
                <a:latin typeface="Dubai"/>
                <a:cs typeface="Dubai"/>
              </a:rPr>
              <a:t>interpret</a:t>
            </a:r>
            <a:r>
              <a:rPr dirty="0" sz="1800" spc="55">
                <a:latin typeface="Dubai"/>
                <a:cs typeface="Dubai"/>
              </a:rPr>
              <a:t> </a:t>
            </a:r>
            <a:r>
              <a:rPr dirty="0" sz="1800" spc="-10">
                <a:latin typeface="Dubai"/>
                <a:cs typeface="Dubai"/>
              </a:rPr>
              <a:t>and</a:t>
            </a:r>
            <a:endParaRPr sz="1800">
              <a:latin typeface="Dubai"/>
              <a:cs typeface="Duba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79372" y="8634476"/>
            <a:ext cx="5168265" cy="580390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marL="12700" marR="5080">
              <a:lnSpc>
                <a:spcPct val="102200"/>
              </a:lnSpc>
              <a:spcBef>
                <a:spcPts val="50"/>
              </a:spcBef>
            </a:pPr>
            <a:r>
              <a:rPr dirty="0" sz="1800" spc="-5">
                <a:latin typeface="Dubai"/>
                <a:cs typeface="Dubai"/>
              </a:rPr>
              <a:t>implement </a:t>
            </a:r>
            <a:r>
              <a:rPr dirty="0" sz="1800" spc="-10">
                <a:latin typeface="Dubai"/>
                <a:cs typeface="Dubai"/>
              </a:rPr>
              <a:t>requirements, </a:t>
            </a:r>
            <a:r>
              <a:rPr dirty="0" sz="1800" spc="-5">
                <a:latin typeface="Dubai"/>
                <a:cs typeface="Dubai"/>
              </a:rPr>
              <a:t>and the </a:t>
            </a:r>
            <a:r>
              <a:rPr dirty="0" sz="1800">
                <a:latin typeface="Dubai"/>
                <a:cs typeface="Dubai"/>
              </a:rPr>
              <a:t>skills </a:t>
            </a:r>
            <a:r>
              <a:rPr dirty="0" sz="1800" spc="-5">
                <a:latin typeface="Dubai"/>
                <a:cs typeface="Dubai"/>
              </a:rPr>
              <a:t>and techniques  </a:t>
            </a:r>
            <a:r>
              <a:rPr dirty="0" sz="1800" spc="-10">
                <a:latin typeface="Dubai"/>
                <a:cs typeface="Dubai"/>
              </a:rPr>
              <a:t>to </a:t>
            </a:r>
            <a:r>
              <a:rPr dirty="0" sz="1800" spc="-5">
                <a:latin typeface="Dubai"/>
                <a:cs typeface="Dubai"/>
              </a:rPr>
              <a:t>measure the effectiveness </a:t>
            </a:r>
            <a:r>
              <a:rPr dirty="0" sz="1800">
                <a:latin typeface="Dubai"/>
                <a:cs typeface="Dubai"/>
              </a:rPr>
              <a:t>of </a:t>
            </a:r>
            <a:r>
              <a:rPr dirty="0" sz="1800" spc="-5">
                <a:latin typeface="Dubai"/>
                <a:cs typeface="Dubai"/>
              </a:rPr>
              <a:t>an energy</a:t>
            </a:r>
            <a:r>
              <a:rPr dirty="0" sz="1800" spc="60">
                <a:latin typeface="Dubai"/>
                <a:cs typeface="Dubai"/>
              </a:rPr>
              <a:t> </a:t>
            </a:r>
            <a:r>
              <a:rPr dirty="0" sz="1800" spc="-10">
                <a:latin typeface="Dubai"/>
                <a:cs typeface="Dubai"/>
              </a:rPr>
              <a:t>management</a:t>
            </a:r>
            <a:endParaRPr sz="1800">
              <a:latin typeface="Dubai"/>
              <a:cs typeface="Duba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79372" y="9180068"/>
            <a:ext cx="310769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>
                <a:latin typeface="Dubai"/>
                <a:cs typeface="Dubai"/>
              </a:rPr>
              <a:t>system through </a:t>
            </a:r>
            <a:r>
              <a:rPr dirty="0" sz="1800" spc="-5">
                <a:latin typeface="Dubai"/>
                <a:cs typeface="Dubai"/>
              </a:rPr>
              <a:t>an </a:t>
            </a:r>
            <a:r>
              <a:rPr dirty="0" sz="1800" spc="-10">
                <a:latin typeface="Dubai"/>
                <a:cs typeface="Dubai"/>
              </a:rPr>
              <a:t>internal</a:t>
            </a:r>
            <a:r>
              <a:rPr dirty="0" sz="1800" spc="20">
                <a:latin typeface="Dubai"/>
                <a:cs typeface="Dubai"/>
              </a:rPr>
              <a:t> </a:t>
            </a:r>
            <a:r>
              <a:rPr dirty="0" sz="1800" spc="5">
                <a:latin typeface="Dubai"/>
                <a:cs typeface="Dubai"/>
              </a:rPr>
              <a:t>audit.</a:t>
            </a:r>
            <a:endParaRPr sz="1800">
              <a:latin typeface="Dubai"/>
              <a:cs typeface="Duba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19597" y="13127228"/>
            <a:ext cx="3766820" cy="27781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>
                <a:latin typeface="Dubai"/>
                <a:cs typeface="Dubai"/>
              </a:rPr>
              <a:t>Certified </a:t>
            </a:r>
            <a:r>
              <a:rPr dirty="0" sz="1800" spc="-15">
                <a:latin typeface="Dubai"/>
                <a:cs typeface="Dubai"/>
              </a:rPr>
              <a:t>Concrete</a:t>
            </a:r>
            <a:r>
              <a:rPr dirty="0" sz="1800" spc="10">
                <a:latin typeface="Dubai"/>
                <a:cs typeface="Dubai"/>
              </a:rPr>
              <a:t> </a:t>
            </a:r>
            <a:r>
              <a:rPr dirty="0" sz="1800" spc="-25">
                <a:latin typeface="Dubai"/>
                <a:cs typeface="Dubai"/>
              </a:rPr>
              <a:t>Technician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ts val="2125"/>
              </a:lnSpc>
              <a:spcBef>
                <a:spcPts val="45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>
                <a:latin typeface="Dubai"/>
                <a:cs typeface="Dubai"/>
              </a:rPr>
              <a:t>Certified </a:t>
            </a:r>
            <a:r>
              <a:rPr dirty="0" sz="1800" spc="-5">
                <a:latin typeface="Dubai"/>
                <a:cs typeface="Dubai"/>
              </a:rPr>
              <a:t>Asphalt</a:t>
            </a:r>
            <a:r>
              <a:rPr dirty="0" sz="1800" spc="5">
                <a:latin typeface="Dubai"/>
                <a:cs typeface="Dubai"/>
              </a:rPr>
              <a:t> </a:t>
            </a:r>
            <a:r>
              <a:rPr dirty="0" sz="1800" spc="-25">
                <a:latin typeface="Dubai"/>
                <a:cs typeface="Dubai"/>
              </a:rPr>
              <a:t>Technician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ts val="2125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>
                <a:latin typeface="Dubai"/>
                <a:cs typeface="Dubai"/>
              </a:rPr>
              <a:t>Certified Soil &amp; </a:t>
            </a:r>
            <a:r>
              <a:rPr dirty="0" sz="1800" spc="-15">
                <a:latin typeface="Dubai"/>
                <a:cs typeface="Dubai"/>
              </a:rPr>
              <a:t>Aggregate</a:t>
            </a:r>
            <a:r>
              <a:rPr dirty="0" sz="1800" spc="5">
                <a:latin typeface="Dubai"/>
                <a:cs typeface="Dubai"/>
              </a:rPr>
              <a:t> </a:t>
            </a:r>
            <a:r>
              <a:rPr dirty="0" sz="1800" spc="-25">
                <a:latin typeface="Dubai"/>
                <a:cs typeface="Dubai"/>
              </a:rPr>
              <a:t>Technician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5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>
                <a:latin typeface="Dubai"/>
                <a:cs typeface="Dubai"/>
              </a:rPr>
              <a:t>Certified </a:t>
            </a:r>
            <a:r>
              <a:rPr dirty="0" sz="1800" spc="-5">
                <a:latin typeface="Dubai"/>
                <a:cs typeface="Dubai"/>
              </a:rPr>
              <a:t>Chemical</a:t>
            </a:r>
            <a:r>
              <a:rPr dirty="0" sz="1800" spc="10">
                <a:latin typeface="Dubai"/>
                <a:cs typeface="Dubai"/>
              </a:rPr>
              <a:t> </a:t>
            </a:r>
            <a:r>
              <a:rPr dirty="0" sz="1800" spc="-25">
                <a:latin typeface="Dubai"/>
                <a:cs typeface="Dubai"/>
              </a:rPr>
              <a:t>Technician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ts val="2125"/>
              </a:lnSpc>
              <a:spcBef>
                <a:spcPts val="45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>
                <a:latin typeface="Dubai"/>
                <a:cs typeface="Dubai"/>
              </a:rPr>
              <a:t>Certifies </a:t>
            </a:r>
            <a:r>
              <a:rPr dirty="0" sz="1800" spc="-10">
                <a:latin typeface="Dubai"/>
                <a:cs typeface="Dubai"/>
              </a:rPr>
              <a:t>Laboratory</a:t>
            </a:r>
            <a:r>
              <a:rPr dirty="0" sz="1800" spc="5">
                <a:latin typeface="Dubai"/>
                <a:cs typeface="Dubai"/>
              </a:rPr>
              <a:t> </a:t>
            </a:r>
            <a:r>
              <a:rPr dirty="0" sz="1800">
                <a:latin typeface="Dubai"/>
                <a:cs typeface="Dubai"/>
              </a:rPr>
              <a:t>Supervisor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ts val="2125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>
                <a:latin typeface="Dubai"/>
                <a:cs typeface="Dubai"/>
              </a:rPr>
              <a:t>Certified </a:t>
            </a:r>
            <a:r>
              <a:rPr dirty="0" sz="1800" spc="-5">
                <a:latin typeface="Dubai"/>
                <a:cs typeface="Dubai"/>
              </a:rPr>
              <a:t>Geotechnical </a:t>
            </a:r>
            <a:r>
              <a:rPr dirty="0" sz="1800">
                <a:latin typeface="Dubai"/>
                <a:cs typeface="Dubai"/>
              </a:rPr>
              <a:t>Supervisor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ts val="2125"/>
              </a:lnSpc>
              <a:spcBef>
                <a:spcPts val="5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>
                <a:latin typeface="Dubai"/>
                <a:cs typeface="Dubai"/>
              </a:rPr>
              <a:t>Certified CPT</a:t>
            </a:r>
            <a:r>
              <a:rPr dirty="0" sz="1800" spc="5">
                <a:latin typeface="Dubai"/>
                <a:cs typeface="Dubai"/>
              </a:rPr>
              <a:t> </a:t>
            </a:r>
            <a:r>
              <a:rPr dirty="0" sz="1800" spc="-15">
                <a:latin typeface="Dubai"/>
                <a:cs typeface="Dubai"/>
              </a:rPr>
              <a:t>operator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ts val="2125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>
                <a:latin typeface="Dubai"/>
                <a:cs typeface="Dubai"/>
              </a:rPr>
              <a:t>Certified Drilling</a:t>
            </a:r>
            <a:r>
              <a:rPr dirty="0" sz="1800" spc="10">
                <a:latin typeface="Dubai"/>
                <a:cs typeface="Dubai"/>
              </a:rPr>
              <a:t> </a:t>
            </a:r>
            <a:r>
              <a:rPr dirty="0" sz="1800" spc="-25">
                <a:latin typeface="Dubai"/>
                <a:cs typeface="Dubai"/>
              </a:rPr>
              <a:t>Technician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5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>
                <a:latin typeface="Dubai"/>
                <a:cs typeface="Dubai"/>
              </a:rPr>
              <a:t>Certified </a:t>
            </a:r>
            <a:r>
              <a:rPr dirty="0" sz="1800" spc="-5">
                <a:latin typeface="Dubai"/>
                <a:cs typeface="Dubai"/>
              </a:rPr>
              <a:t>Mechanical</a:t>
            </a:r>
            <a:r>
              <a:rPr dirty="0" sz="1800" spc="10">
                <a:latin typeface="Dubai"/>
                <a:cs typeface="Dubai"/>
              </a:rPr>
              <a:t> </a:t>
            </a:r>
            <a:r>
              <a:rPr dirty="0" sz="1800" spc="-25">
                <a:latin typeface="Dubai"/>
                <a:cs typeface="Dubai"/>
              </a:rPr>
              <a:t>Technician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45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>
                <a:latin typeface="Dubai"/>
                <a:cs typeface="Dubai"/>
              </a:rPr>
              <a:t>Certified </a:t>
            </a:r>
            <a:r>
              <a:rPr dirty="0" sz="1800" spc="-10">
                <a:latin typeface="Dubai"/>
                <a:cs typeface="Dubai"/>
              </a:rPr>
              <a:t>Instrumentation</a:t>
            </a:r>
            <a:r>
              <a:rPr dirty="0" sz="1800" spc="10">
                <a:latin typeface="Dubai"/>
                <a:cs typeface="Dubai"/>
              </a:rPr>
              <a:t> </a:t>
            </a:r>
            <a:r>
              <a:rPr dirty="0" sz="1800" spc="-25">
                <a:latin typeface="Dubai"/>
                <a:cs typeface="Dubai"/>
              </a:rPr>
              <a:t>Technician</a:t>
            </a:r>
            <a:endParaRPr sz="1800">
              <a:latin typeface="Dubai"/>
              <a:cs typeface="Duba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79372" y="10362691"/>
            <a:ext cx="3436620" cy="5803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 b="1">
                <a:latin typeface="Dubai"/>
                <a:cs typeface="Dubai"/>
              </a:rPr>
              <a:t>Project </a:t>
            </a:r>
            <a:r>
              <a:rPr dirty="0" sz="1800" spc="-5" b="1">
                <a:latin typeface="Dubai"/>
                <a:cs typeface="Dubai"/>
              </a:rPr>
              <a:t>Management</a:t>
            </a:r>
            <a:r>
              <a:rPr dirty="0" sz="1800" spc="-20" b="1">
                <a:latin typeface="Dubai"/>
                <a:cs typeface="Dubai"/>
              </a:rPr>
              <a:t> </a:t>
            </a:r>
            <a:r>
              <a:rPr dirty="0" sz="1800" spc="-5" b="1">
                <a:latin typeface="Dubai"/>
                <a:cs typeface="Dubai"/>
              </a:rPr>
              <a:t>Courses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45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10">
                <a:latin typeface="Dubai"/>
                <a:cs typeface="Dubai"/>
              </a:rPr>
              <a:t>Project Management</a:t>
            </a:r>
            <a:r>
              <a:rPr dirty="0" sz="1800" spc="20">
                <a:latin typeface="Dubai"/>
                <a:cs typeface="Dubai"/>
              </a:rPr>
              <a:t> </a:t>
            </a:r>
            <a:r>
              <a:rPr dirty="0" sz="1800" spc="-10">
                <a:latin typeface="Dubai"/>
                <a:cs typeface="Dubai"/>
              </a:rPr>
              <a:t>Professional</a:t>
            </a:r>
            <a:endParaRPr sz="1800">
              <a:latin typeface="Dubai"/>
              <a:cs typeface="Duba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79372" y="10923523"/>
            <a:ext cx="337629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10">
                <a:latin typeface="Dubai"/>
                <a:cs typeface="Dubai"/>
              </a:rPr>
              <a:t>Professional </a:t>
            </a:r>
            <a:r>
              <a:rPr dirty="0" sz="1800">
                <a:latin typeface="Dubai"/>
                <a:cs typeface="Dubai"/>
              </a:rPr>
              <a:t>in Business</a:t>
            </a:r>
            <a:r>
              <a:rPr dirty="0" sz="1800" spc="-20">
                <a:latin typeface="Dubai"/>
                <a:cs typeface="Dubai"/>
              </a:rPr>
              <a:t> </a:t>
            </a:r>
            <a:r>
              <a:rPr dirty="0" sz="1800">
                <a:latin typeface="Dubai"/>
                <a:cs typeface="Dubai"/>
              </a:rPr>
              <a:t>Analysis</a:t>
            </a:r>
            <a:endParaRPr sz="1800">
              <a:latin typeface="Dubai"/>
              <a:cs typeface="Duba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570980" y="10356595"/>
            <a:ext cx="3232150" cy="5803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 b="1">
                <a:latin typeface="Dubai"/>
                <a:cs typeface="Dubai"/>
              </a:rPr>
              <a:t>Lean </a:t>
            </a:r>
            <a:r>
              <a:rPr dirty="0" sz="1800" b="1">
                <a:latin typeface="Dubai"/>
                <a:cs typeface="Dubai"/>
              </a:rPr>
              <a:t>Six Sigma </a:t>
            </a:r>
            <a:r>
              <a:rPr dirty="0" sz="1800" spc="-5" b="1">
                <a:latin typeface="Dubai"/>
                <a:cs typeface="Dubai"/>
              </a:rPr>
              <a:t>Certified</a:t>
            </a:r>
            <a:r>
              <a:rPr dirty="0" sz="1800" spc="-75" b="1">
                <a:latin typeface="Dubai"/>
                <a:cs typeface="Dubai"/>
              </a:rPr>
              <a:t> </a:t>
            </a:r>
            <a:r>
              <a:rPr dirty="0" sz="1800" spc="-5" b="1">
                <a:latin typeface="Dubai"/>
                <a:cs typeface="Dubai"/>
              </a:rPr>
              <a:t>Courses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45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>
                <a:latin typeface="Dubai"/>
                <a:cs typeface="Dubai"/>
              </a:rPr>
              <a:t>Certified </a:t>
            </a:r>
            <a:r>
              <a:rPr dirty="0" sz="1800" spc="-5">
                <a:latin typeface="Dubai"/>
                <a:cs typeface="Dubai"/>
              </a:rPr>
              <a:t>Black</a:t>
            </a:r>
            <a:r>
              <a:rPr dirty="0" sz="1800">
                <a:latin typeface="Dubai"/>
                <a:cs typeface="Dubai"/>
              </a:rPr>
              <a:t> Belt</a:t>
            </a:r>
            <a:endParaRPr sz="1800">
              <a:latin typeface="Dubai"/>
              <a:cs typeface="Duba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570980" y="10914380"/>
            <a:ext cx="216408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>
                <a:latin typeface="Dubai"/>
                <a:cs typeface="Dubai"/>
              </a:rPr>
              <a:t>Certified </a:t>
            </a:r>
            <a:r>
              <a:rPr dirty="0" sz="1800" spc="-10">
                <a:latin typeface="Dubai"/>
                <a:cs typeface="Dubai"/>
              </a:rPr>
              <a:t>Green</a:t>
            </a:r>
            <a:r>
              <a:rPr dirty="0" sz="1800" spc="-50">
                <a:latin typeface="Dubai"/>
                <a:cs typeface="Dubai"/>
              </a:rPr>
              <a:t> </a:t>
            </a:r>
            <a:r>
              <a:rPr dirty="0" sz="1800">
                <a:latin typeface="Dubai"/>
                <a:cs typeface="Dubai"/>
              </a:rPr>
              <a:t>Belt</a:t>
            </a:r>
            <a:endParaRPr sz="1800">
              <a:latin typeface="Dubai"/>
              <a:cs typeface="Duba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570980" y="11182604"/>
            <a:ext cx="219900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>
                <a:latin typeface="Dubai"/>
                <a:cs typeface="Dubai"/>
              </a:rPr>
              <a:t>Certified </a:t>
            </a:r>
            <a:r>
              <a:rPr dirty="0" sz="1800" spc="-35">
                <a:latin typeface="Dubai"/>
                <a:cs typeface="Dubai"/>
              </a:rPr>
              <a:t>Yellow</a:t>
            </a:r>
            <a:r>
              <a:rPr dirty="0" sz="1800" spc="-50">
                <a:latin typeface="Dubai"/>
                <a:cs typeface="Dubai"/>
              </a:rPr>
              <a:t> </a:t>
            </a:r>
            <a:r>
              <a:rPr dirty="0" sz="1800">
                <a:latin typeface="Dubai"/>
                <a:cs typeface="Dubai"/>
              </a:rPr>
              <a:t>Belt</a:t>
            </a:r>
            <a:endParaRPr sz="1800">
              <a:latin typeface="Dubai"/>
              <a:cs typeface="Duba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1521926" y="15706396"/>
            <a:ext cx="550545" cy="438784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wrap="square" lIns="0" tIns="69850" rIns="0" bIns="0" rtlCol="0" vert="horz">
            <a:spAutoFit/>
          </a:bodyPr>
          <a:lstStyle/>
          <a:p>
            <a:pPr marL="91440">
              <a:lnSpc>
                <a:spcPct val="100000"/>
              </a:lnSpc>
              <a:spcBef>
                <a:spcPts val="550"/>
              </a:spcBef>
            </a:pPr>
            <a:r>
              <a:rPr dirty="0" sz="1800">
                <a:latin typeface="Dubai"/>
                <a:cs typeface="Dubai"/>
              </a:rPr>
              <a:t>3/4</a:t>
            </a:r>
            <a:endParaRPr sz="1800">
              <a:latin typeface="Dubai"/>
              <a:cs typeface="Duba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228546" y="7915147"/>
            <a:ext cx="4848860" cy="5803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 b="1">
                <a:latin typeface="Dubai"/>
                <a:cs typeface="Dubai"/>
              </a:rPr>
              <a:t>ISO </a:t>
            </a:r>
            <a:r>
              <a:rPr dirty="0" sz="1800" b="1">
                <a:latin typeface="Dubai"/>
                <a:cs typeface="Dubai"/>
              </a:rPr>
              <a:t>50001 </a:t>
            </a:r>
            <a:r>
              <a:rPr dirty="0" sz="1800" spc="-10" b="1">
                <a:latin typeface="Dubai"/>
                <a:cs typeface="Dubai"/>
              </a:rPr>
              <a:t>IRCA </a:t>
            </a:r>
            <a:r>
              <a:rPr dirty="0" sz="1800" spc="-5" b="1">
                <a:latin typeface="Dubai"/>
                <a:cs typeface="Dubai"/>
              </a:rPr>
              <a:t>Lead </a:t>
            </a:r>
            <a:r>
              <a:rPr dirty="0" sz="1800" spc="-10" b="1">
                <a:latin typeface="Dubai"/>
                <a:cs typeface="Dubai"/>
              </a:rPr>
              <a:t>Auditor</a:t>
            </a:r>
            <a:r>
              <a:rPr dirty="0" sz="1800" spc="-20" b="1">
                <a:latin typeface="Dubai"/>
                <a:cs typeface="Dubai"/>
              </a:rPr>
              <a:t> </a:t>
            </a:r>
            <a:r>
              <a:rPr dirty="0" sz="1800" spc="-30" b="1">
                <a:latin typeface="Dubai"/>
                <a:cs typeface="Dubai"/>
              </a:rPr>
              <a:t>Training</a:t>
            </a:r>
            <a:endParaRPr sz="1800">
              <a:latin typeface="Dubai"/>
              <a:cs typeface="Dubai"/>
            </a:endParaRPr>
          </a:p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1800">
                <a:latin typeface="Dubai"/>
                <a:cs typeface="Dubai"/>
              </a:rPr>
              <a:t>This </a:t>
            </a:r>
            <a:r>
              <a:rPr dirty="0" sz="1800" spc="-10">
                <a:latin typeface="Dubai"/>
                <a:cs typeface="Dubai"/>
              </a:rPr>
              <a:t>five-day </a:t>
            </a:r>
            <a:r>
              <a:rPr dirty="0" sz="1800">
                <a:latin typeface="Dubai"/>
                <a:cs typeface="Dubai"/>
              </a:rPr>
              <a:t>course </a:t>
            </a:r>
            <a:r>
              <a:rPr dirty="0" sz="1800" spc="-5">
                <a:latin typeface="Dubai"/>
                <a:cs typeface="Dubai"/>
              </a:rPr>
              <a:t>focuses on </a:t>
            </a:r>
            <a:r>
              <a:rPr dirty="0" sz="1800" spc="-10">
                <a:latin typeface="Dubai"/>
                <a:cs typeface="Dubai"/>
              </a:rPr>
              <a:t>effective </a:t>
            </a:r>
            <a:r>
              <a:rPr dirty="0" sz="1800" spc="-5">
                <a:latin typeface="Dubai"/>
                <a:cs typeface="Dubai"/>
              </a:rPr>
              <a:t>auditing</a:t>
            </a:r>
            <a:r>
              <a:rPr dirty="0" sz="1800" spc="85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of</a:t>
            </a:r>
            <a:endParaRPr sz="1800">
              <a:latin typeface="Dubai"/>
              <a:cs typeface="Duba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228546" y="8475980"/>
            <a:ext cx="489140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>
                <a:latin typeface="Dubai"/>
                <a:cs typeface="Dubai"/>
              </a:rPr>
              <a:t>energy </a:t>
            </a:r>
            <a:r>
              <a:rPr dirty="0" sz="1800" spc="-10">
                <a:latin typeface="Dubai"/>
                <a:cs typeface="Dubai"/>
              </a:rPr>
              <a:t>management </a:t>
            </a:r>
            <a:r>
              <a:rPr dirty="0" sz="1800" spc="-5">
                <a:latin typeface="Dubai"/>
                <a:cs typeface="Dubai"/>
              </a:rPr>
              <a:t>systems against the </a:t>
            </a:r>
            <a:r>
              <a:rPr dirty="0" sz="1800" spc="-10">
                <a:latin typeface="Dubai"/>
                <a:cs typeface="Dubai"/>
              </a:rPr>
              <a:t>ISO</a:t>
            </a:r>
            <a:r>
              <a:rPr dirty="0" sz="1800" spc="55">
                <a:latin typeface="Dubai"/>
                <a:cs typeface="Dubai"/>
              </a:rPr>
              <a:t> </a:t>
            </a:r>
            <a:r>
              <a:rPr dirty="0" sz="1800">
                <a:latin typeface="Dubai"/>
                <a:cs typeface="Dubai"/>
              </a:rPr>
              <a:t>50001</a:t>
            </a:r>
            <a:endParaRPr sz="1800">
              <a:latin typeface="Dubai"/>
              <a:cs typeface="Duba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228546" y="8741156"/>
            <a:ext cx="4721225" cy="580390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marL="12700" marR="5080">
              <a:lnSpc>
                <a:spcPct val="102200"/>
              </a:lnSpc>
              <a:spcBef>
                <a:spcPts val="50"/>
              </a:spcBef>
            </a:pPr>
            <a:r>
              <a:rPr dirty="0" sz="1800" spc="-10">
                <a:latin typeface="Dubai"/>
                <a:cs typeface="Dubai"/>
              </a:rPr>
              <a:t>standard, </a:t>
            </a:r>
            <a:r>
              <a:rPr dirty="0" sz="1800" spc="-5">
                <a:latin typeface="Dubai"/>
                <a:cs typeface="Dubai"/>
              </a:rPr>
              <a:t>planning and </a:t>
            </a:r>
            <a:r>
              <a:rPr dirty="0" sz="1800" spc="-10">
                <a:latin typeface="Dubai"/>
                <a:cs typeface="Dubai"/>
              </a:rPr>
              <a:t>preparation </a:t>
            </a:r>
            <a:r>
              <a:rPr dirty="0" sz="1800" spc="-5">
                <a:latin typeface="Dubai"/>
                <a:cs typeface="Dubai"/>
              </a:rPr>
              <a:t>of </a:t>
            </a:r>
            <a:r>
              <a:rPr dirty="0" sz="1800">
                <a:latin typeface="Dubai"/>
                <a:cs typeface="Dubai"/>
              </a:rPr>
              <a:t>audits, audit  techniques, </a:t>
            </a:r>
            <a:r>
              <a:rPr dirty="0" sz="1800" spc="-5">
                <a:latin typeface="Dubai"/>
                <a:cs typeface="Dubai"/>
              </a:rPr>
              <a:t>and </a:t>
            </a:r>
            <a:r>
              <a:rPr dirty="0" sz="1800">
                <a:latin typeface="Dubai"/>
                <a:cs typeface="Dubai"/>
              </a:rPr>
              <a:t>audit reporting.</a:t>
            </a:r>
            <a:endParaRPr sz="1800">
              <a:latin typeface="Dubai"/>
              <a:cs typeface="Dubai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200632" y="9828865"/>
            <a:ext cx="11898630" cy="440055"/>
          </a:xfrm>
          <a:custGeom>
            <a:avLst/>
            <a:gdLst/>
            <a:ahLst/>
            <a:cxnLst/>
            <a:rect l="l" t="t" r="r" b="b"/>
            <a:pathLst>
              <a:path w="11898630" h="440054">
                <a:moveTo>
                  <a:pt x="219906" y="0"/>
                </a:moveTo>
                <a:lnTo>
                  <a:pt x="11898346" y="0"/>
                </a:lnTo>
                <a:lnTo>
                  <a:pt x="11898346" y="219907"/>
                </a:lnTo>
                <a:lnTo>
                  <a:pt x="11893878" y="264226"/>
                </a:lnTo>
                <a:lnTo>
                  <a:pt x="11881064" y="305505"/>
                </a:lnTo>
                <a:lnTo>
                  <a:pt x="11860789" y="342859"/>
                </a:lnTo>
                <a:lnTo>
                  <a:pt x="11833937" y="375405"/>
                </a:lnTo>
                <a:lnTo>
                  <a:pt x="11801391" y="402258"/>
                </a:lnTo>
                <a:lnTo>
                  <a:pt x="11764037" y="422533"/>
                </a:lnTo>
                <a:lnTo>
                  <a:pt x="11722758" y="435347"/>
                </a:lnTo>
                <a:lnTo>
                  <a:pt x="11678440" y="439815"/>
                </a:lnTo>
                <a:lnTo>
                  <a:pt x="0" y="439815"/>
                </a:lnTo>
                <a:lnTo>
                  <a:pt x="0" y="219907"/>
                </a:lnTo>
                <a:lnTo>
                  <a:pt x="4467" y="175588"/>
                </a:lnTo>
                <a:lnTo>
                  <a:pt x="17281" y="134309"/>
                </a:lnTo>
                <a:lnTo>
                  <a:pt x="37556" y="96955"/>
                </a:lnTo>
                <a:lnTo>
                  <a:pt x="64408" y="64409"/>
                </a:lnTo>
                <a:lnTo>
                  <a:pt x="96954" y="37556"/>
                </a:lnTo>
                <a:lnTo>
                  <a:pt x="134308" y="17281"/>
                </a:lnTo>
                <a:lnTo>
                  <a:pt x="175587" y="4467"/>
                </a:lnTo>
                <a:lnTo>
                  <a:pt x="219906" y="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 txBox="1"/>
          <p:nvPr/>
        </p:nvSpPr>
        <p:spPr>
          <a:xfrm>
            <a:off x="343782" y="9889235"/>
            <a:ext cx="6602095" cy="330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10" b="1">
                <a:latin typeface="Dubai"/>
                <a:cs typeface="Dubai"/>
              </a:rPr>
              <a:t>Project </a:t>
            </a:r>
            <a:r>
              <a:rPr dirty="0" sz="2000" spc="-5" b="1">
                <a:latin typeface="Dubai"/>
                <a:cs typeface="Dubai"/>
              </a:rPr>
              <a:t>Management </a:t>
            </a:r>
            <a:r>
              <a:rPr dirty="0" sz="2000" spc="-10" b="1">
                <a:latin typeface="Dubai"/>
                <a:cs typeface="Dubai"/>
              </a:rPr>
              <a:t>Professional </a:t>
            </a:r>
            <a:r>
              <a:rPr dirty="0" sz="2000" b="1">
                <a:latin typeface="Dubai"/>
                <a:cs typeface="Dubai"/>
              </a:rPr>
              <a:t>&amp; </a:t>
            </a:r>
            <a:r>
              <a:rPr dirty="0" sz="2000" spc="-5" b="1">
                <a:latin typeface="Dubai"/>
                <a:cs typeface="Dubai"/>
              </a:rPr>
              <a:t>Certified Lean </a:t>
            </a:r>
            <a:r>
              <a:rPr dirty="0" sz="2000" b="1">
                <a:latin typeface="Dubai"/>
                <a:cs typeface="Dubai"/>
              </a:rPr>
              <a:t>Six</a:t>
            </a:r>
            <a:r>
              <a:rPr dirty="0" sz="2000" spc="55" b="1">
                <a:latin typeface="Dubai"/>
                <a:cs typeface="Dubai"/>
              </a:rPr>
              <a:t> </a:t>
            </a:r>
            <a:r>
              <a:rPr dirty="0" sz="2000" spc="-5" b="1">
                <a:latin typeface="Dubai"/>
                <a:cs typeface="Dubai"/>
              </a:rPr>
              <a:t>Sigma</a:t>
            </a:r>
            <a:endParaRPr sz="2000">
              <a:latin typeface="Dubai"/>
              <a:cs typeface="Dubai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200632" y="12033078"/>
            <a:ext cx="11898630" cy="440055"/>
          </a:xfrm>
          <a:custGeom>
            <a:avLst/>
            <a:gdLst/>
            <a:ahLst/>
            <a:cxnLst/>
            <a:rect l="l" t="t" r="r" b="b"/>
            <a:pathLst>
              <a:path w="11898630" h="440054">
                <a:moveTo>
                  <a:pt x="219906" y="0"/>
                </a:moveTo>
                <a:lnTo>
                  <a:pt x="11898346" y="0"/>
                </a:lnTo>
                <a:lnTo>
                  <a:pt x="11898346" y="219907"/>
                </a:lnTo>
                <a:lnTo>
                  <a:pt x="11893878" y="264226"/>
                </a:lnTo>
                <a:lnTo>
                  <a:pt x="11881064" y="305505"/>
                </a:lnTo>
                <a:lnTo>
                  <a:pt x="11860789" y="342859"/>
                </a:lnTo>
                <a:lnTo>
                  <a:pt x="11833937" y="375405"/>
                </a:lnTo>
                <a:lnTo>
                  <a:pt x="11801391" y="402258"/>
                </a:lnTo>
                <a:lnTo>
                  <a:pt x="11764037" y="422533"/>
                </a:lnTo>
                <a:lnTo>
                  <a:pt x="11722758" y="435347"/>
                </a:lnTo>
                <a:lnTo>
                  <a:pt x="11678440" y="439815"/>
                </a:lnTo>
                <a:lnTo>
                  <a:pt x="0" y="439815"/>
                </a:lnTo>
                <a:lnTo>
                  <a:pt x="0" y="219907"/>
                </a:lnTo>
                <a:lnTo>
                  <a:pt x="4467" y="175588"/>
                </a:lnTo>
                <a:lnTo>
                  <a:pt x="17281" y="134309"/>
                </a:lnTo>
                <a:lnTo>
                  <a:pt x="37556" y="96955"/>
                </a:lnTo>
                <a:lnTo>
                  <a:pt x="64408" y="64409"/>
                </a:lnTo>
                <a:lnTo>
                  <a:pt x="96954" y="37556"/>
                </a:lnTo>
                <a:lnTo>
                  <a:pt x="134308" y="17281"/>
                </a:lnTo>
                <a:lnTo>
                  <a:pt x="175587" y="4467"/>
                </a:lnTo>
                <a:lnTo>
                  <a:pt x="219906" y="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 txBox="1"/>
          <p:nvPr/>
        </p:nvSpPr>
        <p:spPr>
          <a:xfrm>
            <a:off x="279372" y="11188700"/>
            <a:ext cx="4727575" cy="18453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>
                <a:latin typeface="Dubai"/>
                <a:cs typeface="Dubai"/>
              </a:rPr>
              <a:t>Risk </a:t>
            </a:r>
            <a:r>
              <a:rPr dirty="0" sz="1800" spc="-10">
                <a:latin typeface="Dubai"/>
                <a:cs typeface="Dubai"/>
              </a:rPr>
              <a:t>Management</a:t>
            </a:r>
            <a:r>
              <a:rPr dirty="0" sz="1800" spc="-5">
                <a:latin typeface="Dubai"/>
                <a:cs typeface="Dubai"/>
              </a:rPr>
              <a:t> </a:t>
            </a:r>
            <a:r>
              <a:rPr dirty="0" sz="1800" spc="-10">
                <a:latin typeface="Dubai"/>
                <a:cs typeface="Dubai"/>
              </a:rPr>
              <a:t>Professional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45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5">
                <a:latin typeface="Dubai"/>
                <a:cs typeface="Dubai"/>
              </a:rPr>
              <a:t>One-year </a:t>
            </a:r>
            <a:r>
              <a:rPr dirty="0" sz="1800">
                <a:latin typeface="Dubai"/>
                <a:cs typeface="Dubai"/>
              </a:rPr>
              <a:t>Quality </a:t>
            </a:r>
            <a:r>
              <a:rPr dirty="0" sz="1800" spc="-5">
                <a:latin typeface="Dubai"/>
                <a:cs typeface="Dubai"/>
              </a:rPr>
              <a:t>Manager</a:t>
            </a:r>
            <a:r>
              <a:rPr dirty="0" sz="1800" spc="15">
                <a:latin typeface="Dubai"/>
                <a:cs typeface="Dubai"/>
              </a:rPr>
              <a:t> </a:t>
            </a:r>
            <a:r>
              <a:rPr dirty="0" sz="1800">
                <a:latin typeface="Dubai"/>
                <a:cs typeface="Dubai"/>
              </a:rPr>
              <a:t>Diploma</a:t>
            </a:r>
            <a:endParaRPr sz="1800">
              <a:latin typeface="Dubai"/>
              <a:cs typeface="Dubai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350">
              <a:latin typeface="Times New Roman"/>
              <a:cs typeface="Times New Roman"/>
            </a:endParaRPr>
          </a:p>
          <a:p>
            <a:pPr marL="76835">
              <a:lnSpc>
                <a:spcPct val="100000"/>
              </a:lnSpc>
            </a:pPr>
            <a:r>
              <a:rPr dirty="0" sz="2000" spc="-5" b="1">
                <a:latin typeface="Dubai"/>
                <a:cs typeface="Dubai"/>
              </a:rPr>
              <a:t>Personnel Certification as per ISO 17024</a:t>
            </a:r>
            <a:endParaRPr sz="2000">
              <a:latin typeface="Dubai"/>
              <a:cs typeface="Dubai"/>
            </a:endParaRPr>
          </a:p>
          <a:p>
            <a:pPr marL="52705">
              <a:lnSpc>
                <a:spcPct val="100000"/>
              </a:lnSpc>
              <a:spcBef>
                <a:spcPts val="440"/>
              </a:spcBef>
            </a:pPr>
            <a:r>
              <a:rPr dirty="0" sz="1800" spc="-10" b="1">
                <a:latin typeface="Dubai"/>
                <a:cs typeface="Dubai"/>
              </a:rPr>
              <a:t>Personnel </a:t>
            </a:r>
            <a:r>
              <a:rPr dirty="0" sz="1800" spc="-5" b="1">
                <a:latin typeface="Dubai"/>
                <a:cs typeface="Dubai"/>
              </a:rPr>
              <a:t>Certification</a:t>
            </a:r>
            <a:endParaRPr sz="1800">
              <a:latin typeface="Dubai"/>
              <a:cs typeface="Dubai"/>
            </a:endParaRPr>
          </a:p>
          <a:p>
            <a:pPr marL="52705">
              <a:lnSpc>
                <a:spcPct val="100000"/>
              </a:lnSpc>
              <a:spcBef>
                <a:spcPts val="50"/>
              </a:spcBef>
            </a:pPr>
            <a:r>
              <a:rPr dirty="0" sz="1800" spc="-45">
                <a:latin typeface="Dubai"/>
                <a:cs typeface="Dubai"/>
              </a:rPr>
              <a:t>INAT </a:t>
            </a:r>
            <a:r>
              <a:rPr dirty="0" sz="1800" spc="-5">
                <a:latin typeface="Dubai"/>
                <a:cs typeface="Dubai"/>
              </a:rPr>
              <a:t>Offering personal certification </a:t>
            </a:r>
            <a:r>
              <a:rPr dirty="0" sz="1800">
                <a:latin typeface="Dubai"/>
                <a:cs typeface="Dubai"/>
              </a:rPr>
              <a:t>in </a:t>
            </a:r>
            <a:r>
              <a:rPr dirty="0" sz="1800" spc="-5">
                <a:latin typeface="Dubai"/>
                <a:cs typeface="Dubai"/>
              </a:rPr>
              <a:t>the </a:t>
            </a:r>
            <a:r>
              <a:rPr dirty="0" sz="1800">
                <a:latin typeface="Dubai"/>
                <a:cs typeface="Dubai"/>
              </a:rPr>
              <a:t>field</a:t>
            </a:r>
            <a:r>
              <a:rPr dirty="0" sz="1800" spc="90">
                <a:latin typeface="Dubai"/>
                <a:cs typeface="Dubai"/>
              </a:rPr>
              <a:t> </a:t>
            </a:r>
            <a:r>
              <a:rPr dirty="0" sz="1800" spc="5">
                <a:latin typeface="Dubai"/>
                <a:cs typeface="Dubai"/>
              </a:rPr>
              <a:t>of:</a:t>
            </a:r>
            <a:endParaRPr sz="1800">
              <a:latin typeface="Dubai"/>
              <a:cs typeface="Dubai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5793049" y="13175995"/>
            <a:ext cx="5885180" cy="27781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>
                <a:latin typeface="Dubai"/>
                <a:cs typeface="Dubai"/>
              </a:rPr>
              <a:t>Certified </a:t>
            </a:r>
            <a:r>
              <a:rPr dirty="0" sz="1800" spc="-25">
                <a:latin typeface="Dubai"/>
                <a:cs typeface="Dubai"/>
              </a:rPr>
              <a:t>Vendor </a:t>
            </a:r>
            <a:r>
              <a:rPr dirty="0" sz="1800" spc="-5">
                <a:latin typeface="Dubai"/>
                <a:cs typeface="Dubai"/>
              </a:rPr>
              <a:t>Inspector</a:t>
            </a:r>
            <a:r>
              <a:rPr dirty="0" sz="1800" spc="35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(Mechanical)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45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>
                <a:latin typeface="Dubai"/>
                <a:cs typeface="Dubai"/>
              </a:rPr>
              <a:t>Certified </a:t>
            </a:r>
            <a:r>
              <a:rPr dirty="0" sz="1800" spc="-25">
                <a:latin typeface="Dubai"/>
                <a:cs typeface="Dubai"/>
              </a:rPr>
              <a:t>Vendor </a:t>
            </a:r>
            <a:r>
              <a:rPr dirty="0" sz="1800" spc="-5">
                <a:latin typeface="Dubai"/>
                <a:cs typeface="Dubai"/>
              </a:rPr>
              <a:t>Inspector</a:t>
            </a:r>
            <a:r>
              <a:rPr dirty="0" sz="1800" spc="35">
                <a:latin typeface="Dubai"/>
                <a:cs typeface="Dubai"/>
              </a:rPr>
              <a:t> </a:t>
            </a:r>
            <a:r>
              <a:rPr dirty="0" sz="1800">
                <a:latin typeface="Dubai"/>
                <a:cs typeface="Dubai"/>
              </a:rPr>
              <a:t>(Electrical)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ts val="2125"/>
              </a:lnSpc>
              <a:spcBef>
                <a:spcPts val="5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>
                <a:latin typeface="Dubai"/>
                <a:cs typeface="Dubai"/>
              </a:rPr>
              <a:t>Certified Quality </a:t>
            </a:r>
            <a:r>
              <a:rPr dirty="0" sz="1800" spc="-15">
                <a:latin typeface="Dubai"/>
                <a:cs typeface="Dubai"/>
              </a:rPr>
              <a:t>Control Procurement </a:t>
            </a:r>
            <a:r>
              <a:rPr dirty="0" sz="1800" spc="-10">
                <a:latin typeface="Dubai"/>
                <a:cs typeface="Dubai"/>
              </a:rPr>
              <a:t>Supervisor/</a:t>
            </a:r>
            <a:r>
              <a:rPr dirty="0" sz="1800" spc="105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Manager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ts val="2125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>
                <a:latin typeface="Dubai"/>
                <a:cs typeface="Dubai"/>
              </a:rPr>
              <a:t>Certified </a:t>
            </a:r>
            <a:r>
              <a:rPr dirty="0" sz="1800" spc="-5">
                <a:latin typeface="Dubai"/>
                <a:cs typeface="Dubai"/>
              </a:rPr>
              <a:t>Calibration Inspector</a:t>
            </a:r>
            <a:r>
              <a:rPr dirty="0" sz="1800" spc="10">
                <a:latin typeface="Dubai"/>
                <a:cs typeface="Dubai"/>
              </a:rPr>
              <a:t> </a:t>
            </a:r>
            <a:r>
              <a:rPr dirty="0" sz="1800" spc="-30">
                <a:latin typeface="Dubai"/>
                <a:cs typeface="Dubai"/>
              </a:rPr>
              <a:t>Force/Torques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ts val="2125"/>
              </a:lnSpc>
              <a:spcBef>
                <a:spcPts val="5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>
                <a:latin typeface="Dubai"/>
                <a:cs typeface="Dubai"/>
              </a:rPr>
              <a:t>Certified </a:t>
            </a:r>
            <a:r>
              <a:rPr dirty="0" sz="1800" spc="-5">
                <a:latin typeface="Dubai"/>
                <a:cs typeface="Dubai"/>
              </a:rPr>
              <a:t>Calibration Inspector</a:t>
            </a:r>
            <a:r>
              <a:rPr dirty="0" sz="1800" spc="10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Dimensional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ts val="2125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>
                <a:latin typeface="Dubai"/>
                <a:cs typeface="Dubai"/>
              </a:rPr>
              <a:t>Certified </a:t>
            </a:r>
            <a:r>
              <a:rPr dirty="0" sz="1800" spc="-5">
                <a:latin typeface="Dubai"/>
                <a:cs typeface="Dubai"/>
              </a:rPr>
              <a:t>Calibration Inspector</a:t>
            </a:r>
            <a:r>
              <a:rPr dirty="0" sz="1800" spc="15">
                <a:latin typeface="Dubai"/>
                <a:cs typeface="Dubai"/>
              </a:rPr>
              <a:t> </a:t>
            </a:r>
            <a:r>
              <a:rPr dirty="0" sz="1800" spc="-30">
                <a:latin typeface="Dubai"/>
                <a:cs typeface="Dubai"/>
              </a:rPr>
              <a:t>Temperature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45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>
                <a:latin typeface="Dubai"/>
                <a:cs typeface="Dubai"/>
              </a:rPr>
              <a:t>Certified </a:t>
            </a:r>
            <a:r>
              <a:rPr dirty="0" sz="1800" spc="-5">
                <a:latin typeface="Dubai"/>
                <a:cs typeface="Dubai"/>
              </a:rPr>
              <a:t>Calibration Inspector</a:t>
            </a:r>
            <a:r>
              <a:rPr dirty="0" sz="1800" spc="10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Analytical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ts val="2125"/>
              </a:lnSpc>
              <a:spcBef>
                <a:spcPts val="5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>
                <a:latin typeface="Dubai"/>
                <a:cs typeface="Dubai"/>
              </a:rPr>
              <a:t>Certified </a:t>
            </a:r>
            <a:r>
              <a:rPr dirty="0" sz="1800" spc="-5">
                <a:latin typeface="Dubai"/>
                <a:cs typeface="Dubai"/>
              </a:rPr>
              <a:t>Calibration Inspector</a:t>
            </a:r>
            <a:r>
              <a:rPr dirty="0" sz="1800" spc="5">
                <a:latin typeface="Dubai"/>
                <a:cs typeface="Dubai"/>
              </a:rPr>
              <a:t> </a:t>
            </a:r>
            <a:r>
              <a:rPr dirty="0" sz="1800" spc="-10">
                <a:latin typeface="Dubai"/>
                <a:cs typeface="Dubai"/>
              </a:rPr>
              <a:t>Pressure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ts val="2125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>
                <a:latin typeface="Dubai"/>
                <a:cs typeface="Dubai"/>
              </a:rPr>
              <a:t>Certified </a:t>
            </a:r>
            <a:r>
              <a:rPr dirty="0" sz="1800" spc="-5">
                <a:latin typeface="Dubai"/>
                <a:cs typeface="Dubai"/>
              </a:rPr>
              <a:t>Calibration Inspector</a:t>
            </a:r>
            <a:r>
              <a:rPr dirty="0" sz="1800" spc="10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Electrical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45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>
                <a:latin typeface="Dubai"/>
                <a:cs typeface="Dubai"/>
              </a:rPr>
              <a:t>Certified </a:t>
            </a:r>
            <a:r>
              <a:rPr dirty="0" sz="1800" spc="-5">
                <a:latin typeface="Dubai"/>
                <a:cs typeface="Dubai"/>
              </a:rPr>
              <a:t>Calibration Inspector</a:t>
            </a:r>
            <a:r>
              <a:rPr dirty="0" sz="1800" spc="10">
                <a:latin typeface="Dubai"/>
                <a:cs typeface="Dubai"/>
              </a:rPr>
              <a:t> </a:t>
            </a:r>
            <a:r>
              <a:rPr dirty="0" sz="1800" spc="-10">
                <a:latin typeface="Dubai"/>
                <a:cs typeface="Dubai"/>
              </a:rPr>
              <a:t>Instrumentation</a:t>
            </a:r>
            <a:endParaRPr sz="1800">
              <a:latin typeface="Dubai"/>
              <a:cs typeface="Dubai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252470" y="2721356"/>
            <a:ext cx="11594465" cy="53873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 b="1">
                <a:latin typeface="Dubai"/>
                <a:cs typeface="Dubai"/>
              </a:rPr>
              <a:t>ISO </a:t>
            </a:r>
            <a:r>
              <a:rPr dirty="0" sz="1800" b="1">
                <a:latin typeface="Dubai"/>
                <a:cs typeface="Dubai"/>
              </a:rPr>
              <a:t>27001 </a:t>
            </a:r>
            <a:r>
              <a:rPr dirty="0" sz="1800" spc="-10" b="1">
                <a:latin typeface="Dubai"/>
                <a:cs typeface="Dubai"/>
              </a:rPr>
              <a:t>Internal Auditor </a:t>
            </a:r>
            <a:r>
              <a:rPr dirty="0" sz="1800" spc="-30" b="1">
                <a:latin typeface="Dubai"/>
                <a:cs typeface="Dubai"/>
              </a:rPr>
              <a:t>Training </a:t>
            </a:r>
            <a:r>
              <a:rPr dirty="0" sz="1800" b="1">
                <a:latin typeface="Dubai"/>
                <a:cs typeface="Dubai"/>
              </a:rPr>
              <a:t>&amp; </a:t>
            </a:r>
            <a:r>
              <a:rPr dirty="0" sz="1800" spc="-10" b="1">
                <a:latin typeface="Dubai"/>
                <a:cs typeface="Dubai"/>
              </a:rPr>
              <a:t>Understanding </a:t>
            </a:r>
            <a:r>
              <a:rPr dirty="0" sz="1800" b="1">
                <a:latin typeface="Dubai"/>
                <a:cs typeface="Dubai"/>
              </a:rPr>
              <a:t>&amp;</a:t>
            </a:r>
            <a:r>
              <a:rPr dirty="0" sz="1800" spc="25" b="1">
                <a:latin typeface="Dubai"/>
                <a:cs typeface="Dubai"/>
              </a:rPr>
              <a:t> </a:t>
            </a:r>
            <a:r>
              <a:rPr dirty="0" sz="1800" spc="-10" b="1">
                <a:latin typeface="Dubai"/>
                <a:cs typeface="Dubai"/>
              </a:rPr>
              <a:t>Implementation</a:t>
            </a:r>
            <a:endParaRPr sz="1800">
              <a:latin typeface="Dubai"/>
              <a:cs typeface="Dubai"/>
            </a:endParaRPr>
          </a:p>
          <a:p>
            <a:pPr marL="12700" marR="804545">
              <a:lnSpc>
                <a:spcPts val="2210"/>
              </a:lnSpc>
              <a:spcBef>
                <a:spcPts val="55"/>
              </a:spcBef>
            </a:pPr>
            <a:r>
              <a:rPr dirty="0" sz="1800">
                <a:latin typeface="Dubai"/>
                <a:cs typeface="Dubai"/>
              </a:rPr>
              <a:t>This </a:t>
            </a:r>
            <a:r>
              <a:rPr dirty="0" sz="1800" spc="-10">
                <a:latin typeface="Dubai"/>
                <a:cs typeface="Dubai"/>
              </a:rPr>
              <a:t>three-day </a:t>
            </a:r>
            <a:r>
              <a:rPr dirty="0" sz="1800">
                <a:latin typeface="Dubai"/>
                <a:cs typeface="Dubai"/>
              </a:rPr>
              <a:t>course </a:t>
            </a:r>
            <a:r>
              <a:rPr dirty="0" sz="1800" spc="-10">
                <a:latin typeface="Dubai"/>
                <a:cs typeface="Dubai"/>
              </a:rPr>
              <a:t>provides </a:t>
            </a:r>
            <a:r>
              <a:rPr dirty="0" sz="1800">
                <a:latin typeface="Dubai"/>
                <a:cs typeface="Dubai"/>
              </a:rPr>
              <a:t>a solid </a:t>
            </a:r>
            <a:r>
              <a:rPr dirty="0" sz="1800" spc="-10">
                <a:latin typeface="Dubai"/>
                <a:cs typeface="Dubai"/>
              </a:rPr>
              <a:t>foundation </a:t>
            </a:r>
            <a:r>
              <a:rPr dirty="0" sz="1800" spc="-5">
                <a:latin typeface="Dubai"/>
                <a:cs typeface="Dubai"/>
              </a:rPr>
              <a:t>on the </a:t>
            </a:r>
            <a:r>
              <a:rPr dirty="0" sz="1800" spc="-10">
                <a:latin typeface="Dubai"/>
                <a:cs typeface="Dubai"/>
              </a:rPr>
              <a:t>ISO </a:t>
            </a:r>
            <a:r>
              <a:rPr dirty="0" sz="1800">
                <a:latin typeface="Dubai"/>
                <a:cs typeface="Dubai"/>
              </a:rPr>
              <a:t>27001 </a:t>
            </a:r>
            <a:r>
              <a:rPr dirty="0" sz="1800" spc="-10">
                <a:latin typeface="Dubai"/>
                <a:cs typeface="Dubai"/>
              </a:rPr>
              <a:t>standard, </a:t>
            </a:r>
            <a:r>
              <a:rPr dirty="0" sz="1800" spc="-5">
                <a:latin typeface="Dubai"/>
                <a:cs typeface="Dubai"/>
              </a:rPr>
              <a:t>the </a:t>
            </a:r>
            <a:r>
              <a:rPr dirty="0" sz="1800">
                <a:latin typeface="Dubai"/>
                <a:cs typeface="Dubai"/>
              </a:rPr>
              <a:t>ability </a:t>
            </a:r>
            <a:r>
              <a:rPr dirty="0" sz="1800" spc="-10">
                <a:latin typeface="Dubai"/>
                <a:cs typeface="Dubai"/>
              </a:rPr>
              <a:t>to </a:t>
            </a:r>
            <a:r>
              <a:rPr dirty="0" sz="1800" spc="-15">
                <a:latin typeface="Dubai"/>
                <a:cs typeface="Dubai"/>
              </a:rPr>
              <a:t>interpret </a:t>
            </a:r>
            <a:r>
              <a:rPr dirty="0" sz="1800" spc="-5">
                <a:latin typeface="Dubai"/>
                <a:cs typeface="Dubai"/>
              </a:rPr>
              <a:t>and implement  </a:t>
            </a:r>
            <a:r>
              <a:rPr dirty="0" sz="1800" spc="-10">
                <a:latin typeface="Dubai"/>
                <a:cs typeface="Dubai"/>
              </a:rPr>
              <a:t>requirements, </a:t>
            </a:r>
            <a:r>
              <a:rPr dirty="0" sz="1800" spc="-5">
                <a:latin typeface="Dubai"/>
                <a:cs typeface="Dubai"/>
              </a:rPr>
              <a:t>and the </a:t>
            </a:r>
            <a:r>
              <a:rPr dirty="0" sz="1800">
                <a:latin typeface="Dubai"/>
                <a:cs typeface="Dubai"/>
              </a:rPr>
              <a:t>skills </a:t>
            </a:r>
            <a:r>
              <a:rPr dirty="0" sz="1800" spc="-5">
                <a:latin typeface="Dubai"/>
                <a:cs typeface="Dubai"/>
              </a:rPr>
              <a:t>and techniques </a:t>
            </a:r>
            <a:r>
              <a:rPr dirty="0" sz="1800" spc="-10">
                <a:latin typeface="Dubai"/>
                <a:cs typeface="Dubai"/>
              </a:rPr>
              <a:t>to </a:t>
            </a:r>
            <a:r>
              <a:rPr dirty="0" sz="1800" spc="-5">
                <a:latin typeface="Dubai"/>
                <a:cs typeface="Dubai"/>
              </a:rPr>
              <a:t>measure the effectiveness </a:t>
            </a:r>
            <a:r>
              <a:rPr dirty="0" sz="1800">
                <a:latin typeface="Dubai"/>
                <a:cs typeface="Dubai"/>
              </a:rPr>
              <a:t>of </a:t>
            </a:r>
            <a:r>
              <a:rPr dirty="0" sz="1800" spc="-5">
                <a:latin typeface="Dubai"/>
                <a:cs typeface="Dubai"/>
              </a:rPr>
              <a:t>an</a:t>
            </a:r>
            <a:r>
              <a:rPr dirty="0" sz="1800" spc="140">
                <a:latin typeface="Dubai"/>
                <a:cs typeface="Dubai"/>
              </a:rPr>
              <a:t> </a:t>
            </a:r>
            <a:r>
              <a:rPr dirty="0" sz="1800" spc="-10">
                <a:latin typeface="Dubai"/>
                <a:cs typeface="Dubai"/>
              </a:rPr>
              <a:t>information.</a:t>
            </a:r>
            <a:endParaRPr sz="1800">
              <a:latin typeface="Dubai"/>
              <a:cs typeface="Dubai"/>
            </a:endParaRPr>
          </a:p>
          <a:p>
            <a:pPr marL="20955">
              <a:lnSpc>
                <a:spcPct val="100000"/>
              </a:lnSpc>
              <a:spcBef>
                <a:spcPts val="850"/>
              </a:spcBef>
            </a:pPr>
            <a:r>
              <a:rPr dirty="0" sz="1800" spc="-10" b="1">
                <a:latin typeface="Dubai"/>
                <a:cs typeface="Dubai"/>
              </a:rPr>
              <a:t>ISO </a:t>
            </a:r>
            <a:r>
              <a:rPr dirty="0" sz="1800" b="1">
                <a:latin typeface="Dubai"/>
                <a:cs typeface="Dubai"/>
              </a:rPr>
              <a:t>27001 </a:t>
            </a:r>
            <a:r>
              <a:rPr dirty="0" sz="1800" spc="-10" b="1">
                <a:latin typeface="Dubai"/>
                <a:cs typeface="Dubai"/>
              </a:rPr>
              <a:t>IRCA </a:t>
            </a:r>
            <a:r>
              <a:rPr dirty="0" sz="1800" spc="-5" b="1">
                <a:latin typeface="Dubai"/>
                <a:cs typeface="Dubai"/>
              </a:rPr>
              <a:t>ISMS Lead </a:t>
            </a:r>
            <a:r>
              <a:rPr dirty="0" sz="1800" spc="-10" b="1">
                <a:latin typeface="Dubai"/>
                <a:cs typeface="Dubai"/>
              </a:rPr>
              <a:t>Auditor </a:t>
            </a:r>
            <a:r>
              <a:rPr dirty="0" sz="1800" spc="-30" b="1">
                <a:latin typeface="Dubai"/>
                <a:cs typeface="Dubai"/>
              </a:rPr>
              <a:t>Training</a:t>
            </a:r>
            <a:endParaRPr sz="1800">
              <a:latin typeface="Dubai"/>
              <a:cs typeface="Dubai"/>
            </a:endParaRPr>
          </a:p>
          <a:p>
            <a:pPr marL="20955" marR="5080">
              <a:lnSpc>
                <a:spcPct val="101099"/>
              </a:lnSpc>
              <a:spcBef>
                <a:spcPts val="25"/>
              </a:spcBef>
            </a:pPr>
            <a:r>
              <a:rPr dirty="0" sz="1800" spc="-10">
                <a:latin typeface="Dubai"/>
                <a:cs typeface="Dubai"/>
              </a:rPr>
              <a:t>IRCA-accredited </a:t>
            </a:r>
            <a:r>
              <a:rPr dirty="0" sz="1800" spc="-5">
                <a:latin typeface="Dubai"/>
                <a:cs typeface="Dubai"/>
              </a:rPr>
              <a:t>ISMS </a:t>
            </a:r>
            <a:r>
              <a:rPr dirty="0" sz="1800" spc="-10">
                <a:latin typeface="Dubai"/>
                <a:cs typeface="Dubai"/>
              </a:rPr>
              <a:t>ISO </a:t>
            </a:r>
            <a:r>
              <a:rPr dirty="0" sz="1800">
                <a:latin typeface="Dubai"/>
                <a:cs typeface="Dubai"/>
              </a:rPr>
              <a:t>27001 </a:t>
            </a:r>
            <a:r>
              <a:rPr dirty="0" sz="1800" spc="-10">
                <a:latin typeface="Dubai"/>
                <a:cs typeface="Dubai"/>
              </a:rPr>
              <a:t>five-day </a:t>
            </a:r>
            <a:r>
              <a:rPr dirty="0" sz="1800">
                <a:latin typeface="Dubai"/>
                <a:cs typeface="Dubai"/>
              </a:rPr>
              <a:t>course </a:t>
            </a:r>
            <a:r>
              <a:rPr dirty="0" sz="1800" spc="-5">
                <a:latin typeface="Dubai"/>
                <a:cs typeface="Dubai"/>
              </a:rPr>
              <a:t>focuses on </a:t>
            </a:r>
            <a:r>
              <a:rPr dirty="0" sz="1800" spc="-10">
                <a:latin typeface="Dubai"/>
                <a:cs typeface="Dubai"/>
              </a:rPr>
              <a:t>effective </a:t>
            </a:r>
            <a:r>
              <a:rPr dirty="0" sz="1800" spc="-5">
                <a:latin typeface="Dubai"/>
                <a:cs typeface="Dubai"/>
              </a:rPr>
              <a:t>auditing of </a:t>
            </a:r>
            <a:r>
              <a:rPr dirty="0" sz="1800" spc="-10">
                <a:latin typeface="Dubai"/>
                <a:cs typeface="Dubai"/>
              </a:rPr>
              <a:t>information </a:t>
            </a:r>
            <a:r>
              <a:rPr dirty="0" sz="1800">
                <a:latin typeface="Dubai"/>
                <a:cs typeface="Dubai"/>
              </a:rPr>
              <a:t>security </a:t>
            </a:r>
            <a:r>
              <a:rPr dirty="0" sz="1800" spc="-10">
                <a:latin typeface="Dubai"/>
                <a:cs typeface="Dubai"/>
              </a:rPr>
              <a:t>management </a:t>
            </a:r>
            <a:r>
              <a:rPr dirty="0" sz="1800" spc="-5">
                <a:latin typeface="Dubai"/>
                <a:cs typeface="Dubai"/>
              </a:rPr>
              <a:t>systems  against the </a:t>
            </a:r>
            <a:r>
              <a:rPr dirty="0" sz="1800" spc="-10">
                <a:latin typeface="Dubai"/>
                <a:cs typeface="Dubai"/>
              </a:rPr>
              <a:t>ISO </a:t>
            </a:r>
            <a:r>
              <a:rPr dirty="0" sz="1800">
                <a:latin typeface="Dubai"/>
                <a:cs typeface="Dubai"/>
              </a:rPr>
              <a:t>27001 </a:t>
            </a:r>
            <a:r>
              <a:rPr dirty="0" sz="1800" spc="-10">
                <a:latin typeface="Dubai"/>
                <a:cs typeface="Dubai"/>
              </a:rPr>
              <a:t>standard, </a:t>
            </a:r>
            <a:r>
              <a:rPr dirty="0" sz="1800" spc="-5">
                <a:latin typeface="Dubai"/>
                <a:cs typeface="Dubai"/>
              </a:rPr>
              <a:t>planning and </a:t>
            </a:r>
            <a:r>
              <a:rPr dirty="0" sz="1800" spc="-10">
                <a:latin typeface="Dubai"/>
                <a:cs typeface="Dubai"/>
              </a:rPr>
              <a:t>preparation </a:t>
            </a:r>
            <a:r>
              <a:rPr dirty="0" sz="1800">
                <a:latin typeface="Dubai"/>
                <a:cs typeface="Dubai"/>
              </a:rPr>
              <a:t>of audits, audit techniques, </a:t>
            </a:r>
            <a:r>
              <a:rPr dirty="0" sz="1800" spc="-5">
                <a:latin typeface="Dubai"/>
                <a:cs typeface="Dubai"/>
              </a:rPr>
              <a:t>and </a:t>
            </a:r>
            <a:r>
              <a:rPr dirty="0" sz="1800">
                <a:latin typeface="Dubai"/>
                <a:cs typeface="Dubai"/>
              </a:rPr>
              <a:t>audit</a:t>
            </a:r>
            <a:r>
              <a:rPr dirty="0" sz="1800" spc="120">
                <a:latin typeface="Dubai"/>
                <a:cs typeface="Dubai"/>
              </a:rPr>
              <a:t> </a:t>
            </a:r>
            <a:r>
              <a:rPr dirty="0" sz="1800">
                <a:latin typeface="Dubai"/>
                <a:cs typeface="Dubai"/>
              </a:rPr>
              <a:t>reporting.</a:t>
            </a:r>
            <a:endParaRPr sz="1800">
              <a:latin typeface="Dubai"/>
              <a:cs typeface="Dubai"/>
            </a:endParaRPr>
          </a:p>
          <a:p>
            <a:pPr marL="20955">
              <a:lnSpc>
                <a:spcPct val="100000"/>
              </a:lnSpc>
              <a:spcBef>
                <a:spcPts val="600"/>
              </a:spcBef>
            </a:pPr>
            <a:r>
              <a:rPr dirty="0" sz="1800" spc="-10" b="1">
                <a:latin typeface="Dubai"/>
                <a:cs typeface="Dubai"/>
              </a:rPr>
              <a:t>ISO </a:t>
            </a:r>
            <a:r>
              <a:rPr dirty="0" sz="1800" b="1">
                <a:latin typeface="Dubai"/>
                <a:cs typeface="Dubai"/>
              </a:rPr>
              <a:t>22301 </a:t>
            </a:r>
            <a:r>
              <a:rPr dirty="0" sz="1800" spc="-5" b="1">
                <a:latin typeface="Dubai"/>
                <a:cs typeface="Dubai"/>
              </a:rPr>
              <a:t>Certified Lead </a:t>
            </a:r>
            <a:r>
              <a:rPr dirty="0" sz="1800" spc="-10" b="1">
                <a:latin typeface="Dubai"/>
                <a:cs typeface="Dubai"/>
              </a:rPr>
              <a:t>Auditor</a:t>
            </a:r>
            <a:r>
              <a:rPr dirty="0" sz="1800" spc="-25" b="1">
                <a:latin typeface="Dubai"/>
                <a:cs typeface="Dubai"/>
              </a:rPr>
              <a:t> </a:t>
            </a:r>
            <a:r>
              <a:rPr dirty="0" sz="1800" spc="-5" b="1">
                <a:latin typeface="Dubai"/>
                <a:cs typeface="Dubai"/>
              </a:rPr>
              <a:t>Courses</a:t>
            </a:r>
            <a:endParaRPr sz="1800">
              <a:latin typeface="Dubai"/>
              <a:cs typeface="Dubai"/>
            </a:endParaRPr>
          </a:p>
          <a:p>
            <a:pPr marL="20955">
              <a:lnSpc>
                <a:spcPct val="100000"/>
              </a:lnSpc>
              <a:spcBef>
                <a:spcPts val="770"/>
              </a:spcBef>
            </a:pPr>
            <a:r>
              <a:rPr dirty="0" sz="1800" spc="-10" b="1">
                <a:latin typeface="Dubai"/>
                <a:cs typeface="Dubai"/>
              </a:rPr>
              <a:t>ISO </a:t>
            </a:r>
            <a:r>
              <a:rPr dirty="0" sz="1800" b="1">
                <a:latin typeface="Dubai"/>
                <a:cs typeface="Dubai"/>
              </a:rPr>
              <a:t>22301 </a:t>
            </a:r>
            <a:r>
              <a:rPr dirty="0" sz="1800" spc="-10" b="1">
                <a:latin typeface="Dubai"/>
                <a:cs typeface="Dubai"/>
              </a:rPr>
              <a:t>Internal Auditor </a:t>
            </a:r>
            <a:r>
              <a:rPr dirty="0" sz="1800" spc="-30" b="1">
                <a:latin typeface="Dubai"/>
                <a:cs typeface="Dubai"/>
              </a:rPr>
              <a:t>Training </a:t>
            </a:r>
            <a:r>
              <a:rPr dirty="0" sz="1800" b="1">
                <a:latin typeface="Dubai"/>
                <a:cs typeface="Dubai"/>
              </a:rPr>
              <a:t>&amp; </a:t>
            </a:r>
            <a:r>
              <a:rPr dirty="0" sz="1800" spc="-10" b="1">
                <a:latin typeface="Dubai"/>
                <a:cs typeface="Dubai"/>
              </a:rPr>
              <a:t>Understanding </a:t>
            </a:r>
            <a:r>
              <a:rPr dirty="0" sz="1800" b="1">
                <a:latin typeface="Dubai"/>
                <a:cs typeface="Dubai"/>
              </a:rPr>
              <a:t>&amp;</a:t>
            </a:r>
            <a:r>
              <a:rPr dirty="0" sz="1800" spc="25" b="1">
                <a:latin typeface="Dubai"/>
                <a:cs typeface="Dubai"/>
              </a:rPr>
              <a:t> </a:t>
            </a:r>
            <a:r>
              <a:rPr dirty="0" sz="1800" spc="-10" b="1">
                <a:latin typeface="Dubai"/>
                <a:cs typeface="Dubai"/>
              </a:rPr>
              <a:t>Implementation</a:t>
            </a:r>
            <a:endParaRPr sz="1800">
              <a:latin typeface="Dubai"/>
              <a:cs typeface="Dubai"/>
            </a:endParaRPr>
          </a:p>
          <a:p>
            <a:pPr marL="20955" marR="796290">
              <a:lnSpc>
                <a:spcPct val="101099"/>
              </a:lnSpc>
              <a:spcBef>
                <a:spcPts val="25"/>
              </a:spcBef>
            </a:pPr>
            <a:r>
              <a:rPr dirty="0" sz="1800">
                <a:latin typeface="Dubai"/>
                <a:cs typeface="Dubai"/>
              </a:rPr>
              <a:t>This </a:t>
            </a:r>
            <a:r>
              <a:rPr dirty="0" sz="1800" spc="-10">
                <a:latin typeface="Dubai"/>
                <a:cs typeface="Dubai"/>
              </a:rPr>
              <a:t>three-day </a:t>
            </a:r>
            <a:r>
              <a:rPr dirty="0" sz="1800">
                <a:latin typeface="Dubai"/>
                <a:cs typeface="Dubai"/>
              </a:rPr>
              <a:t>course </a:t>
            </a:r>
            <a:r>
              <a:rPr dirty="0" sz="1800" spc="-10">
                <a:latin typeface="Dubai"/>
                <a:cs typeface="Dubai"/>
              </a:rPr>
              <a:t>provides </a:t>
            </a:r>
            <a:r>
              <a:rPr dirty="0" sz="1800">
                <a:latin typeface="Dubai"/>
                <a:cs typeface="Dubai"/>
              </a:rPr>
              <a:t>a solid </a:t>
            </a:r>
            <a:r>
              <a:rPr dirty="0" sz="1800" spc="-10">
                <a:latin typeface="Dubai"/>
                <a:cs typeface="Dubai"/>
              </a:rPr>
              <a:t>foundation </a:t>
            </a:r>
            <a:r>
              <a:rPr dirty="0" sz="1800" spc="-5">
                <a:latin typeface="Dubai"/>
                <a:cs typeface="Dubai"/>
              </a:rPr>
              <a:t>on the </a:t>
            </a:r>
            <a:r>
              <a:rPr dirty="0" sz="1800" spc="-10">
                <a:latin typeface="Dubai"/>
                <a:cs typeface="Dubai"/>
              </a:rPr>
              <a:t>ISO </a:t>
            </a:r>
            <a:r>
              <a:rPr dirty="0" sz="1800">
                <a:latin typeface="Dubai"/>
                <a:cs typeface="Dubai"/>
              </a:rPr>
              <a:t>22301 </a:t>
            </a:r>
            <a:r>
              <a:rPr dirty="0" sz="1800" spc="-10">
                <a:latin typeface="Dubai"/>
                <a:cs typeface="Dubai"/>
              </a:rPr>
              <a:t>standard, </a:t>
            </a:r>
            <a:r>
              <a:rPr dirty="0" sz="1800" spc="-5">
                <a:latin typeface="Dubai"/>
                <a:cs typeface="Dubai"/>
              </a:rPr>
              <a:t>the </a:t>
            </a:r>
            <a:r>
              <a:rPr dirty="0" sz="1800">
                <a:latin typeface="Dubai"/>
                <a:cs typeface="Dubai"/>
              </a:rPr>
              <a:t>ability </a:t>
            </a:r>
            <a:r>
              <a:rPr dirty="0" sz="1800" spc="-10">
                <a:latin typeface="Dubai"/>
                <a:cs typeface="Dubai"/>
              </a:rPr>
              <a:t>to </a:t>
            </a:r>
            <a:r>
              <a:rPr dirty="0" sz="1800" spc="-15">
                <a:latin typeface="Dubai"/>
                <a:cs typeface="Dubai"/>
              </a:rPr>
              <a:t>interpret </a:t>
            </a:r>
            <a:r>
              <a:rPr dirty="0" sz="1800" spc="-5">
                <a:latin typeface="Dubai"/>
                <a:cs typeface="Dubai"/>
              </a:rPr>
              <a:t>and implement  </a:t>
            </a:r>
            <a:r>
              <a:rPr dirty="0" sz="1800" spc="-10">
                <a:latin typeface="Dubai"/>
                <a:cs typeface="Dubai"/>
              </a:rPr>
              <a:t>requirements, </a:t>
            </a:r>
            <a:r>
              <a:rPr dirty="0" sz="1800" spc="-5">
                <a:latin typeface="Dubai"/>
                <a:cs typeface="Dubai"/>
              </a:rPr>
              <a:t>and the </a:t>
            </a:r>
            <a:r>
              <a:rPr dirty="0" sz="1800">
                <a:latin typeface="Dubai"/>
                <a:cs typeface="Dubai"/>
              </a:rPr>
              <a:t>skills </a:t>
            </a:r>
            <a:r>
              <a:rPr dirty="0" sz="1800" spc="-5">
                <a:latin typeface="Dubai"/>
                <a:cs typeface="Dubai"/>
              </a:rPr>
              <a:t>and techniques </a:t>
            </a:r>
            <a:r>
              <a:rPr dirty="0" sz="1800" spc="-10">
                <a:latin typeface="Dubai"/>
                <a:cs typeface="Dubai"/>
              </a:rPr>
              <a:t>to </a:t>
            </a:r>
            <a:r>
              <a:rPr dirty="0" sz="1800" spc="-5">
                <a:latin typeface="Dubai"/>
                <a:cs typeface="Dubai"/>
              </a:rPr>
              <a:t>measure the effectiveness </a:t>
            </a:r>
            <a:r>
              <a:rPr dirty="0" sz="1800">
                <a:latin typeface="Dubai"/>
                <a:cs typeface="Dubai"/>
              </a:rPr>
              <a:t>of </a:t>
            </a:r>
            <a:r>
              <a:rPr dirty="0" sz="1800" spc="-5">
                <a:latin typeface="Dubai"/>
                <a:cs typeface="Dubai"/>
              </a:rPr>
              <a:t>an</a:t>
            </a:r>
            <a:r>
              <a:rPr dirty="0" sz="1800" spc="140">
                <a:latin typeface="Dubai"/>
                <a:cs typeface="Dubai"/>
              </a:rPr>
              <a:t> </a:t>
            </a:r>
            <a:r>
              <a:rPr dirty="0" sz="1800" spc="-10">
                <a:latin typeface="Dubai"/>
                <a:cs typeface="Dubai"/>
              </a:rPr>
              <a:t>information.</a:t>
            </a:r>
            <a:endParaRPr sz="1800">
              <a:latin typeface="Dubai"/>
              <a:cs typeface="Dubai"/>
            </a:endParaRPr>
          </a:p>
          <a:p>
            <a:pPr marL="12700">
              <a:lnSpc>
                <a:spcPct val="100000"/>
              </a:lnSpc>
              <a:spcBef>
                <a:spcPts val="1245"/>
              </a:spcBef>
            </a:pPr>
            <a:r>
              <a:rPr dirty="0" sz="1800" spc="-10" b="1">
                <a:latin typeface="Dubai"/>
                <a:cs typeface="Dubai"/>
              </a:rPr>
              <a:t>ISO </a:t>
            </a:r>
            <a:r>
              <a:rPr dirty="0" sz="1800" b="1">
                <a:latin typeface="Dubai"/>
                <a:cs typeface="Dubai"/>
              </a:rPr>
              <a:t>22301 </a:t>
            </a:r>
            <a:r>
              <a:rPr dirty="0" sz="1800" spc="-10" b="1">
                <a:latin typeface="Dubai"/>
                <a:cs typeface="Dubai"/>
              </a:rPr>
              <a:t>IRCA </a:t>
            </a:r>
            <a:r>
              <a:rPr dirty="0" sz="1800" spc="-5" b="1">
                <a:latin typeface="Dubai"/>
                <a:cs typeface="Dubai"/>
              </a:rPr>
              <a:t>ISMS Lead </a:t>
            </a:r>
            <a:r>
              <a:rPr dirty="0" sz="1800" spc="-10" b="1">
                <a:latin typeface="Dubai"/>
                <a:cs typeface="Dubai"/>
              </a:rPr>
              <a:t>Auditor </a:t>
            </a:r>
            <a:r>
              <a:rPr dirty="0" sz="1800" spc="-30" b="1">
                <a:latin typeface="Dubai"/>
                <a:cs typeface="Dubai"/>
              </a:rPr>
              <a:t>Training</a:t>
            </a:r>
            <a:endParaRPr sz="1800">
              <a:latin typeface="Dubai"/>
              <a:cs typeface="Dubai"/>
            </a:endParaRPr>
          </a:p>
          <a:p>
            <a:pPr marL="12700" marR="41275">
              <a:lnSpc>
                <a:spcPts val="2210"/>
              </a:lnSpc>
              <a:spcBef>
                <a:spcPts val="55"/>
              </a:spcBef>
            </a:pPr>
            <a:r>
              <a:rPr dirty="0" sz="1800" spc="-10">
                <a:latin typeface="Dubai"/>
                <a:cs typeface="Dubai"/>
              </a:rPr>
              <a:t>IRCA-accredited five-day </a:t>
            </a:r>
            <a:r>
              <a:rPr dirty="0" sz="1800">
                <a:latin typeface="Dubai"/>
                <a:cs typeface="Dubai"/>
              </a:rPr>
              <a:t>course </a:t>
            </a:r>
            <a:r>
              <a:rPr dirty="0" sz="1800" spc="-5">
                <a:latin typeface="Dubai"/>
                <a:cs typeface="Dubai"/>
              </a:rPr>
              <a:t>focuses on </a:t>
            </a:r>
            <a:r>
              <a:rPr dirty="0" sz="1800" spc="-10">
                <a:latin typeface="Dubai"/>
                <a:cs typeface="Dubai"/>
              </a:rPr>
              <a:t>effective </a:t>
            </a:r>
            <a:r>
              <a:rPr dirty="0" sz="1800" spc="-5">
                <a:latin typeface="Dubai"/>
                <a:cs typeface="Dubai"/>
              </a:rPr>
              <a:t>auditing of </a:t>
            </a:r>
            <a:r>
              <a:rPr dirty="0" sz="1800">
                <a:latin typeface="Dubai"/>
                <a:cs typeface="Dubai"/>
              </a:rPr>
              <a:t>Business </a:t>
            </a:r>
            <a:r>
              <a:rPr dirty="0" sz="1800" spc="-5">
                <a:latin typeface="Dubai"/>
                <a:cs typeface="Dubai"/>
              </a:rPr>
              <a:t>Continuity </a:t>
            </a:r>
            <a:r>
              <a:rPr dirty="0" sz="1800" spc="-10">
                <a:latin typeface="Dubai"/>
                <a:cs typeface="Dubai"/>
              </a:rPr>
              <a:t>Management </a:t>
            </a:r>
            <a:r>
              <a:rPr dirty="0" sz="1800" spc="-15">
                <a:latin typeface="Dubai"/>
                <a:cs typeface="Dubai"/>
              </a:rPr>
              <a:t>System </a:t>
            </a:r>
            <a:r>
              <a:rPr dirty="0" sz="1800">
                <a:latin typeface="Dubai"/>
                <a:cs typeface="Dubai"/>
              </a:rPr>
              <a:t>(BCMS) </a:t>
            </a:r>
            <a:r>
              <a:rPr dirty="0" sz="1800" spc="-5">
                <a:latin typeface="Dubai"/>
                <a:cs typeface="Dubai"/>
              </a:rPr>
              <a:t>based </a:t>
            </a:r>
            <a:r>
              <a:rPr dirty="0" sz="1800">
                <a:latin typeface="Dubai"/>
                <a:cs typeface="Dubai"/>
              </a:rPr>
              <a:t>on  </a:t>
            </a:r>
            <a:r>
              <a:rPr dirty="0" sz="1800" spc="-10">
                <a:latin typeface="Dubai"/>
                <a:cs typeface="Dubai"/>
              </a:rPr>
              <a:t>ISO </a:t>
            </a:r>
            <a:r>
              <a:rPr dirty="0" sz="1800">
                <a:latin typeface="Dubai"/>
                <a:cs typeface="Dubai"/>
              </a:rPr>
              <a:t>22301, </a:t>
            </a:r>
            <a:r>
              <a:rPr dirty="0" sz="1800" spc="-5">
                <a:latin typeface="Dubai"/>
                <a:cs typeface="Dubai"/>
              </a:rPr>
              <a:t>planning and </a:t>
            </a:r>
            <a:r>
              <a:rPr dirty="0" sz="1800" spc="-10">
                <a:latin typeface="Dubai"/>
                <a:cs typeface="Dubai"/>
              </a:rPr>
              <a:t>preparation </a:t>
            </a:r>
            <a:r>
              <a:rPr dirty="0" sz="1800" spc="-5">
                <a:latin typeface="Dubai"/>
                <a:cs typeface="Dubai"/>
              </a:rPr>
              <a:t>of </a:t>
            </a:r>
            <a:r>
              <a:rPr dirty="0" sz="1800">
                <a:latin typeface="Dubai"/>
                <a:cs typeface="Dubai"/>
              </a:rPr>
              <a:t>audits, audit </a:t>
            </a:r>
            <a:r>
              <a:rPr dirty="0" sz="1800" spc="-5">
                <a:latin typeface="Dubai"/>
                <a:cs typeface="Dubai"/>
              </a:rPr>
              <a:t>techniques, and </a:t>
            </a:r>
            <a:r>
              <a:rPr dirty="0" sz="1800">
                <a:latin typeface="Dubai"/>
                <a:cs typeface="Dubai"/>
              </a:rPr>
              <a:t>audit</a:t>
            </a:r>
            <a:r>
              <a:rPr dirty="0" sz="1800" spc="105">
                <a:latin typeface="Dubai"/>
                <a:cs typeface="Dubai"/>
              </a:rPr>
              <a:t> </a:t>
            </a:r>
            <a:r>
              <a:rPr dirty="0" sz="1800">
                <a:latin typeface="Dubai"/>
                <a:cs typeface="Dubai"/>
              </a:rPr>
              <a:t>reporting.</a:t>
            </a:r>
            <a:endParaRPr sz="1800">
              <a:latin typeface="Dubai"/>
              <a:cs typeface="Dubai"/>
            </a:endParaRPr>
          </a:p>
          <a:p>
            <a:pPr marL="39370">
              <a:lnSpc>
                <a:spcPct val="100000"/>
              </a:lnSpc>
              <a:spcBef>
                <a:spcPts val="1645"/>
              </a:spcBef>
            </a:pPr>
            <a:r>
              <a:rPr dirty="0" sz="1800" spc="-10" b="1">
                <a:latin typeface="Dubai"/>
                <a:cs typeface="Dubai"/>
              </a:rPr>
              <a:t>ISO </a:t>
            </a:r>
            <a:r>
              <a:rPr dirty="0" sz="1800" b="1">
                <a:latin typeface="Dubai"/>
                <a:cs typeface="Dubai"/>
              </a:rPr>
              <a:t>50001 </a:t>
            </a:r>
            <a:r>
              <a:rPr dirty="0" sz="1800" spc="-5" b="1">
                <a:latin typeface="Dubai"/>
                <a:cs typeface="Dubai"/>
              </a:rPr>
              <a:t>Energy Management </a:t>
            </a:r>
            <a:r>
              <a:rPr dirty="0" sz="1800" spc="-15" b="1">
                <a:latin typeface="Dubai"/>
                <a:cs typeface="Dubai"/>
              </a:rPr>
              <a:t>Systems </a:t>
            </a:r>
            <a:r>
              <a:rPr dirty="0" sz="1800" spc="-30" b="1">
                <a:latin typeface="Dubai"/>
                <a:cs typeface="Dubai"/>
              </a:rPr>
              <a:t>Training</a:t>
            </a:r>
            <a:r>
              <a:rPr dirty="0" sz="1800" spc="-10" b="1">
                <a:latin typeface="Dubai"/>
                <a:cs typeface="Dubai"/>
              </a:rPr>
              <a:t> </a:t>
            </a:r>
            <a:r>
              <a:rPr dirty="0" sz="1800" spc="-5" b="1">
                <a:latin typeface="Dubai"/>
                <a:cs typeface="Dubai"/>
              </a:rPr>
              <a:t>Courses</a:t>
            </a:r>
            <a:endParaRPr sz="1800">
              <a:latin typeface="Dubai"/>
              <a:cs typeface="Dubai"/>
            </a:endParaRPr>
          </a:p>
          <a:p>
            <a:pPr marL="20955">
              <a:lnSpc>
                <a:spcPct val="100000"/>
              </a:lnSpc>
              <a:spcBef>
                <a:spcPts val="1250"/>
              </a:spcBef>
            </a:pPr>
            <a:r>
              <a:rPr dirty="0" sz="1800" spc="-25">
                <a:latin typeface="Dubai"/>
                <a:cs typeface="Dubai"/>
              </a:rPr>
              <a:t>Training </a:t>
            </a:r>
            <a:r>
              <a:rPr dirty="0" sz="1800" spc="-5">
                <a:latin typeface="Dubai"/>
                <a:cs typeface="Dubai"/>
              </a:rPr>
              <a:t>offers </a:t>
            </a:r>
            <a:r>
              <a:rPr dirty="0" sz="1800">
                <a:latin typeface="Dubai"/>
                <a:cs typeface="Dubai"/>
              </a:rPr>
              <a:t>a </a:t>
            </a:r>
            <a:r>
              <a:rPr dirty="0" sz="1800" spc="-10">
                <a:latin typeface="Dubai"/>
                <a:cs typeface="Dubai"/>
              </a:rPr>
              <a:t>range </a:t>
            </a:r>
            <a:r>
              <a:rPr dirty="0" sz="1800">
                <a:latin typeface="Dubai"/>
                <a:cs typeface="Dubai"/>
              </a:rPr>
              <a:t>of </a:t>
            </a:r>
            <a:r>
              <a:rPr dirty="0" sz="1800" spc="-10">
                <a:latin typeface="Dubai"/>
                <a:cs typeface="Dubai"/>
              </a:rPr>
              <a:t>ISO </a:t>
            </a:r>
            <a:r>
              <a:rPr dirty="0" sz="1800">
                <a:latin typeface="Dubai"/>
                <a:cs typeface="Dubai"/>
              </a:rPr>
              <a:t>50001 </a:t>
            </a:r>
            <a:r>
              <a:rPr dirty="0" sz="1800" spc="-5">
                <a:latin typeface="Dubai"/>
                <a:cs typeface="Dubai"/>
              </a:rPr>
              <a:t>Energy </a:t>
            </a:r>
            <a:r>
              <a:rPr dirty="0" sz="1800" spc="-10">
                <a:latin typeface="Dubai"/>
                <a:cs typeface="Dubai"/>
              </a:rPr>
              <a:t>Management </a:t>
            </a:r>
            <a:r>
              <a:rPr dirty="0" sz="1800" spc="-15">
                <a:latin typeface="Dubai"/>
                <a:cs typeface="Dubai"/>
              </a:rPr>
              <a:t>Systems </a:t>
            </a:r>
            <a:r>
              <a:rPr dirty="0" sz="1800" spc="-5">
                <a:latin typeface="Dubai"/>
                <a:cs typeface="Dubai"/>
              </a:rPr>
              <a:t>(EnMS) training </a:t>
            </a:r>
            <a:r>
              <a:rPr dirty="0" sz="1800">
                <a:latin typeface="Dubai"/>
                <a:cs typeface="Dubai"/>
              </a:rPr>
              <a:t>courses,</a:t>
            </a:r>
            <a:r>
              <a:rPr dirty="0" sz="1800" spc="175">
                <a:latin typeface="Dubai"/>
                <a:cs typeface="Dubai"/>
              </a:rPr>
              <a:t> </a:t>
            </a:r>
            <a:r>
              <a:rPr dirty="0" sz="1800">
                <a:latin typeface="Dubai"/>
                <a:cs typeface="Dubai"/>
              </a:rPr>
              <a:t>including:</a:t>
            </a:r>
            <a:endParaRPr sz="1800">
              <a:latin typeface="Dubai"/>
              <a:cs typeface="Dubai"/>
            </a:endParaRPr>
          </a:p>
          <a:p>
            <a:pPr marL="39370">
              <a:lnSpc>
                <a:spcPct val="100000"/>
              </a:lnSpc>
              <a:spcBef>
                <a:spcPts val="840"/>
              </a:spcBef>
            </a:pPr>
            <a:r>
              <a:rPr dirty="0" sz="1800" spc="-5" b="1">
                <a:latin typeface="Dubai"/>
                <a:cs typeface="Dubai"/>
              </a:rPr>
              <a:t>ISO50001 </a:t>
            </a:r>
            <a:r>
              <a:rPr dirty="0" sz="1800" spc="-10" b="1">
                <a:latin typeface="Dubai"/>
                <a:cs typeface="Dubai"/>
              </a:rPr>
              <a:t>Internal Auditor </a:t>
            </a:r>
            <a:r>
              <a:rPr dirty="0" sz="1800" spc="-30" b="1">
                <a:latin typeface="Dubai"/>
                <a:cs typeface="Dubai"/>
              </a:rPr>
              <a:t>Training</a:t>
            </a:r>
            <a:endParaRPr sz="1800">
              <a:latin typeface="Dubai"/>
              <a:cs typeface="Duba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2470" y="15647923"/>
            <a:ext cx="841121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10">
                <a:latin typeface="Dubai"/>
                <a:cs typeface="Dubai"/>
              </a:rPr>
              <a:t>Candidates </a:t>
            </a:r>
            <a:r>
              <a:rPr dirty="0" sz="1800" spc="-5">
                <a:latin typeface="Dubai"/>
                <a:cs typeface="Dubai"/>
              </a:rPr>
              <a:t>who </a:t>
            </a:r>
            <a:r>
              <a:rPr dirty="0" sz="1800" spc="-10">
                <a:latin typeface="Dubai"/>
                <a:cs typeface="Dubai"/>
              </a:rPr>
              <a:t>fail to achieve </a:t>
            </a:r>
            <a:r>
              <a:rPr dirty="0" sz="1800">
                <a:latin typeface="Dubai"/>
                <a:cs typeface="Dubai"/>
              </a:rPr>
              <a:t>a </a:t>
            </a:r>
            <a:r>
              <a:rPr dirty="0" sz="1800" spc="-5">
                <a:latin typeface="Dubai"/>
                <a:cs typeface="Dubai"/>
              </a:rPr>
              <a:t>passing </a:t>
            </a:r>
            <a:r>
              <a:rPr dirty="0" sz="1800" spc="-10">
                <a:latin typeface="Dubai"/>
                <a:cs typeface="Dubai"/>
              </a:rPr>
              <a:t>score </a:t>
            </a:r>
            <a:r>
              <a:rPr dirty="0" sz="1800">
                <a:latin typeface="Dubai"/>
                <a:cs typeface="Dubai"/>
              </a:rPr>
              <a:t>will be </a:t>
            </a:r>
            <a:r>
              <a:rPr dirty="0" sz="1800" spc="-10">
                <a:latin typeface="Dubai"/>
                <a:cs typeface="Dubai"/>
              </a:rPr>
              <a:t>required to </a:t>
            </a:r>
            <a:r>
              <a:rPr dirty="0" sz="1800">
                <a:latin typeface="Dubai"/>
                <a:cs typeface="Dubai"/>
              </a:rPr>
              <a:t>sit </a:t>
            </a:r>
            <a:r>
              <a:rPr dirty="0" sz="1800" spc="-10">
                <a:latin typeface="Dubai"/>
                <a:cs typeface="Dubai"/>
              </a:rPr>
              <a:t>for </a:t>
            </a:r>
            <a:r>
              <a:rPr dirty="0" sz="1800" spc="-5">
                <a:latin typeface="Dubai"/>
                <a:cs typeface="Dubai"/>
              </a:rPr>
              <a:t>the </a:t>
            </a:r>
            <a:r>
              <a:rPr dirty="0" sz="1800" spc="-15">
                <a:latin typeface="Dubai"/>
                <a:cs typeface="Dubai"/>
              </a:rPr>
              <a:t>exam</a:t>
            </a:r>
            <a:r>
              <a:rPr dirty="0" sz="1800" spc="265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again.</a:t>
            </a:r>
            <a:endParaRPr sz="1800">
              <a:latin typeface="Dubai"/>
              <a:cs typeface="Duba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61015" y="1349908"/>
            <a:ext cx="11898630" cy="440055"/>
          </a:xfrm>
          <a:custGeom>
            <a:avLst/>
            <a:gdLst/>
            <a:ahLst/>
            <a:cxnLst/>
            <a:rect l="l" t="t" r="r" b="b"/>
            <a:pathLst>
              <a:path w="11898630" h="440055">
                <a:moveTo>
                  <a:pt x="219906" y="0"/>
                </a:moveTo>
                <a:lnTo>
                  <a:pt x="11898346" y="0"/>
                </a:lnTo>
                <a:lnTo>
                  <a:pt x="11898346" y="219907"/>
                </a:lnTo>
                <a:lnTo>
                  <a:pt x="11893878" y="264226"/>
                </a:lnTo>
                <a:lnTo>
                  <a:pt x="11881064" y="305505"/>
                </a:lnTo>
                <a:lnTo>
                  <a:pt x="11860789" y="342859"/>
                </a:lnTo>
                <a:lnTo>
                  <a:pt x="11833937" y="375405"/>
                </a:lnTo>
                <a:lnTo>
                  <a:pt x="11801391" y="402258"/>
                </a:lnTo>
                <a:lnTo>
                  <a:pt x="11764037" y="422533"/>
                </a:lnTo>
                <a:lnTo>
                  <a:pt x="11722758" y="435347"/>
                </a:lnTo>
                <a:lnTo>
                  <a:pt x="11678440" y="439815"/>
                </a:lnTo>
                <a:lnTo>
                  <a:pt x="0" y="439815"/>
                </a:lnTo>
                <a:lnTo>
                  <a:pt x="0" y="219907"/>
                </a:lnTo>
                <a:lnTo>
                  <a:pt x="4467" y="175588"/>
                </a:lnTo>
                <a:lnTo>
                  <a:pt x="17281" y="134309"/>
                </a:lnTo>
                <a:lnTo>
                  <a:pt x="37556" y="96955"/>
                </a:lnTo>
                <a:lnTo>
                  <a:pt x="64408" y="64409"/>
                </a:lnTo>
                <a:lnTo>
                  <a:pt x="96954" y="37556"/>
                </a:lnTo>
                <a:lnTo>
                  <a:pt x="134308" y="17281"/>
                </a:lnTo>
                <a:lnTo>
                  <a:pt x="175587" y="4467"/>
                </a:lnTo>
                <a:lnTo>
                  <a:pt x="219906" y="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11521926" y="15706396"/>
            <a:ext cx="550545" cy="438784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wrap="square" lIns="0" tIns="69850" rIns="0" bIns="0" rtlCol="0" vert="horz">
            <a:spAutoFit/>
          </a:bodyPr>
          <a:lstStyle/>
          <a:p>
            <a:pPr marL="91440">
              <a:lnSpc>
                <a:spcPct val="100000"/>
              </a:lnSpc>
              <a:spcBef>
                <a:spcPts val="550"/>
              </a:spcBef>
            </a:pPr>
            <a:r>
              <a:rPr dirty="0" sz="1800">
                <a:latin typeface="Dubai"/>
                <a:cs typeface="Dubai"/>
              </a:rPr>
              <a:t>4/4</a:t>
            </a:r>
            <a:endParaRPr sz="1800">
              <a:latin typeface="Dubai"/>
              <a:cs typeface="Duba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19924" y="6277917"/>
            <a:ext cx="11898630" cy="440055"/>
          </a:xfrm>
          <a:custGeom>
            <a:avLst/>
            <a:gdLst/>
            <a:ahLst/>
            <a:cxnLst/>
            <a:rect l="l" t="t" r="r" b="b"/>
            <a:pathLst>
              <a:path w="11898630" h="440054">
                <a:moveTo>
                  <a:pt x="219906" y="0"/>
                </a:moveTo>
                <a:lnTo>
                  <a:pt x="11898346" y="0"/>
                </a:lnTo>
                <a:lnTo>
                  <a:pt x="11898346" y="219907"/>
                </a:lnTo>
                <a:lnTo>
                  <a:pt x="11893878" y="264226"/>
                </a:lnTo>
                <a:lnTo>
                  <a:pt x="11881064" y="305505"/>
                </a:lnTo>
                <a:lnTo>
                  <a:pt x="11860789" y="342859"/>
                </a:lnTo>
                <a:lnTo>
                  <a:pt x="11833937" y="375405"/>
                </a:lnTo>
                <a:lnTo>
                  <a:pt x="11801391" y="402258"/>
                </a:lnTo>
                <a:lnTo>
                  <a:pt x="11764037" y="422533"/>
                </a:lnTo>
                <a:lnTo>
                  <a:pt x="11722758" y="435347"/>
                </a:lnTo>
                <a:lnTo>
                  <a:pt x="11678440" y="439815"/>
                </a:lnTo>
                <a:lnTo>
                  <a:pt x="0" y="439815"/>
                </a:lnTo>
                <a:lnTo>
                  <a:pt x="0" y="219907"/>
                </a:lnTo>
                <a:lnTo>
                  <a:pt x="4467" y="175588"/>
                </a:lnTo>
                <a:lnTo>
                  <a:pt x="17281" y="134309"/>
                </a:lnTo>
                <a:lnTo>
                  <a:pt x="37556" y="96955"/>
                </a:lnTo>
                <a:lnTo>
                  <a:pt x="64408" y="64409"/>
                </a:lnTo>
                <a:lnTo>
                  <a:pt x="96954" y="37556"/>
                </a:lnTo>
                <a:lnTo>
                  <a:pt x="134308" y="17281"/>
                </a:lnTo>
                <a:lnTo>
                  <a:pt x="175587" y="4467"/>
                </a:lnTo>
                <a:lnTo>
                  <a:pt x="219906" y="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247934" y="103123"/>
            <a:ext cx="11781790" cy="767016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71120" marR="5080">
              <a:lnSpc>
                <a:spcPct val="100400"/>
              </a:lnSpc>
              <a:spcBef>
                <a:spcPts val="90"/>
              </a:spcBef>
            </a:pPr>
            <a:r>
              <a:rPr dirty="0" sz="1800" spc="-45">
                <a:latin typeface="Dubai"/>
                <a:cs typeface="Dubai"/>
              </a:rPr>
              <a:t>INAT </a:t>
            </a:r>
            <a:r>
              <a:rPr dirty="0" sz="1800">
                <a:latin typeface="Dubai"/>
                <a:cs typeface="Dubai"/>
              </a:rPr>
              <a:t>is </a:t>
            </a:r>
            <a:r>
              <a:rPr dirty="0" sz="1800" spc="-5">
                <a:latin typeface="Dubai"/>
                <a:cs typeface="Dubai"/>
              </a:rPr>
              <a:t>committed </a:t>
            </a:r>
            <a:r>
              <a:rPr dirty="0" sz="1800" spc="-10">
                <a:latin typeface="Dubai"/>
                <a:cs typeface="Dubai"/>
              </a:rPr>
              <a:t>to providing most effective training </a:t>
            </a:r>
            <a:r>
              <a:rPr dirty="0" sz="1800" spc="-5">
                <a:latin typeface="Dubai"/>
                <a:cs typeface="Dubai"/>
              </a:rPr>
              <a:t>with the expertise gained </a:t>
            </a:r>
            <a:r>
              <a:rPr dirty="0" sz="1800" spc="-15">
                <a:latin typeface="Dubai"/>
                <a:cs typeface="Dubai"/>
              </a:rPr>
              <a:t>over </a:t>
            </a:r>
            <a:r>
              <a:rPr dirty="0" sz="1800" spc="-5">
                <a:latin typeface="Dubai"/>
                <a:cs typeface="Dubai"/>
              </a:rPr>
              <a:t>the </a:t>
            </a:r>
            <a:r>
              <a:rPr dirty="0" sz="1800" spc="-10">
                <a:latin typeface="Dubai"/>
                <a:cs typeface="Dubai"/>
              </a:rPr>
              <a:t>past </a:t>
            </a:r>
            <a:r>
              <a:rPr dirty="0" sz="1800" spc="-15">
                <a:latin typeface="Dubai"/>
                <a:cs typeface="Dubai"/>
              </a:rPr>
              <a:t>few </a:t>
            </a:r>
            <a:r>
              <a:rPr dirty="0" sz="1800" spc="-5">
                <a:latin typeface="Dubai"/>
                <a:cs typeface="Dubai"/>
              </a:rPr>
              <a:t>years </a:t>
            </a:r>
            <a:r>
              <a:rPr dirty="0" sz="1800">
                <a:latin typeface="Dubai"/>
                <a:cs typeface="Dubai"/>
              </a:rPr>
              <a:t>in </a:t>
            </a:r>
            <a:r>
              <a:rPr dirty="0" sz="1800" spc="-5">
                <a:latin typeface="Dubai"/>
                <a:cs typeface="Dubai"/>
              </a:rPr>
              <a:t>the inspection of  </a:t>
            </a:r>
            <a:r>
              <a:rPr dirty="0" sz="1800" spc="-10">
                <a:latin typeface="Dubai"/>
                <a:cs typeface="Dubai"/>
              </a:rPr>
              <a:t>power </a:t>
            </a:r>
            <a:r>
              <a:rPr dirty="0" sz="1800" spc="-5">
                <a:latin typeface="Dubai"/>
                <a:cs typeface="Dubai"/>
              </a:rPr>
              <a:t>stations, </a:t>
            </a:r>
            <a:r>
              <a:rPr dirty="0" sz="1800" spc="-10">
                <a:latin typeface="Dubai"/>
                <a:cs typeface="Dubai"/>
              </a:rPr>
              <a:t>pressure </a:t>
            </a:r>
            <a:r>
              <a:rPr dirty="0" sz="1800">
                <a:latin typeface="Dubai"/>
                <a:cs typeface="Dubai"/>
              </a:rPr>
              <a:t>vessels, </a:t>
            </a:r>
            <a:r>
              <a:rPr dirty="0" sz="1800" spc="-5">
                <a:latin typeface="Dubai"/>
                <a:cs typeface="Dubai"/>
              </a:rPr>
              <a:t>structures, engineering components, </a:t>
            </a:r>
            <a:r>
              <a:rPr dirty="0" sz="1800">
                <a:latin typeface="Dubai"/>
                <a:cs typeface="Dubai"/>
              </a:rPr>
              <a:t>pipe </a:t>
            </a:r>
            <a:r>
              <a:rPr dirty="0" sz="1800" spc="-5">
                <a:latin typeface="Dubai"/>
                <a:cs typeface="Dubai"/>
              </a:rPr>
              <a:t>systems, </a:t>
            </a:r>
            <a:r>
              <a:rPr dirty="0" sz="1800" spc="-15">
                <a:latin typeface="Dubai"/>
                <a:cs typeface="Dubai"/>
              </a:rPr>
              <a:t>storage </a:t>
            </a:r>
            <a:r>
              <a:rPr dirty="0" sz="1800" spc="-10">
                <a:latin typeface="Dubai"/>
                <a:cs typeface="Dubai"/>
              </a:rPr>
              <a:t>tanks </a:t>
            </a:r>
            <a:r>
              <a:rPr dirty="0" sz="1800" spc="-5">
                <a:latin typeface="Dubai"/>
                <a:cs typeface="Dubai"/>
              </a:rPr>
              <a:t>and </a:t>
            </a:r>
            <a:r>
              <a:rPr dirty="0" sz="1800" spc="-10">
                <a:latin typeface="Dubai"/>
                <a:cs typeface="Dubai"/>
              </a:rPr>
              <a:t>aerospace </a:t>
            </a:r>
            <a:r>
              <a:rPr dirty="0" sz="1800" spc="-5">
                <a:latin typeface="Dubai"/>
                <a:cs typeface="Dubai"/>
              </a:rPr>
              <a:t>components.  </a:t>
            </a:r>
            <a:r>
              <a:rPr dirty="0" sz="1800">
                <a:latin typeface="Dubai"/>
                <a:cs typeface="Dubai"/>
              </a:rPr>
              <a:t>Our </a:t>
            </a:r>
            <a:r>
              <a:rPr dirty="0" sz="1800" spc="-5">
                <a:latin typeface="Dubai"/>
                <a:cs typeface="Dubai"/>
              </a:rPr>
              <a:t>course </a:t>
            </a:r>
            <a:r>
              <a:rPr dirty="0" sz="1800" spc="-10">
                <a:latin typeface="Dubai"/>
                <a:cs typeface="Dubai"/>
              </a:rPr>
              <a:t>structure </a:t>
            </a:r>
            <a:r>
              <a:rPr dirty="0" sz="1800">
                <a:latin typeface="Dubai"/>
                <a:cs typeface="Dubai"/>
              </a:rPr>
              <a:t>is designed </a:t>
            </a:r>
            <a:r>
              <a:rPr dirty="0" sz="1800" spc="-10">
                <a:latin typeface="Dubai"/>
                <a:cs typeface="Dubai"/>
              </a:rPr>
              <a:t>to provide custom </a:t>
            </a:r>
            <a:r>
              <a:rPr dirty="0" sz="1800" spc="-5">
                <a:latin typeface="Dubai"/>
                <a:cs typeface="Dubai"/>
              </a:rPr>
              <a:t>training </a:t>
            </a:r>
            <a:r>
              <a:rPr dirty="0" sz="1800" spc="-10">
                <a:latin typeface="Dubai"/>
                <a:cs typeface="Dubai"/>
              </a:rPr>
              <a:t>programs, </a:t>
            </a:r>
            <a:r>
              <a:rPr dirty="0" sz="1800" spc="-5">
                <a:latin typeface="Dubai"/>
                <a:cs typeface="Dubai"/>
              </a:rPr>
              <a:t>best practices </a:t>
            </a:r>
            <a:r>
              <a:rPr dirty="0" sz="1800">
                <a:latin typeface="Dubai"/>
                <a:cs typeface="Dubai"/>
              </a:rPr>
              <a:t>leading </a:t>
            </a:r>
            <a:r>
              <a:rPr dirty="0" sz="1800" spc="-10">
                <a:latin typeface="Dubai"/>
                <a:cs typeface="Dubai"/>
              </a:rPr>
              <a:t>to </a:t>
            </a:r>
            <a:r>
              <a:rPr dirty="0" sz="1800" spc="-5">
                <a:latin typeface="Dubai"/>
                <a:cs typeface="Dubai"/>
              </a:rPr>
              <a:t>gaining </a:t>
            </a:r>
            <a:r>
              <a:rPr dirty="0" sz="1800" spc="-10">
                <a:latin typeface="Dubai"/>
                <a:cs typeface="Dubai"/>
              </a:rPr>
              <a:t>thorough </a:t>
            </a:r>
            <a:r>
              <a:rPr dirty="0" sz="1800" spc="-5">
                <a:latin typeface="Dubai"/>
                <a:cs typeface="Dubai"/>
              </a:rPr>
              <a:t>knowledge  </a:t>
            </a:r>
            <a:r>
              <a:rPr dirty="0" sz="1800">
                <a:latin typeface="Dubai"/>
                <a:cs typeface="Dubai"/>
              </a:rPr>
              <a:t>in </a:t>
            </a:r>
            <a:r>
              <a:rPr dirty="0" sz="1800" spc="-5">
                <a:latin typeface="Dubai"/>
                <a:cs typeface="Dubai"/>
              </a:rPr>
              <a:t>practical Non-destructive</a:t>
            </a:r>
            <a:r>
              <a:rPr dirty="0" sz="1800" spc="15">
                <a:latin typeface="Dubai"/>
                <a:cs typeface="Dubai"/>
              </a:rPr>
              <a:t> </a:t>
            </a:r>
            <a:r>
              <a:rPr dirty="0" sz="1800">
                <a:latin typeface="Dubai"/>
                <a:cs typeface="Dubai"/>
              </a:rPr>
              <a:t>testing.</a:t>
            </a:r>
            <a:endParaRPr sz="1800">
              <a:latin typeface="Dubai"/>
              <a:cs typeface="Dubai"/>
            </a:endParaRPr>
          </a:p>
          <a:p>
            <a:pPr marL="68580">
              <a:lnSpc>
                <a:spcPct val="100000"/>
              </a:lnSpc>
              <a:spcBef>
                <a:spcPts val="1625"/>
              </a:spcBef>
            </a:pPr>
            <a:r>
              <a:rPr dirty="0" sz="2000" b="1">
                <a:latin typeface="Dubai"/>
                <a:cs typeface="Dubai"/>
              </a:rPr>
              <a:t>TRAINING, </a:t>
            </a:r>
            <a:r>
              <a:rPr dirty="0" sz="2000" spc="-35" b="1">
                <a:latin typeface="Dubai"/>
                <a:cs typeface="Dubai"/>
              </a:rPr>
              <a:t>PREPARATION </a:t>
            </a:r>
            <a:r>
              <a:rPr dirty="0" sz="2000" b="1">
                <a:latin typeface="Dubai"/>
                <a:cs typeface="Dubai"/>
              </a:rPr>
              <a:t>AND</a:t>
            </a:r>
            <a:r>
              <a:rPr dirty="0" sz="2000" spc="35" b="1">
                <a:latin typeface="Dubai"/>
                <a:cs typeface="Dubai"/>
              </a:rPr>
              <a:t> </a:t>
            </a:r>
            <a:r>
              <a:rPr dirty="0" sz="2000" spc="-25" b="1">
                <a:latin typeface="Dubai"/>
                <a:cs typeface="Dubai"/>
              </a:rPr>
              <a:t>CERTIFICATION</a:t>
            </a:r>
            <a:endParaRPr sz="20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725"/>
              </a:spcBef>
              <a:buSzPct val="83333"/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5">
                <a:latin typeface="Dubai"/>
                <a:cs typeface="Dubai"/>
              </a:rPr>
              <a:t>API </a:t>
            </a:r>
            <a:r>
              <a:rPr dirty="0" sz="1800">
                <a:latin typeface="Dubai"/>
                <a:cs typeface="Dubai"/>
              </a:rPr>
              <a:t>510 </a:t>
            </a:r>
            <a:r>
              <a:rPr dirty="0" sz="1800" spc="-10">
                <a:latin typeface="Dubai"/>
                <a:cs typeface="Dubai"/>
              </a:rPr>
              <a:t>Pressure </a:t>
            </a:r>
            <a:r>
              <a:rPr dirty="0" sz="1800" spc="-20">
                <a:latin typeface="Dubai"/>
                <a:cs typeface="Dubai"/>
              </a:rPr>
              <a:t>Vessel, </a:t>
            </a:r>
            <a:r>
              <a:rPr dirty="0" sz="1800" spc="-5">
                <a:latin typeface="Dubai"/>
                <a:cs typeface="Dubai"/>
              </a:rPr>
              <a:t>API </a:t>
            </a:r>
            <a:r>
              <a:rPr dirty="0" sz="1800">
                <a:latin typeface="Dubai"/>
                <a:cs typeface="Dubai"/>
              </a:rPr>
              <a:t>570 Piping , </a:t>
            </a:r>
            <a:r>
              <a:rPr dirty="0" sz="1800" spc="-5">
                <a:latin typeface="Dubai"/>
                <a:cs typeface="Dubai"/>
              </a:rPr>
              <a:t>API </a:t>
            </a:r>
            <a:r>
              <a:rPr dirty="0" sz="1800">
                <a:latin typeface="Dubai"/>
                <a:cs typeface="Dubai"/>
              </a:rPr>
              <a:t>653 </a:t>
            </a:r>
            <a:r>
              <a:rPr dirty="0" sz="1800" spc="-45">
                <a:latin typeface="Dubai"/>
                <a:cs typeface="Dubai"/>
              </a:rPr>
              <a:t>Tanks </a:t>
            </a:r>
            <a:r>
              <a:rPr dirty="0" sz="1800" spc="-5">
                <a:latin typeface="Dubai"/>
                <a:cs typeface="Dubai"/>
              </a:rPr>
              <a:t>and API </a:t>
            </a:r>
            <a:r>
              <a:rPr dirty="0" sz="1800">
                <a:latin typeface="Dubai"/>
                <a:cs typeface="Dubai"/>
              </a:rPr>
              <a:t>580 Risk </a:t>
            </a:r>
            <a:r>
              <a:rPr dirty="0" sz="1800" spc="-5">
                <a:latin typeface="Dubai"/>
                <a:cs typeface="Dubai"/>
              </a:rPr>
              <a:t>Assessment </a:t>
            </a:r>
            <a:r>
              <a:rPr dirty="0" sz="1800" spc="-15">
                <a:latin typeface="Dubai"/>
                <a:cs typeface="Dubai"/>
              </a:rPr>
              <a:t>Preparatory</a:t>
            </a:r>
            <a:r>
              <a:rPr dirty="0" sz="1800" spc="240">
                <a:latin typeface="Dubai"/>
                <a:cs typeface="Dubai"/>
              </a:rPr>
              <a:t> </a:t>
            </a:r>
            <a:r>
              <a:rPr dirty="0" sz="1800">
                <a:latin typeface="Dubai"/>
                <a:cs typeface="Dubai"/>
              </a:rPr>
              <a:t>Courses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434"/>
              </a:spcBef>
              <a:buSzPct val="83333"/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5">
                <a:latin typeface="Dubai"/>
                <a:cs typeface="Dubai"/>
              </a:rPr>
              <a:t>American </a:t>
            </a:r>
            <a:r>
              <a:rPr dirty="0" sz="1800" spc="-10">
                <a:latin typeface="Dubai"/>
                <a:cs typeface="Dubai"/>
              </a:rPr>
              <a:t>Welding </a:t>
            </a:r>
            <a:r>
              <a:rPr dirty="0" sz="1800" spc="-5">
                <a:latin typeface="Dubai"/>
                <a:cs typeface="Dubai"/>
              </a:rPr>
              <a:t>Society( </a:t>
            </a:r>
            <a:r>
              <a:rPr dirty="0" sz="1800" spc="-20">
                <a:latin typeface="Dubai"/>
                <a:cs typeface="Dubai"/>
              </a:rPr>
              <a:t>AWS)- </a:t>
            </a:r>
            <a:r>
              <a:rPr dirty="0" sz="1800" spc="-10">
                <a:latin typeface="Dubai"/>
                <a:cs typeface="Dubai"/>
              </a:rPr>
              <a:t>Welding </a:t>
            </a:r>
            <a:r>
              <a:rPr dirty="0" sz="1800" spc="-5">
                <a:latin typeface="Dubai"/>
                <a:cs typeface="Dubai"/>
              </a:rPr>
              <a:t>Inspector </a:t>
            </a:r>
            <a:r>
              <a:rPr dirty="0" sz="1800" spc="-15">
                <a:latin typeface="Dubai"/>
                <a:cs typeface="Dubai"/>
              </a:rPr>
              <a:t>Preparatory</a:t>
            </a:r>
            <a:r>
              <a:rPr dirty="0" sz="1800" spc="90">
                <a:latin typeface="Dubai"/>
                <a:cs typeface="Dubai"/>
              </a:rPr>
              <a:t> </a:t>
            </a:r>
            <a:r>
              <a:rPr dirty="0" sz="1800">
                <a:latin typeface="Dubai"/>
                <a:cs typeface="Dubai"/>
              </a:rPr>
              <a:t>Courses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455"/>
              </a:spcBef>
              <a:buSzPct val="83333"/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10">
                <a:latin typeface="Dubai"/>
                <a:cs typeface="Dubai"/>
              </a:rPr>
              <a:t>Welding </a:t>
            </a:r>
            <a:r>
              <a:rPr dirty="0" sz="1800" spc="-5">
                <a:latin typeface="Dubai"/>
                <a:cs typeface="Dubai"/>
              </a:rPr>
              <a:t>Inspector Certification Courses-TWI-CSWIP 3.1&amp; Senior </a:t>
            </a:r>
            <a:r>
              <a:rPr dirty="0" sz="1800" spc="-10">
                <a:latin typeface="Dubai"/>
                <a:cs typeface="Dubai"/>
              </a:rPr>
              <a:t>Welding </a:t>
            </a:r>
            <a:r>
              <a:rPr dirty="0" sz="1800" spc="-5">
                <a:latin typeface="Dubai"/>
                <a:cs typeface="Dubai"/>
              </a:rPr>
              <a:t>Inspector as </a:t>
            </a:r>
            <a:r>
              <a:rPr dirty="0" sz="1800">
                <a:latin typeface="Dubai"/>
                <a:cs typeface="Dubai"/>
              </a:rPr>
              <a:t>per</a:t>
            </a:r>
            <a:r>
              <a:rPr dirty="0" sz="1800" spc="110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3.2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430"/>
              </a:spcBef>
              <a:buSzPct val="83333"/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10">
                <a:latin typeface="Dubai"/>
                <a:cs typeface="Dubai"/>
              </a:rPr>
              <a:t>Painting </a:t>
            </a:r>
            <a:r>
              <a:rPr dirty="0" sz="1800" spc="-5">
                <a:latin typeface="Dubai"/>
                <a:cs typeface="Dubai"/>
              </a:rPr>
              <a:t>And </a:t>
            </a:r>
            <a:r>
              <a:rPr dirty="0" sz="1800" spc="-10">
                <a:latin typeface="Dubai"/>
                <a:cs typeface="Dubai"/>
              </a:rPr>
              <a:t>Coating </a:t>
            </a:r>
            <a:r>
              <a:rPr dirty="0" sz="1800" spc="-5">
                <a:latin typeface="Dubai"/>
                <a:cs typeface="Dubai"/>
              </a:rPr>
              <a:t>Inspector </a:t>
            </a:r>
            <a:r>
              <a:rPr dirty="0" sz="1800">
                <a:latin typeface="Dubai"/>
                <a:cs typeface="Dubai"/>
              </a:rPr>
              <a:t>Courses </a:t>
            </a:r>
            <a:r>
              <a:rPr dirty="0" sz="1800" spc="-10">
                <a:latin typeface="Dubai"/>
                <a:cs typeface="Dubai"/>
              </a:rPr>
              <a:t>(BGAS </a:t>
            </a:r>
            <a:r>
              <a:rPr dirty="0" sz="1800">
                <a:latin typeface="Dubai"/>
                <a:cs typeface="Dubai"/>
              </a:rPr>
              <a:t>&amp;</a:t>
            </a:r>
            <a:r>
              <a:rPr dirty="0" sz="1800" spc="85">
                <a:latin typeface="Dubai"/>
                <a:cs typeface="Dubai"/>
              </a:rPr>
              <a:t> </a:t>
            </a:r>
            <a:r>
              <a:rPr dirty="0" sz="1800" spc="-15">
                <a:latin typeface="Dubai"/>
                <a:cs typeface="Dubai"/>
              </a:rPr>
              <a:t>NACE)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340"/>
              </a:spcBef>
              <a:buSzPct val="83333"/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10">
                <a:latin typeface="Dubai"/>
                <a:cs typeface="Dubai"/>
              </a:rPr>
              <a:t>Third Party </a:t>
            </a:r>
            <a:r>
              <a:rPr dirty="0" sz="1800" spc="-25">
                <a:latin typeface="Dubai"/>
                <a:cs typeface="Dubai"/>
              </a:rPr>
              <a:t>Vendor </a:t>
            </a:r>
            <a:r>
              <a:rPr dirty="0" sz="1800" spc="-5">
                <a:latin typeface="Dubai"/>
                <a:cs typeface="Dubai"/>
              </a:rPr>
              <a:t>Inspection </a:t>
            </a:r>
            <a:r>
              <a:rPr dirty="0" sz="1800">
                <a:latin typeface="Dubai"/>
                <a:cs typeface="Dubai"/>
              </a:rPr>
              <a:t>Courses </a:t>
            </a:r>
            <a:r>
              <a:rPr dirty="0" sz="1800" spc="-5">
                <a:latin typeface="Dubai"/>
                <a:cs typeface="Dubai"/>
              </a:rPr>
              <a:t>(Mechanical </a:t>
            </a:r>
            <a:r>
              <a:rPr dirty="0" sz="1800">
                <a:latin typeface="Dubai"/>
                <a:cs typeface="Dubai"/>
              </a:rPr>
              <a:t>&amp;</a:t>
            </a:r>
            <a:r>
              <a:rPr dirty="0" sz="1800" spc="100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Electrical)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455"/>
              </a:spcBef>
              <a:buSzPct val="83333"/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10">
                <a:latin typeface="Dubai"/>
                <a:cs typeface="Dubai"/>
              </a:rPr>
              <a:t>ASNT </a:t>
            </a:r>
            <a:r>
              <a:rPr dirty="0" sz="1800" spc="-15">
                <a:latin typeface="Dubai"/>
                <a:cs typeface="Dubai"/>
              </a:rPr>
              <a:t>Level </a:t>
            </a:r>
            <a:r>
              <a:rPr dirty="0" sz="1800">
                <a:latin typeface="Dubai"/>
                <a:cs typeface="Dubai"/>
              </a:rPr>
              <a:t>3 </a:t>
            </a:r>
            <a:r>
              <a:rPr dirty="0" sz="1800" spc="-15">
                <a:latin typeface="Dubai"/>
                <a:cs typeface="Dubai"/>
              </a:rPr>
              <a:t>Preparation </a:t>
            </a:r>
            <a:r>
              <a:rPr dirty="0" sz="1800">
                <a:latin typeface="Dubai"/>
                <a:cs typeface="Dubai"/>
              </a:rPr>
              <a:t>Courses in All </a:t>
            </a:r>
            <a:r>
              <a:rPr dirty="0" sz="1800" spc="-5">
                <a:latin typeface="Dubai"/>
                <a:cs typeface="Dubai"/>
              </a:rPr>
              <a:t>The</a:t>
            </a:r>
            <a:r>
              <a:rPr dirty="0" sz="1800" spc="80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Methods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430"/>
              </a:spcBef>
              <a:buSzPct val="83333"/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10">
                <a:latin typeface="Dubai"/>
                <a:cs typeface="Dubai"/>
              </a:rPr>
              <a:t>Radiation Safety </a:t>
            </a:r>
            <a:r>
              <a:rPr dirty="0" sz="1800">
                <a:latin typeface="Dubai"/>
                <a:cs typeface="Dubai"/>
              </a:rPr>
              <a:t>Officer </a:t>
            </a:r>
            <a:r>
              <a:rPr dirty="0" sz="1800" spc="-15">
                <a:latin typeface="Dubai"/>
                <a:cs typeface="Dubai"/>
              </a:rPr>
              <a:t>Preparatory </a:t>
            </a:r>
            <a:r>
              <a:rPr dirty="0" sz="1800">
                <a:latin typeface="Dubai"/>
                <a:cs typeface="Dubai"/>
              </a:rPr>
              <a:t>Courses</a:t>
            </a:r>
            <a:r>
              <a:rPr dirty="0" sz="1800" spc="70">
                <a:latin typeface="Dubai"/>
                <a:cs typeface="Dubai"/>
              </a:rPr>
              <a:t> </a:t>
            </a:r>
            <a:r>
              <a:rPr dirty="0" sz="1800" spc="-10">
                <a:latin typeface="Dubai"/>
                <a:cs typeface="Dubai"/>
              </a:rPr>
              <a:t>(RSO)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434"/>
              </a:spcBef>
              <a:buSzPct val="83333"/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10">
                <a:latin typeface="Dubai"/>
                <a:cs typeface="Dubai"/>
              </a:rPr>
              <a:t>Radiation Safety </a:t>
            </a:r>
            <a:r>
              <a:rPr dirty="0" sz="1800">
                <a:latin typeface="Dubai"/>
                <a:cs typeface="Dubai"/>
              </a:rPr>
              <a:t>course </a:t>
            </a:r>
            <a:r>
              <a:rPr dirty="0" sz="1800" spc="-10">
                <a:latin typeface="Dubai"/>
                <a:cs typeface="Dubai"/>
              </a:rPr>
              <a:t>for </a:t>
            </a:r>
            <a:r>
              <a:rPr dirty="0" sz="1800" spc="-5">
                <a:latin typeface="Dubai"/>
                <a:cs typeface="Dubai"/>
              </a:rPr>
              <a:t>Industrial </a:t>
            </a:r>
            <a:r>
              <a:rPr dirty="0" sz="1800" spc="-25">
                <a:latin typeface="Dubai"/>
                <a:cs typeface="Dubai"/>
              </a:rPr>
              <a:t>NDT</a:t>
            </a:r>
            <a:r>
              <a:rPr dirty="0" sz="1800" spc="70">
                <a:latin typeface="Dubai"/>
                <a:cs typeface="Dubai"/>
              </a:rPr>
              <a:t> </a:t>
            </a:r>
            <a:r>
              <a:rPr dirty="0" sz="1800" spc="-20">
                <a:latin typeface="Dubai"/>
                <a:cs typeface="Dubai"/>
              </a:rPr>
              <a:t>Technicians,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455"/>
              </a:spcBef>
              <a:buSzPct val="83333"/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10">
                <a:latin typeface="Dubai"/>
                <a:cs typeface="Dubai"/>
              </a:rPr>
              <a:t>Radiation Safety </a:t>
            </a:r>
            <a:r>
              <a:rPr dirty="0" sz="1800">
                <a:latin typeface="Dubai"/>
                <a:cs typeface="Dubai"/>
              </a:rPr>
              <a:t>course </a:t>
            </a:r>
            <a:r>
              <a:rPr dirty="0" sz="1800" spc="-10">
                <a:latin typeface="Dubai"/>
                <a:cs typeface="Dubai"/>
              </a:rPr>
              <a:t>for </a:t>
            </a:r>
            <a:r>
              <a:rPr dirty="0" sz="1800" spc="-5">
                <a:latin typeface="Dubai"/>
                <a:cs typeface="Dubai"/>
              </a:rPr>
              <a:t>NDG</a:t>
            </a:r>
            <a:r>
              <a:rPr dirty="0" sz="1800" spc="60">
                <a:latin typeface="Dubai"/>
                <a:cs typeface="Dubai"/>
              </a:rPr>
              <a:t> </a:t>
            </a:r>
            <a:r>
              <a:rPr dirty="0" sz="1800" spc="-20">
                <a:latin typeface="Dubai"/>
                <a:cs typeface="Dubai"/>
              </a:rPr>
              <a:t>Technicians,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430"/>
              </a:spcBef>
              <a:buSzPct val="83333"/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10">
                <a:latin typeface="Dubai"/>
                <a:cs typeface="Dubai"/>
              </a:rPr>
              <a:t>Plant </a:t>
            </a:r>
            <a:r>
              <a:rPr dirty="0" sz="1800">
                <a:latin typeface="Dubai"/>
                <a:cs typeface="Dubai"/>
              </a:rPr>
              <a:t>&amp; </a:t>
            </a:r>
            <a:r>
              <a:rPr dirty="0" sz="1800" spc="-5">
                <a:latin typeface="Dubai"/>
                <a:cs typeface="Dubai"/>
              </a:rPr>
              <a:t>Inservice Inspection</a:t>
            </a:r>
            <a:r>
              <a:rPr dirty="0" sz="1800" spc="25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course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434"/>
              </a:spcBef>
              <a:buSzPct val="83333"/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10">
                <a:latin typeface="Dubai"/>
                <a:cs typeface="Dubai"/>
              </a:rPr>
              <a:t>Welding Procedure </a:t>
            </a:r>
            <a:r>
              <a:rPr dirty="0" sz="1800" spc="-5">
                <a:latin typeface="Dubai"/>
                <a:cs typeface="Dubai"/>
              </a:rPr>
              <a:t>Specification (WPS) </a:t>
            </a:r>
            <a:r>
              <a:rPr dirty="0" sz="1800">
                <a:latin typeface="Dubai"/>
                <a:cs typeface="Dubai"/>
              </a:rPr>
              <a:t>&amp; </a:t>
            </a:r>
            <a:r>
              <a:rPr dirty="0" sz="1800" spc="-10">
                <a:latin typeface="Dubai"/>
                <a:cs typeface="Dubai"/>
              </a:rPr>
              <a:t>Welder </a:t>
            </a:r>
            <a:r>
              <a:rPr dirty="0" sz="1800" spc="-5">
                <a:latin typeface="Dubai"/>
                <a:cs typeface="Dubai"/>
              </a:rPr>
              <a:t>Qualification </a:t>
            </a:r>
            <a:r>
              <a:rPr dirty="0" sz="1800" spc="-45">
                <a:latin typeface="Dubai"/>
                <a:cs typeface="Dubai"/>
              </a:rPr>
              <a:t>Tests </a:t>
            </a:r>
            <a:r>
              <a:rPr dirty="0" sz="1800" spc="-15">
                <a:latin typeface="Dubai"/>
                <a:cs typeface="Dubai"/>
              </a:rPr>
              <a:t>(WQT) Preparation</a:t>
            </a:r>
            <a:r>
              <a:rPr dirty="0" sz="1800" spc="190">
                <a:latin typeface="Dubai"/>
                <a:cs typeface="Dubai"/>
              </a:rPr>
              <a:t> </a:t>
            </a:r>
            <a:r>
              <a:rPr dirty="0" sz="1800">
                <a:latin typeface="Dubai"/>
                <a:cs typeface="Dubai"/>
              </a:rPr>
              <a:t>Courses,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455"/>
              </a:spcBef>
              <a:buSzPct val="83333"/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15">
                <a:latin typeface="Dubai"/>
                <a:cs typeface="Dubai"/>
              </a:rPr>
              <a:t>NACE </a:t>
            </a:r>
            <a:r>
              <a:rPr dirty="0" sz="1800" spc="-5">
                <a:latin typeface="Dubai"/>
                <a:cs typeface="Dubai"/>
              </a:rPr>
              <a:t>Corrosion Engineer </a:t>
            </a:r>
            <a:r>
              <a:rPr dirty="0" sz="1800" spc="-10">
                <a:latin typeface="Dubai"/>
                <a:cs typeface="Dubai"/>
              </a:rPr>
              <a:t>Preparation</a:t>
            </a:r>
            <a:r>
              <a:rPr dirty="0" sz="1800" spc="40">
                <a:latin typeface="Dubai"/>
                <a:cs typeface="Dubai"/>
              </a:rPr>
              <a:t> </a:t>
            </a:r>
            <a:r>
              <a:rPr dirty="0" sz="1800">
                <a:latin typeface="Dubai"/>
                <a:cs typeface="Dubai"/>
              </a:rPr>
              <a:t>Course,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430"/>
              </a:spcBef>
              <a:buSzPct val="83333"/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15">
                <a:latin typeface="Dubai"/>
                <a:cs typeface="Dubai"/>
              </a:rPr>
              <a:t>Railway </a:t>
            </a:r>
            <a:r>
              <a:rPr dirty="0" sz="1800" spc="-5">
                <a:latin typeface="Dubai"/>
                <a:cs typeface="Dubai"/>
              </a:rPr>
              <a:t>Line Inspection</a:t>
            </a:r>
            <a:r>
              <a:rPr dirty="0" sz="1800" spc="35">
                <a:latin typeface="Dubai"/>
                <a:cs typeface="Dubai"/>
              </a:rPr>
              <a:t> </a:t>
            </a:r>
            <a:r>
              <a:rPr dirty="0" sz="1800" spc="-20">
                <a:latin typeface="Dubai"/>
                <a:cs typeface="Dubai"/>
              </a:rPr>
              <a:t>Techniques</a:t>
            </a:r>
            <a:endParaRPr sz="1800">
              <a:latin typeface="Dubai"/>
              <a:cs typeface="Dubai"/>
            </a:endParaRPr>
          </a:p>
          <a:p>
            <a:pPr marL="27305">
              <a:lnSpc>
                <a:spcPct val="100000"/>
              </a:lnSpc>
              <a:spcBef>
                <a:spcPts val="2415"/>
              </a:spcBef>
            </a:pPr>
            <a:r>
              <a:rPr dirty="0" sz="2000" spc="-5" b="1">
                <a:latin typeface="Dubai"/>
                <a:cs typeface="Dubai"/>
              </a:rPr>
              <a:t>ASNT LEVEL </a:t>
            </a:r>
            <a:r>
              <a:rPr dirty="0" sz="2000" b="1">
                <a:latin typeface="Dubai"/>
                <a:cs typeface="Dubai"/>
              </a:rPr>
              <a:t>I &amp; </a:t>
            </a:r>
            <a:r>
              <a:rPr dirty="0" sz="2000" spc="-5" b="1">
                <a:latin typeface="Dubai"/>
                <a:cs typeface="Dubai"/>
              </a:rPr>
              <a:t>LEVEL </a:t>
            </a:r>
            <a:r>
              <a:rPr dirty="0" sz="2000" b="1">
                <a:latin typeface="Dubai"/>
                <a:cs typeface="Dubai"/>
              </a:rPr>
              <a:t>II TRAINING &amp;</a:t>
            </a:r>
            <a:r>
              <a:rPr dirty="0" sz="2000" spc="15" b="1">
                <a:latin typeface="Dubai"/>
                <a:cs typeface="Dubai"/>
              </a:rPr>
              <a:t> </a:t>
            </a:r>
            <a:r>
              <a:rPr dirty="0" sz="2000" spc="-25" b="1">
                <a:latin typeface="Dubai"/>
                <a:cs typeface="Dubai"/>
              </a:rPr>
              <a:t>CERTIFICATION</a:t>
            </a:r>
            <a:endParaRPr sz="2000">
              <a:latin typeface="Dubai"/>
              <a:cs typeface="Dubai"/>
            </a:endParaRPr>
          </a:p>
          <a:p>
            <a:pPr algn="just" marL="17145" marR="209550">
              <a:lnSpc>
                <a:spcPct val="101699"/>
              </a:lnSpc>
              <a:spcBef>
                <a:spcPts val="2110"/>
              </a:spcBef>
            </a:pPr>
            <a:r>
              <a:rPr dirty="0" sz="1800" spc="-30">
                <a:latin typeface="Dubai"/>
                <a:cs typeface="Dubai"/>
              </a:rPr>
              <a:t>We </a:t>
            </a:r>
            <a:r>
              <a:rPr dirty="0" sz="1800" spc="-10">
                <a:latin typeface="Dubai"/>
                <a:cs typeface="Dubai"/>
              </a:rPr>
              <a:t>provide </a:t>
            </a:r>
            <a:r>
              <a:rPr dirty="0" sz="1800" spc="-25">
                <a:latin typeface="Dubai"/>
                <a:cs typeface="Dubai"/>
              </a:rPr>
              <a:t>NDT Training </a:t>
            </a:r>
            <a:r>
              <a:rPr dirty="0" sz="1800" spc="-5">
                <a:latin typeface="Dubai"/>
                <a:cs typeface="Dubai"/>
              </a:rPr>
              <a:t>and Certification </a:t>
            </a:r>
            <a:r>
              <a:rPr dirty="0" sz="1800" spc="-15">
                <a:latin typeface="Dubai"/>
                <a:cs typeface="Dubai"/>
              </a:rPr>
              <a:t>to </a:t>
            </a:r>
            <a:r>
              <a:rPr dirty="0" sz="1800" spc="-10">
                <a:latin typeface="Dubai"/>
                <a:cs typeface="Dubai"/>
              </a:rPr>
              <a:t>internationally recognized </a:t>
            </a:r>
            <a:r>
              <a:rPr dirty="0" sz="1800" spc="-5">
                <a:latin typeface="Dubai"/>
                <a:cs typeface="Dubai"/>
              </a:rPr>
              <a:t>certification scheme and employer based scheme as  </a:t>
            </a:r>
            <a:r>
              <a:rPr dirty="0" sz="1800">
                <a:latin typeface="Dubai"/>
                <a:cs typeface="Dubai"/>
              </a:rPr>
              <a:t>per </a:t>
            </a:r>
            <a:r>
              <a:rPr dirty="0" sz="1800" spc="-10">
                <a:latin typeface="Dubai"/>
                <a:cs typeface="Dubai"/>
              </a:rPr>
              <a:t>ASNT </a:t>
            </a:r>
            <a:r>
              <a:rPr dirty="0" sz="1800" spc="-5">
                <a:latin typeface="Dubai"/>
                <a:cs typeface="Dubai"/>
              </a:rPr>
              <a:t>SNT </a:t>
            </a:r>
            <a:r>
              <a:rPr dirty="0" sz="1800" spc="-35">
                <a:latin typeface="Dubai"/>
                <a:cs typeface="Dubai"/>
              </a:rPr>
              <a:t>–TC-1A </a:t>
            </a:r>
            <a:r>
              <a:rPr dirty="0" sz="1800" spc="-5">
                <a:latin typeface="Dubai"/>
                <a:cs typeface="Dubai"/>
              </a:rPr>
              <a:t>and </a:t>
            </a:r>
            <a:r>
              <a:rPr dirty="0" sz="1800" spc="-25">
                <a:latin typeface="Dubai"/>
                <a:cs typeface="Dubai"/>
              </a:rPr>
              <a:t>ANSI/ASNT </a:t>
            </a:r>
            <a:r>
              <a:rPr dirty="0" sz="1800" spc="5">
                <a:latin typeface="Dubai"/>
                <a:cs typeface="Dubai"/>
              </a:rPr>
              <a:t>CP-189. </a:t>
            </a:r>
            <a:r>
              <a:rPr dirty="0" sz="1800" spc="-5">
                <a:latin typeface="Dubai"/>
                <a:cs typeface="Dubai"/>
              </a:rPr>
              <a:t>With our </a:t>
            </a:r>
            <a:r>
              <a:rPr dirty="0" sz="1800" spc="-10">
                <a:latin typeface="Dubai"/>
                <a:cs typeface="Dubai"/>
              </a:rPr>
              <a:t>well </a:t>
            </a:r>
            <a:r>
              <a:rPr dirty="0" sz="1800" spc="-5">
                <a:latin typeface="Dubai"/>
                <a:cs typeface="Dubai"/>
              </a:rPr>
              <a:t>experienced and </a:t>
            </a:r>
            <a:r>
              <a:rPr dirty="0" sz="1800">
                <a:latin typeface="Dubai"/>
                <a:cs typeface="Dubai"/>
              </a:rPr>
              <a:t>qualified </a:t>
            </a:r>
            <a:r>
              <a:rPr dirty="0" sz="1800" spc="-10">
                <a:latin typeface="Dubai"/>
                <a:cs typeface="Dubai"/>
              </a:rPr>
              <a:t>ASNT </a:t>
            </a:r>
            <a:r>
              <a:rPr dirty="0" sz="1800" spc="-15">
                <a:latin typeface="Dubai"/>
                <a:cs typeface="Dubai"/>
              </a:rPr>
              <a:t>Level </a:t>
            </a:r>
            <a:r>
              <a:rPr dirty="0" sz="1800">
                <a:latin typeface="Dubai"/>
                <a:cs typeface="Dubai"/>
              </a:rPr>
              <a:t>III </a:t>
            </a:r>
            <a:r>
              <a:rPr dirty="0" sz="1800" spc="-5">
                <a:latin typeface="Dubai"/>
                <a:cs typeface="Dubai"/>
              </a:rPr>
              <a:t>instructors, </a:t>
            </a:r>
            <a:r>
              <a:rPr dirty="0" sz="1800" spc="-15">
                <a:latin typeface="Dubai"/>
                <a:cs typeface="Dubai"/>
              </a:rPr>
              <a:t>we </a:t>
            </a:r>
            <a:r>
              <a:rPr dirty="0" sz="1800">
                <a:latin typeface="Dubai"/>
                <a:cs typeface="Dubai"/>
              </a:rPr>
              <a:t>also  </a:t>
            </a:r>
            <a:r>
              <a:rPr dirty="0" sz="1800" spc="-10">
                <a:latin typeface="Dubai"/>
                <a:cs typeface="Dubai"/>
              </a:rPr>
              <a:t>provide </a:t>
            </a:r>
            <a:r>
              <a:rPr dirty="0" sz="1800">
                <a:latin typeface="Dubai"/>
                <a:cs typeface="Dubai"/>
              </a:rPr>
              <a:t>in-house </a:t>
            </a:r>
            <a:r>
              <a:rPr dirty="0" sz="1800" spc="-25">
                <a:latin typeface="Dubai"/>
                <a:cs typeface="Dubai"/>
              </a:rPr>
              <a:t>NDT </a:t>
            </a:r>
            <a:r>
              <a:rPr dirty="0" sz="1800" spc="-30">
                <a:latin typeface="Dubai"/>
                <a:cs typeface="Dubai"/>
              </a:rPr>
              <a:t>Training Tailored </a:t>
            </a:r>
            <a:r>
              <a:rPr dirty="0" sz="1800" spc="-10">
                <a:latin typeface="Dubai"/>
                <a:cs typeface="Dubai"/>
              </a:rPr>
              <a:t>to meet </a:t>
            </a:r>
            <a:r>
              <a:rPr dirty="0" sz="1800" spc="-5">
                <a:latin typeface="Dubai"/>
                <a:cs typeface="Dubai"/>
              </a:rPr>
              <a:t>client </a:t>
            </a:r>
            <a:r>
              <a:rPr dirty="0" sz="1800" spc="-10">
                <a:latin typeface="Dubai"/>
                <a:cs typeface="Dubai"/>
              </a:rPr>
              <a:t>requirements, </a:t>
            </a:r>
            <a:r>
              <a:rPr dirty="0" sz="1800">
                <a:latin typeface="Dubai"/>
                <a:cs typeface="Dubai"/>
              </a:rPr>
              <a:t>in </a:t>
            </a:r>
            <a:r>
              <a:rPr dirty="0" sz="1800" spc="-5">
                <a:latin typeface="Dubai"/>
                <a:cs typeface="Dubai"/>
              </a:rPr>
              <a:t>the following</a:t>
            </a:r>
            <a:r>
              <a:rPr dirty="0" sz="1800" spc="195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methods.</a:t>
            </a:r>
            <a:endParaRPr sz="1800">
              <a:latin typeface="Dubai"/>
              <a:cs typeface="Duba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19924" y="13751030"/>
            <a:ext cx="11898630" cy="440055"/>
          </a:xfrm>
          <a:custGeom>
            <a:avLst/>
            <a:gdLst/>
            <a:ahLst/>
            <a:cxnLst/>
            <a:rect l="l" t="t" r="r" b="b"/>
            <a:pathLst>
              <a:path w="11898630" h="440055">
                <a:moveTo>
                  <a:pt x="219906" y="0"/>
                </a:moveTo>
                <a:lnTo>
                  <a:pt x="11898346" y="0"/>
                </a:lnTo>
                <a:lnTo>
                  <a:pt x="11898346" y="219907"/>
                </a:lnTo>
                <a:lnTo>
                  <a:pt x="11893878" y="264226"/>
                </a:lnTo>
                <a:lnTo>
                  <a:pt x="11881064" y="305505"/>
                </a:lnTo>
                <a:lnTo>
                  <a:pt x="11860789" y="342859"/>
                </a:lnTo>
                <a:lnTo>
                  <a:pt x="11833937" y="375405"/>
                </a:lnTo>
                <a:lnTo>
                  <a:pt x="11801391" y="402258"/>
                </a:lnTo>
                <a:lnTo>
                  <a:pt x="11764037" y="422533"/>
                </a:lnTo>
                <a:lnTo>
                  <a:pt x="11722758" y="435347"/>
                </a:lnTo>
                <a:lnTo>
                  <a:pt x="11678440" y="439815"/>
                </a:lnTo>
                <a:lnTo>
                  <a:pt x="0" y="439815"/>
                </a:lnTo>
                <a:lnTo>
                  <a:pt x="0" y="219907"/>
                </a:lnTo>
                <a:lnTo>
                  <a:pt x="4467" y="175588"/>
                </a:lnTo>
                <a:lnTo>
                  <a:pt x="17281" y="134309"/>
                </a:lnTo>
                <a:lnTo>
                  <a:pt x="37556" y="96955"/>
                </a:lnTo>
                <a:lnTo>
                  <a:pt x="64408" y="64409"/>
                </a:lnTo>
                <a:lnTo>
                  <a:pt x="96954" y="37556"/>
                </a:lnTo>
                <a:lnTo>
                  <a:pt x="134308" y="17281"/>
                </a:lnTo>
                <a:lnTo>
                  <a:pt x="175587" y="4467"/>
                </a:lnTo>
                <a:lnTo>
                  <a:pt x="219906" y="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 txBox="1"/>
          <p:nvPr/>
        </p:nvSpPr>
        <p:spPr>
          <a:xfrm>
            <a:off x="225566" y="10941811"/>
            <a:ext cx="11628755" cy="47377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6670">
              <a:lnSpc>
                <a:spcPct val="100000"/>
              </a:lnSpc>
              <a:spcBef>
                <a:spcPts val="100"/>
              </a:spcBef>
            </a:pPr>
            <a:r>
              <a:rPr dirty="0" sz="1800" spc="-5" b="1">
                <a:latin typeface="Dubai"/>
                <a:cs typeface="Dubai"/>
              </a:rPr>
              <a:t>Course</a:t>
            </a:r>
            <a:r>
              <a:rPr dirty="0" sz="1800" spc="-10" b="1">
                <a:latin typeface="Dubai"/>
                <a:cs typeface="Dubai"/>
              </a:rPr>
              <a:t> </a:t>
            </a:r>
            <a:r>
              <a:rPr dirty="0" sz="1800" spc="-15" b="1">
                <a:latin typeface="Dubai"/>
                <a:cs typeface="Dubai"/>
              </a:rPr>
              <a:t>Contents</a:t>
            </a:r>
            <a:endParaRPr sz="1800">
              <a:latin typeface="Dubai"/>
              <a:cs typeface="Dubai"/>
            </a:endParaRPr>
          </a:p>
          <a:p>
            <a:pPr marL="26670" marR="27305">
              <a:lnSpc>
                <a:spcPct val="99400"/>
              </a:lnSpc>
              <a:spcBef>
                <a:spcPts val="60"/>
              </a:spcBef>
            </a:pPr>
            <a:r>
              <a:rPr dirty="0" sz="1800" spc="-10">
                <a:latin typeface="Dubai"/>
                <a:cs typeface="Dubai"/>
              </a:rPr>
              <a:t>Presentation </a:t>
            </a:r>
            <a:r>
              <a:rPr dirty="0" sz="1800" spc="-5">
                <a:latin typeface="Dubai"/>
                <a:cs typeface="Dubai"/>
              </a:rPr>
              <a:t>of theory </a:t>
            </a:r>
            <a:r>
              <a:rPr dirty="0" sz="1800">
                <a:latin typeface="Dubai"/>
                <a:cs typeface="Dubai"/>
              </a:rPr>
              <a:t>is </a:t>
            </a:r>
            <a:r>
              <a:rPr dirty="0" sz="1800" spc="-15">
                <a:latin typeface="Dubai"/>
                <a:cs typeface="Dubai"/>
              </a:rPr>
              <a:t>easy, </a:t>
            </a:r>
            <a:r>
              <a:rPr dirty="0" sz="1800">
                <a:latin typeface="Dubai"/>
                <a:cs typeface="Dubai"/>
              </a:rPr>
              <a:t>but </a:t>
            </a:r>
            <a:r>
              <a:rPr dirty="0" sz="1800" spc="-5">
                <a:latin typeface="Dubai"/>
                <a:cs typeface="Dubai"/>
              </a:rPr>
              <a:t>the </a:t>
            </a:r>
            <a:r>
              <a:rPr dirty="0" sz="1800" spc="-10">
                <a:latin typeface="Dubai"/>
                <a:cs typeface="Dubai"/>
              </a:rPr>
              <a:t>development </a:t>
            </a:r>
            <a:r>
              <a:rPr dirty="0" sz="1800" spc="-5">
                <a:latin typeface="Dubai"/>
                <a:cs typeface="Dubai"/>
              </a:rPr>
              <a:t>of </a:t>
            </a:r>
            <a:r>
              <a:rPr dirty="0" sz="1800">
                <a:latin typeface="Dubai"/>
                <a:cs typeface="Dubai"/>
              </a:rPr>
              <a:t>a </a:t>
            </a:r>
            <a:r>
              <a:rPr dirty="0" sz="1800" spc="-10">
                <a:latin typeface="Dubai"/>
                <a:cs typeface="Dubai"/>
              </a:rPr>
              <a:t>top </a:t>
            </a:r>
            <a:r>
              <a:rPr dirty="0" sz="1800" spc="-5">
                <a:latin typeface="Dubai"/>
                <a:cs typeface="Dubai"/>
              </a:rPr>
              <a:t>performing technician, </a:t>
            </a:r>
            <a:r>
              <a:rPr dirty="0" sz="1800" spc="-10">
                <a:latin typeface="Dubai"/>
                <a:cs typeface="Dubai"/>
              </a:rPr>
              <a:t>professional </a:t>
            </a:r>
            <a:r>
              <a:rPr dirty="0" sz="1800" spc="-5">
                <a:latin typeface="Dubai"/>
                <a:cs typeface="Dubai"/>
              </a:rPr>
              <a:t>or </a:t>
            </a:r>
            <a:r>
              <a:rPr dirty="0" sz="1800">
                <a:latin typeface="Dubai"/>
                <a:cs typeface="Dubai"/>
              </a:rPr>
              <a:t>supervisor is not. This  </a:t>
            </a:r>
            <a:r>
              <a:rPr dirty="0" sz="1800" spc="-10">
                <a:latin typeface="Dubai"/>
                <a:cs typeface="Dubai"/>
              </a:rPr>
              <a:t>step requires </a:t>
            </a:r>
            <a:r>
              <a:rPr dirty="0" sz="1800">
                <a:latin typeface="Dubai"/>
                <a:cs typeface="Dubai"/>
              </a:rPr>
              <a:t>a </a:t>
            </a:r>
            <a:r>
              <a:rPr dirty="0" sz="1800" spc="-10">
                <a:latin typeface="Dubai"/>
                <a:cs typeface="Dubai"/>
              </a:rPr>
              <a:t>thorough </a:t>
            </a:r>
            <a:r>
              <a:rPr dirty="0" sz="1800" spc="-5">
                <a:latin typeface="Dubai"/>
                <a:cs typeface="Dubai"/>
              </a:rPr>
              <a:t>knowledge of the industry and an understanding of the problems </a:t>
            </a:r>
            <a:r>
              <a:rPr dirty="0" sz="1800" spc="-10">
                <a:latin typeface="Dubai"/>
                <a:cs typeface="Dubai"/>
              </a:rPr>
              <a:t>faced by </a:t>
            </a:r>
            <a:r>
              <a:rPr dirty="0" sz="1800" spc="-5">
                <a:latin typeface="Dubai"/>
                <a:cs typeface="Dubai"/>
              </a:rPr>
              <a:t>the </a:t>
            </a:r>
            <a:r>
              <a:rPr dirty="0" sz="1800">
                <a:latin typeface="Dubai"/>
                <a:cs typeface="Dubai"/>
              </a:rPr>
              <a:t>people </a:t>
            </a:r>
            <a:r>
              <a:rPr dirty="0" sz="1800" spc="-5">
                <a:latin typeface="Dubai"/>
                <a:cs typeface="Dubai"/>
              </a:rPr>
              <a:t>who </a:t>
            </a:r>
            <a:r>
              <a:rPr dirty="0" sz="1800" spc="-15">
                <a:latin typeface="Dubai"/>
                <a:cs typeface="Dubai"/>
              </a:rPr>
              <a:t>make </a:t>
            </a:r>
            <a:r>
              <a:rPr dirty="0" sz="1800" spc="-5">
                <a:latin typeface="Dubai"/>
                <a:cs typeface="Dubai"/>
              </a:rPr>
              <a:t>the  industry work. </a:t>
            </a:r>
            <a:r>
              <a:rPr dirty="0" sz="1800" spc="-10">
                <a:latin typeface="Dubai"/>
                <a:cs typeface="Dubai"/>
              </a:rPr>
              <a:t>Keeping </a:t>
            </a:r>
            <a:r>
              <a:rPr dirty="0" sz="1800">
                <a:latin typeface="Dubai"/>
                <a:cs typeface="Dubai"/>
              </a:rPr>
              <a:t>in </a:t>
            </a:r>
            <a:r>
              <a:rPr dirty="0" sz="1800" spc="-15">
                <a:latin typeface="Dubai"/>
                <a:cs typeface="Dubai"/>
              </a:rPr>
              <a:t>view, </a:t>
            </a:r>
            <a:r>
              <a:rPr dirty="0" sz="1800">
                <a:latin typeface="Dubai"/>
                <a:cs typeface="Dubai"/>
              </a:rPr>
              <a:t>our Course </a:t>
            </a:r>
            <a:r>
              <a:rPr dirty="0" sz="1800" spc="-15">
                <a:latin typeface="Dubai"/>
                <a:cs typeface="Dubai"/>
              </a:rPr>
              <a:t>Contents are </a:t>
            </a:r>
            <a:r>
              <a:rPr dirty="0" sz="1800">
                <a:latin typeface="Dubai"/>
                <a:cs typeface="Dubai"/>
              </a:rPr>
              <a:t>designed </a:t>
            </a:r>
            <a:r>
              <a:rPr dirty="0" sz="1800" spc="-5">
                <a:latin typeface="Dubai"/>
                <a:cs typeface="Dubai"/>
              </a:rPr>
              <a:t>and </a:t>
            </a:r>
            <a:r>
              <a:rPr dirty="0" sz="1800" spc="-10">
                <a:latin typeface="Dubai"/>
                <a:cs typeface="Dubai"/>
              </a:rPr>
              <a:t>developed more </a:t>
            </a:r>
            <a:r>
              <a:rPr dirty="0" sz="1800">
                <a:latin typeface="Dubai"/>
                <a:cs typeface="Dubai"/>
              </a:rPr>
              <a:t>on </a:t>
            </a:r>
            <a:r>
              <a:rPr dirty="0" sz="1800" spc="-5">
                <a:latin typeface="Dubai"/>
                <a:cs typeface="Dubai"/>
              </a:rPr>
              <a:t>practical aspects </a:t>
            </a:r>
            <a:r>
              <a:rPr dirty="0" sz="1800">
                <a:latin typeface="Dubai"/>
                <a:cs typeface="Dubai"/>
              </a:rPr>
              <a:t>of</a:t>
            </a:r>
            <a:r>
              <a:rPr dirty="0" sz="1800" spc="225">
                <a:latin typeface="Dubai"/>
                <a:cs typeface="Dubai"/>
              </a:rPr>
              <a:t> </a:t>
            </a:r>
            <a:r>
              <a:rPr dirty="0" sz="1800" spc="-55">
                <a:latin typeface="Dubai"/>
                <a:cs typeface="Dubai"/>
              </a:rPr>
              <a:t>NDT.</a:t>
            </a:r>
            <a:endParaRPr sz="1800">
              <a:latin typeface="Dubai"/>
              <a:cs typeface="Dubai"/>
            </a:endParaRPr>
          </a:p>
          <a:p>
            <a:pPr marL="53340">
              <a:lnSpc>
                <a:spcPct val="100000"/>
              </a:lnSpc>
              <a:spcBef>
                <a:spcPts val="575"/>
              </a:spcBef>
            </a:pPr>
            <a:r>
              <a:rPr dirty="0" sz="1800" spc="-10" b="1">
                <a:latin typeface="Dubai"/>
                <a:cs typeface="Dubai"/>
              </a:rPr>
              <a:t>ASNT LEVEL </a:t>
            </a:r>
            <a:r>
              <a:rPr dirty="0" sz="1800" b="1">
                <a:latin typeface="Dubai"/>
                <a:cs typeface="Dubai"/>
              </a:rPr>
              <a:t>I &amp; </a:t>
            </a:r>
            <a:r>
              <a:rPr dirty="0" sz="1800" spc="-5" b="1">
                <a:latin typeface="Dubai"/>
                <a:cs typeface="Dubai"/>
              </a:rPr>
              <a:t>II TRAINING </a:t>
            </a:r>
            <a:r>
              <a:rPr dirty="0" sz="1800" spc="-30" b="1">
                <a:latin typeface="Dubai"/>
                <a:cs typeface="Dubai"/>
              </a:rPr>
              <a:t>PARTICIPANTS</a:t>
            </a:r>
            <a:r>
              <a:rPr dirty="0" sz="1800" spc="-5" b="1">
                <a:latin typeface="Dubai"/>
                <a:cs typeface="Dubai"/>
              </a:rPr>
              <a:t> </a:t>
            </a:r>
            <a:r>
              <a:rPr dirty="0" sz="1800" spc="-15" b="1">
                <a:latin typeface="Dubai"/>
                <a:cs typeface="Dubai"/>
              </a:rPr>
              <a:t>BASE</a:t>
            </a:r>
            <a:endParaRPr sz="1800">
              <a:latin typeface="Dubai"/>
              <a:cs typeface="Dubai"/>
            </a:endParaRPr>
          </a:p>
          <a:p>
            <a:pPr marL="298450" marR="670560" indent="-285750">
              <a:lnSpc>
                <a:spcPct val="101099"/>
              </a:lnSpc>
              <a:spcBef>
                <a:spcPts val="315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>
                <a:latin typeface="Dubai"/>
                <a:cs typeface="Dubai"/>
              </a:rPr>
              <a:t>Our </a:t>
            </a:r>
            <a:r>
              <a:rPr dirty="0" sz="1800" spc="-5">
                <a:latin typeface="Dubai"/>
                <a:cs typeface="Dubai"/>
              </a:rPr>
              <a:t>participants come </a:t>
            </a:r>
            <a:r>
              <a:rPr dirty="0" sz="1800" spc="-15">
                <a:latin typeface="Dubai"/>
                <a:cs typeface="Dubai"/>
              </a:rPr>
              <a:t>from </a:t>
            </a:r>
            <a:r>
              <a:rPr dirty="0" sz="1800">
                <a:latin typeface="Dubai"/>
                <a:cs typeface="Dubai"/>
              </a:rPr>
              <a:t>wide </a:t>
            </a:r>
            <a:r>
              <a:rPr dirty="0" sz="1800" spc="-10">
                <a:latin typeface="Dubai"/>
                <a:cs typeface="Dubai"/>
              </a:rPr>
              <a:t>range </a:t>
            </a:r>
            <a:r>
              <a:rPr dirty="0" sz="1800" spc="-5">
                <a:latin typeface="Dubai"/>
                <a:cs typeface="Dubai"/>
              </a:rPr>
              <a:t>of industries </a:t>
            </a:r>
            <a:r>
              <a:rPr dirty="0" sz="1800">
                <a:latin typeface="Dubai"/>
                <a:cs typeface="Dubai"/>
              </a:rPr>
              <a:t>including Oil &amp; Gas, Chemical, </a:t>
            </a:r>
            <a:r>
              <a:rPr dirty="0" sz="1800" spc="-10">
                <a:latin typeface="Dubai"/>
                <a:cs typeface="Dubai"/>
              </a:rPr>
              <a:t>Aerospace, Automotive, Energy,  </a:t>
            </a:r>
            <a:r>
              <a:rPr dirty="0" sz="1800" spc="-5">
                <a:latin typeface="Dubai"/>
                <a:cs typeface="Dubai"/>
              </a:rPr>
              <a:t>Inspection </a:t>
            </a:r>
            <a:r>
              <a:rPr dirty="0" sz="1800">
                <a:latin typeface="Dubai"/>
                <a:cs typeface="Dubai"/>
              </a:rPr>
              <a:t>Companies, </a:t>
            </a:r>
            <a:r>
              <a:rPr dirty="0" sz="1800" spc="-45">
                <a:latin typeface="Dubai"/>
                <a:cs typeface="Dubai"/>
              </a:rPr>
              <a:t>Power, </a:t>
            </a:r>
            <a:r>
              <a:rPr dirty="0" sz="1800" spc="-5">
                <a:latin typeface="Dubai"/>
                <a:cs typeface="Dubai"/>
              </a:rPr>
              <a:t>Rail </a:t>
            </a:r>
            <a:r>
              <a:rPr dirty="0" sz="1800">
                <a:latin typeface="Dubai"/>
                <a:cs typeface="Dubai"/>
              </a:rPr>
              <a:t>&amp; </a:t>
            </a:r>
            <a:r>
              <a:rPr dirty="0" sz="1800" spc="-10">
                <a:latin typeface="Dubai"/>
                <a:cs typeface="Dubai"/>
              </a:rPr>
              <a:t>Research</a:t>
            </a:r>
            <a:r>
              <a:rPr dirty="0" sz="1800" spc="80">
                <a:latin typeface="Dubai"/>
                <a:cs typeface="Dubai"/>
              </a:rPr>
              <a:t> </a:t>
            </a:r>
            <a:r>
              <a:rPr dirty="0" sz="1800" spc="-10">
                <a:latin typeface="Dubai"/>
                <a:cs typeface="Dubai"/>
              </a:rPr>
              <a:t>laboratories.</a:t>
            </a:r>
            <a:endParaRPr sz="1800">
              <a:latin typeface="Dubai"/>
              <a:cs typeface="Dubai"/>
            </a:endParaRPr>
          </a:p>
          <a:p>
            <a:pPr marL="298450" marR="41275" indent="-285750">
              <a:lnSpc>
                <a:spcPts val="2090"/>
              </a:lnSpc>
              <a:spcBef>
                <a:spcPts val="175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>
                <a:latin typeface="Dubai"/>
                <a:cs typeface="Dubai"/>
              </a:rPr>
              <a:t>Also included </a:t>
            </a:r>
            <a:r>
              <a:rPr dirty="0" sz="1800" spc="-15">
                <a:latin typeface="Dubai"/>
                <a:cs typeface="Dubai"/>
              </a:rPr>
              <a:t>are </a:t>
            </a:r>
            <a:r>
              <a:rPr dirty="0" sz="1800" spc="-5">
                <a:latin typeface="Dubai"/>
                <a:cs typeface="Dubai"/>
              </a:rPr>
              <a:t>the </a:t>
            </a:r>
            <a:r>
              <a:rPr dirty="0" sz="1800" spc="-10">
                <a:latin typeface="Dubai"/>
                <a:cs typeface="Dubai"/>
              </a:rPr>
              <a:t>international </a:t>
            </a:r>
            <a:r>
              <a:rPr dirty="0" sz="1800" spc="-5">
                <a:latin typeface="Dubai"/>
                <a:cs typeface="Dubai"/>
              </a:rPr>
              <a:t>participants </a:t>
            </a:r>
            <a:r>
              <a:rPr dirty="0" sz="1800" spc="-15">
                <a:latin typeface="Dubai"/>
                <a:cs typeface="Dubai"/>
              </a:rPr>
              <a:t>from </a:t>
            </a:r>
            <a:r>
              <a:rPr dirty="0" sz="1800">
                <a:latin typeface="Dubai"/>
                <a:cs typeface="Dubai"/>
              </a:rPr>
              <a:t>Middle </a:t>
            </a:r>
            <a:r>
              <a:rPr dirty="0" sz="1800" spc="-10">
                <a:latin typeface="Dubai"/>
                <a:cs typeface="Dubai"/>
              </a:rPr>
              <a:t>East </a:t>
            </a:r>
            <a:r>
              <a:rPr dirty="0" sz="1800" spc="-5">
                <a:latin typeface="Dubai"/>
                <a:cs typeface="Dubai"/>
              </a:rPr>
              <a:t>countries, Malaysia, Europe, Bhutan, Nepal, </a:t>
            </a:r>
            <a:r>
              <a:rPr dirty="0" sz="1800" spc="-10">
                <a:latin typeface="Dubai"/>
                <a:cs typeface="Dubai"/>
              </a:rPr>
              <a:t>Pakistan and  </a:t>
            </a:r>
            <a:r>
              <a:rPr dirty="0" sz="1800" spc="-5">
                <a:latin typeface="Dubai"/>
                <a:cs typeface="Dubai"/>
              </a:rPr>
              <a:t>India.</a:t>
            </a:r>
            <a:endParaRPr sz="1800">
              <a:latin typeface="Dubai"/>
              <a:cs typeface="Dubai"/>
            </a:endParaRPr>
          </a:p>
          <a:p>
            <a:pPr marL="50165">
              <a:lnSpc>
                <a:spcPct val="100000"/>
              </a:lnSpc>
              <a:spcBef>
                <a:spcPts val="2165"/>
              </a:spcBef>
            </a:pPr>
            <a:r>
              <a:rPr dirty="0" sz="2000" spc="-45" b="1">
                <a:latin typeface="Dubai"/>
                <a:cs typeface="Dubai"/>
              </a:rPr>
              <a:t>INAT </a:t>
            </a:r>
            <a:r>
              <a:rPr dirty="0" sz="2000" spc="-20" b="1">
                <a:latin typeface="Dubai"/>
                <a:cs typeface="Dubai"/>
              </a:rPr>
              <a:t>EXAMINATIONS</a:t>
            </a:r>
            <a:r>
              <a:rPr dirty="0" sz="2000" spc="40" b="1">
                <a:latin typeface="Dubai"/>
                <a:cs typeface="Dubai"/>
              </a:rPr>
              <a:t> </a:t>
            </a:r>
            <a:r>
              <a:rPr dirty="0" sz="2000" spc="-10" b="1">
                <a:latin typeface="Dubai"/>
                <a:cs typeface="Dubai"/>
              </a:rPr>
              <a:t>PROCESS</a:t>
            </a:r>
            <a:endParaRPr sz="2000">
              <a:latin typeface="Dubai"/>
              <a:cs typeface="Dubai"/>
            </a:endParaRPr>
          </a:p>
          <a:p>
            <a:pPr marL="325120" indent="-286385">
              <a:lnSpc>
                <a:spcPct val="100000"/>
              </a:lnSpc>
              <a:spcBef>
                <a:spcPts val="1255"/>
              </a:spcBef>
              <a:buFont typeface="Wingdings"/>
              <a:buChar char=""/>
              <a:tabLst>
                <a:tab pos="325120" algn="l"/>
                <a:tab pos="325755" algn="l"/>
              </a:tabLst>
            </a:pPr>
            <a:r>
              <a:rPr dirty="0" sz="1800" spc="-5">
                <a:latin typeface="Dubai"/>
                <a:cs typeface="Dubai"/>
              </a:rPr>
              <a:t>The </a:t>
            </a:r>
            <a:r>
              <a:rPr dirty="0" sz="1800" spc="-10">
                <a:latin typeface="Dubai"/>
                <a:cs typeface="Dubai"/>
              </a:rPr>
              <a:t>examination </a:t>
            </a:r>
            <a:r>
              <a:rPr dirty="0" sz="1800">
                <a:latin typeface="Dubai"/>
                <a:cs typeface="Dubai"/>
              </a:rPr>
              <a:t>will be in </a:t>
            </a:r>
            <a:r>
              <a:rPr dirty="0" sz="1800" spc="-10">
                <a:latin typeface="Dubai"/>
                <a:cs typeface="Dubai"/>
              </a:rPr>
              <a:t>accordance </a:t>
            </a:r>
            <a:r>
              <a:rPr dirty="0" sz="1800" spc="-5">
                <a:latin typeface="Dubai"/>
                <a:cs typeface="Dubai"/>
              </a:rPr>
              <a:t>with </a:t>
            </a:r>
            <a:r>
              <a:rPr dirty="0" sz="1800" spc="-10">
                <a:latin typeface="Dubai"/>
                <a:cs typeface="Dubai"/>
              </a:rPr>
              <a:t>required</a:t>
            </a:r>
            <a:r>
              <a:rPr dirty="0" sz="1800" spc="70">
                <a:latin typeface="Dubai"/>
                <a:cs typeface="Dubai"/>
              </a:rPr>
              <a:t> </a:t>
            </a:r>
            <a:r>
              <a:rPr dirty="0" sz="1800" spc="-10">
                <a:latin typeface="Dubai"/>
                <a:cs typeface="Dubai"/>
              </a:rPr>
              <a:t>standards</a:t>
            </a:r>
            <a:endParaRPr sz="1800">
              <a:latin typeface="Dubai"/>
              <a:cs typeface="Dubai"/>
            </a:endParaRPr>
          </a:p>
          <a:p>
            <a:pPr marL="325120" indent="-286385">
              <a:lnSpc>
                <a:spcPct val="100000"/>
              </a:lnSpc>
              <a:spcBef>
                <a:spcPts val="25"/>
              </a:spcBef>
              <a:buFont typeface="Wingdings"/>
              <a:buChar char=""/>
              <a:tabLst>
                <a:tab pos="325120" algn="l"/>
                <a:tab pos="325755" algn="l"/>
              </a:tabLst>
            </a:pPr>
            <a:r>
              <a:rPr dirty="0" sz="1800" spc="-10">
                <a:latin typeface="Dubai"/>
                <a:cs typeface="Dubai"/>
              </a:rPr>
              <a:t>Candidates </a:t>
            </a:r>
            <a:r>
              <a:rPr dirty="0" sz="1800">
                <a:latin typeface="Dubai"/>
                <a:cs typeface="Dubai"/>
              </a:rPr>
              <a:t>should plan </a:t>
            </a:r>
            <a:r>
              <a:rPr dirty="0" sz="1800" spc="-10">
                <a:latin typeface="Dubai"/>
                <a:cs typeface="Dubai"/>
              </a:rPr>
              <a:t>to </a:t>
            </a:r>
            <a:r>
              <a:rPr dirty="0" sz="1800" spc="-5">
                <a:latin typeface="Dubai"/>
                <a:cs typeface="Dubai"/>
              </a:rPr>
              <a:t>arrive </a:t>
            </a:r>
            <a:r>
              <a:rPr dirty="0" sz="1800" spc="-20">
                <a:latin typeface="Dubai"/>
                <a:cs typeface="Dubai"/>
              </a:rPr>
              <a:t>at </a:t>
            </a:r>
            <a:r>
              <a:rPr dirty="0" sz="1800" spc="-5">
                <a:latin typeface="Dubai"/>
                <a:cs typeface="Dubai"/>
              </a:rPr>
              <a:t>the </a:t>
            </a:r>
            <a:r>
              <a:rPr dirty="0" sz="1800" spc="-10">
                <a:latin typeface="Dubai"/>
                <a:cs typeface="Dubai"/>
              </a:rPr>
              <a:t>examination </a:t>
            </a:r>
            <a:r>
              <a:rPr dirty="0" sz="1800" spc="-5">
                <a:latin typeface="Dubai"/>
                <a:cs typeface="Dubai"/>
              </a:rPr>
              <a:t>site </a:t>
            </a:r>
            <a:r>
              <a:rPr dirty="0" sz="1800" spc="-20">
                <a:latin typeface="Dubai"/>
                <a:cs typeface="Dubai"/>
              </a:rPr>
              <a:t>at </a:t>
            </a:r>
            <a:r>
              <a:rPr dirty="0" sz="1800" spc="-5">
                <a:latin typeface="Dubai"/>
                <a:cs typeface="Dubai"/>
              </a:rPr>
              <a:t>least </a:t>
            </a:r>
            <a:r>
              <a:rPr dirty="0" sz="1800">
                <a:latin typeface="Dubai"/>
                <a:cs typeface="Dubai"/>
              </a:rPr>
              <a:t>30 </a:t>
            </a:r>
            <a:r>
              <a:rPr dirty="0" sz="1800" spc="-5">
                <a:latin typeface="Dubai"/>
                <a:cs typeface="Dubai"/>
              </a:rPr>
              <a:t>minutes </a:t>
            </a:r>
            <a:r>
              <a:rPr dirty="0" sz="1800">
                <a:latin typeface="Dubai"/>
                <a:cs typeface="Dubai"/>
              </a:rPr>
              <a:t>prior </a:t>
            </a:r>
            <a:r>
              <a:rPr dirty="0" sz="1800" spc="-10">
                <a:latin typeface="Dubai"/>
                <a:cs typeface="Dubai"/>
              </a:rPr>
              <a:t>to </a:t>
            </a:r>
            <a:r>
              <a:rPr dirty="0" sz="1800" spc="-5">
                <a:latin typeface="Dubai"/>
                <a:cs typeface="Dubai"/>
              </a:rPr>
              <a:t>the </a:t>
            </a:r>
            <a:r>
              <a:rPr dirty="0" sz="1800">
                <a:latin typeface="Dubai"/>
                <a:cs typeface="Dubai"/>
              </a:rPr>
              <a:t>scheduled</a:t>
            </a:r>
            <a:r>
              <a:rPr dirty="0" sz="1800" spc="245">
                <a:latin typeface="Dubai"/>
                <a:cs typeface="Dubai"/>
              </a:rPr>
              <a:t> </a:t>
            </a:r>
            <a:r>
              <a:rPr dirty="0" sz="1800" spc="-10">
                <a:latin typeface="Dubai"/>
                <a:cs typeface="Dubai"/>
              </a:rPr>
              <a:t>examinations.</a:t>
            </a:r>
            <a:endParaRPr sz="1800">
              <a:latin typeface="Dubai"/>
              <a:cs typeface="Dubai"/>
            </a:endParaRPr>
          </a:p>
          <a:p>
            <a:pPr marL="325120" marR="5080" indent="-285750">
              <a:lnSpc>
                <a:spcPts val="2090"/>
              </a:lnSpc>
              <a:spcBef>
                <a:spcPts val="175"/>
              </a:spcBef>
              <a:buFont typeface="Wingdings"/>
              <a:buChar char=""/>
              <a:tabLst>
                <a:tab pos="325120" algn="l"/>
                <a:tab pos="325755" algn="l"/>
              </a:tabLst>
            </a:pPr>
            <a:r>
              <a:rPr dirty="0" sz="1800" spc="-5">
                <a:latin typeface="Dubai"/>
                <a:cs typeface="Dubai"/>
              </a:rPr>
              <a:t>No one </a:t>
            </a:r>
            <a:r>
              <a:rPr dirty="0" sz="1800">
                <a:latin typeface="Dubai"/>
                <a:cs typeface="Dubai"/>
              </a:rPr>
              <a:t>will be </a:t>
            </a:r>
            <a:r>
              <a:rPr dirty="0" sz="1800" spc="-5">
                <a:latin typeface="Dubai"/>
                <a:cs typeface="Dubai"/>
              </a:rPr>
              <a:t>admitted after an </a:t>
            </a:r>
            <a:r>
              <a:rPr dirty="0" sz="1800" spc="-10">
                <a:latin typeface="Dubai"/>
                <a:cs typeface="Dubai"/>
              </a:rPr>
              <a:t>examination </a:t>
            </a:r>
            <a:r>
              <a:rPr dirty="0" sz="1800" spc="-5">
                <a:latin typeface="Dubai"/>
                <a:cs typeface="Dubai"/>
              </a:rPr>
              <a:t>has </a:t>
            </a:r>
            <a:r>
              <a:rPr dirty="0" sz="1800" spc="-10">
                <a:latin typeface="Dubai"/>
                <a:cs typeface="Dubai"/>
              </a:rPr>
              <a:t>started. Candidates </a:t>
            </a:r>
            <a:r>
              <a:rPr dirty="0" sz="1800">
                <a:latin typeface="Dubai"/>
                <a:cs typeface="Dubai"/>
              </a:rPr>
              <a:t>will </a:t>
            </a:r>
            <a:r>
              <a:rPr dirty="0" sz="1800" spc="-10">
                <a:latin typeface="Dubai"/>
                <a:cs typeface="Dubai"/>
              </a:rPr>
              <a:t>receive </a:t>
            </a:r>
            <a:r>
              <a:rPr dirty="0" sz="1800" spc="-5">
                <a:latin typeface="Dubai"/>
                <a:cs typeface="Dubai"/>
              </a:rPr>
              <a:t>results </a:t>
            </a:r>
            <a:r>
              <a:rPr dirty="0" sz="1800">
                <a:latin typeface="Dubai"/>
                <a:cs typeface="Dubai"/>
              </a:rPr>
              <a:t>within a </a:t>
            </a:r>
            <a:r>
              <a:rPr dirty="0" sz="1800" spc="-10">
                <a:latin typeface="Dubai"/>
                <a:cs typeface="Dubai"/>
              </a:rPr>
              <a:t>week </a:t>
            </a:r>
            <a:r>
              <a:rPr dirty="0" sz="1800" spc="-5">
                <a:latin typeface="Dubai"/>
                <a:cs typeface="Dubai"/>
              </a:rPr>
              <a:t>after the </a:t>
            </a:r>
            <a:r>
              <a:rPr dirty="0" sz="1800" spc="-15">
                <a:latin typeface="Dubai"/>
                <a:cs typeface="Dubai"/>
              </a:rPr>
              <a:t>exam. </a:t>
            </a:r>
            <a:r>
              <a:rPr dirty="0" sz="1800" spc="-25">
                <a:latin typeface="Dubai"/>
                <a:cs typeface="Dubai"/>
              </a:rPr>
              <a:t>For  </a:t>
            </a:r>
            <a:r>
              <a:rPr dirty="0" sz="1800" spc="-5">
                <a:latin typeface="Dubai"/>
                <a:cs typeface="Dubai"/>
              </a:rPr>
              <a:t>some </a:t>
            </a:r>
            <a:r>
              <a:rPr dirty="0" sz="1800">
                <a:latin typeface="Dubai"/>
                <a:cs typeface="Dubai"/>
              </a:rPr>
              <a:t>it </a:t>
            </a:r>
            <a:r>
              <a:rPr dirty="0" sz="1800" spc="-15">
                <a:latin typeface="Dubai"/>
                <a:cs typeface="Dubai"/>
              </a:rPr>
              <a:t>take </a:t>
            </a:r>
            <a:r>
              <a:rPr dirty="0" sz="1800">
                <a:latin typeface="Dubai"/>
                <a:cs typeface="Dubai"/>
              </a:rPr>
              <a:t>up </a:t>
            </a:r>
            <a:r>
              <a:rPr dirty="0" sz="1800" spc="-15">
                <a:latin typeface="Dubai"/>
                <a:cs typeface="Dubai"/>
              </a:rPr>
              <a:t>to </a:t>
            </a:r>
            <a:r>
              <a:rPr dirty="0" sz="1800">
                <a:latin typeface="Dubai"/>
                <a:cs typeface="Dubai"/>
              </a:rPr>
              <a:t>30</a:t>
            </a:r>
            <a:r>
              <a:rPr dirty="0" sz="1800" spc="55">
                <a:latin typeface="Dubai"/>
                <a:cs typeface="Dubai"/>
              </a:rPr>
              <a:t> </a:t>
            </a:r>
            <a:r>
              <a:rPr dirty="0" sz="1800" spc="-10">
                <a:latin typeface="Dubai"/>
                <a:cs typeface="Dubai"/>
              </a:rPr>
              <a:t>days</a:t>
            </a:r>
            <a:endParaRPr sz="1800">
              <a:latin typeface="Dubai"/>
              <a:cs typeface="Dubai"/>
            </a:endParaRPr>
          </a:p>
          <a:p>
            <a:pPr marL="325120" indent="-286385">
              <a:lnSpc>
                <a:spcPts val="2150"/>
              </a:lnSpc>
              <a:buFont typeface="Wingdings"/>
              <a:buChar char=""/>
              <a:tabLst>
                <a:tab pos="325120" algn="l"/>
                <a:tab pos="325755" algn="l"/>
              </a:tabLst>
            </a:pPr>
            <a:r>
              <a:rPr dirty="0" sz="1800" spc="-25">
                <a:latin typeface="Dubai"/>
                <a:cs typeface="Dubai"/>
              </a:rPr>
              <a:t>For </a:t>
            </a:r>
            <a:r>
              <a:rPr dirty="0" sz="1800" spc="-5">
                <a:latin typeface="Dubai"/>
                <a:cs typeface="Dubai"/>
              </a:rPr>
              <a:t>Personnel certification </a:t>
            </a:r>
            <a:r>
              <a:rPr dirty="0" sz="1800" spc="-15">
                <a:latin typeface="Dubai"/>
                <a:cs typeface="Dubai"/>
              </a:rPr>
              <a:t>related </a:t>
            </a:r>
            <a:r>
              <a:rPr dirty="0" sz="1800" spc="-10">
                <a:latin typeface="Dubai"/>
                <a:cs typeface="Dubai"/>
              </a:rPr>
              <a:t>training </a:t>
            </a:r>
            <a:r>
              <a:rPr dirty="0" sz="1800">
                <a:latin typeface="Dubai"/>
                <a:cs typeface="Dubai"/>
              </a:rPr>
              <a:t>courses, </a:t>
            </a:r>
            <a:r>
              <a:rPr dirty="0" sz="1800" spc="-10">
                <a:latin typeface="Dubai"/>
                <a:cs typeface="Dubai"/>
              </a:rPr>
              <a:t>candidates </a:t>
            </a:r>
            <a:r>
              <a:rPr dirty="0" sz="1800">
                <a:latin typeface="Dubai"/>
                <a:cs typeface="Dubai"/>
              </a:rPr>
              <a:t>will </a:t>
            </a:r>
            <a:r>
              <a:rPr dirty="0" sz="1800" spc="-10">
                <a:latin typeface="Dubai"/>
                <a:cs typeface="Dubai"/>
              </a:rPr>
              <a:t>receive </a:t>
            </a:r>
            <a:r>
              <a:rPr dirty="0" sz="1800">
                <a:latin typeface="Dubai"/>
                <a:cs typeface="Dubai"/>
              </a:rPr>
              <a:t>their </a:t>
            </a:r>
            <a:r>
              <a:rPr dirty="0" sz="1800" spc="-5">
                <a:latin typeface="Dubai"/>
                <a:cs typeface="Dubai"/>
              </a:rPr>
              <a:t>certificates </a:t>
            </a:r>
            <a:r>
              <a:rPr dirty="0" sz="1800">
                <a:latin typeface="Dubai"/>
                <a:cs typeface="Dubai"/>
              </a:rPr>
              <a:t>1 </a:t>
            </a:r>
            <a:r>
              <a:rPr dirty="0" sz="1800" spc="-10">
                <a:latin typeface="Dubai"/>
                <a:cs typeface="Dubai"/>
              </a:rPr>
              <a:t>week </a:t>
            </a:r>
            <a:r>
              <a:rPr dirty="0" sz="1800" spc="-5">
                <a:latin typeface="Dubai"/>
                <a:cs typeface="Dubai"/>
              </a:rPr>
              <a:t>after the</a:t>
            </a:r>
            <a:r>
              <a:rPr dirty="0" sz="1800" spc="220">
                <a:latin typeface="Dubai"/>
                <a:cs typeface="Dubai"/>
              </a:rPr>
              <a:t> </a:t>
            </a:r>
            <a:r>
              <a:rPr dirty="0" sz="1800" spc="-15">
                <a:latin typeface="Dubai"/>
                <a:cs typeface="Dubai"/>
              </a:rPr>
              <a:t>exam.</a:t>
            </a:r>
            <a:endParaRPr sz="1800">
              <a:latin typeface="Dubai"/>
              <a:cs typeface="Duba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66658" y="7735314"/>
            <a:ext cx="5374005" cy="3091815"/>
          </a:xfrm>
          <a:prstGeom prst="rect">
            <a:avLst/>
          </a:prstGeom>
        </p:spPr>
        <p:txBody>
          <a:bodyPr wrap="square" lIns="0" tIns="1225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65"/>
              </a:spcBef>
            </a:pPr>
            <a:r>
              <a:rPr dirty="0" sz="1800" spc="-10" b="1">
                <a:latin typeface="Dubai"/>
                <a:cs typeface="Dubai"/>
              </a:rPr>
              <a:t>CONVENTIONAL </a:t>
            </a:r>
            <a:r>
              <a:rPr dirty="0" sz="1800" spc="-15" b="1">
                <a:latin typeface="Dubai"/>
                <a:cs typeface="Dubai"/>
              </a:rPr>
              <a:t>NDT</a:t>
            </a:r>
            <a:r>
              <a:rPr dirty="0" sz="1800" spc="-10" b="1">
                <a:latin typeface="Dubai"/>
                <a:cs typeface="Dubai"/>
              </a:rPr>
              <a:t> </a:t>
            </a:r>
            <a:r>
              <a:rPr dirty="0" sz="1800" spc="-5" b="1">
                <a:latin typeface="Dubai"/>
                <a:cs typeface="Dubai"/>
              </a:rPr>
              <a:t>TRAINING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860"/>
              </a:spcBef>
              <a:buSzPct val="83333"/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10">
                <a:latin typeface="Dubai"/>
                <a:cs typeface="Dubai"/>
              </a:rPr>
              <a:t>Radiography </a:t>
            </a:r>
            <a:r>
              <a:rPr dirty="0" sz="1800" spc="-35">
                <a:latin typeface="Dubai"/>
                <a:cs typeface="Dubai"/>
              </a:rPr>
              <a:t>Testing </a:t>
            </a:r>
            <a:r>
              <a:rPr dirty="0" sz="1800" spc="30">
                <a:latin typeface="Dubai"/>
                <a:cs typeface="Dubai"/>
              </a:rPr>
              <a:t> </a:t>
            </a:r>
            <a:r>
              <a:rPr dirty="0" sz="1800" spc="-10">
                <a:latin typeface="Dubai"/>
                <a:cs typeface="Dubai"/>
              </a:rPr>
              <a:t>(RT)</a:t>
            </a:r>
            <a:endParaRPr sz="1800">
              <a:latin typeface="Dubai"/>
              <a:cs typeface="Dubai"/>
            </a:endParaRPr>
          </a:p>
          <a:p>
            <a:pPr marL="353695" indent="-341630">
              <a:lnSpc>
                <a:spcPct val="100000"/>
              </a:lnSpc>
              <a:spcBef>
                <a:spcPts val="434"/>
              </a:spcBef>
              <a:buSzPct val="83333"/>
              <a:buFont typeface="Wingdings"/>
              <a:buChar char=""/>
              <a:tabLst>
                <a:tab pos="353695" algn="l"/>
                <a:tab pos="354330" algn="l"/>
              </a:tabLst>
            </a:pPr>
            <a:r>
              <a:rPr dirty="0" sz="1800" spc="-5">
                <a:latin typeface="Dubai"/>
                <a:cs typeface="Dubai"/>
              </a:rPr>
              <a:t>Ultrasonic </a:t>
            </a:r>
            <a:r>
              <a:rPr dirty="0" sz="1800" spc="-30">
                <a:latin typeface="Dubai"/>
                <a:cs typeface="Dubai"/>
              </a:rPr>
              <a:t>Testing  </a:t>
            </a:r>
            <a:r>
              <a:rPr dirty="0" sz="1800">
                <a:latin typeface="Dubai"/>
                <a:cs typeface="Dubai"/>
              </a:rPr>
              <a:t>( UT)</a:t>
            </a:r>
            <a:endParaRPr sz="1800">
              <a:latin typeface="Dubai"/>
              <a:cs typeface="Dubai"/>
            </a:endParaRPr>
          </a:p>
          <a:p>
            <a:pPr marL="353695" indent="-341630">
              <a:lnSpc>
                <a:spcPct val="100000"/>
              </a:lnSpc>
              <a:spcBef>
                <a:spcPts val="430"/>
              </a:spcBef>
              <a:buSzPct val="83333"/>
              <a:buFont typeface="Wingdings"/>
              <a:buChar char=""/>
              <a:tabLst>
                <a:tab pos="353695" algn="l"/>
                <a:tab pos="354330" algn="l"/>
              </a:tabLst>
            </a:pPr>
            <a:r>
              <a:rPr dirty="0" sz="1800" spc="-5">
                <a:latin typeface="Dubai"/>
                <a:cs typeface="Dubai"/>
              </a:rPr>
              <a:t>Magnetic Particle </a:t>
            </a:r>
            <a:r>
              <a:rPr dirty="0" sz="1800" spc="-35">
                <a:latin typeface="Dubai"/>
                <a:cs typeface="Dubai"/>
              </a:rPr>
              <a:t>Testing </a:t>
            </a:r>
            <a:r>
              <a:rPr dirty="0" sz="1800">
                <a:latin typeface="Dubai"/>
                <a:cs typeface="Dubai"/>
              </a:rPr>
              <a:t>(</a:t>
            </a:r>
            <a:r>
              <a:rPr dirty="0" sz="1800" spc="100">
                <a:latin typeface="Dubai"/>
                <a:cs typeface="Dubai"/>
              </a:rPr>
              <a:t> </a:t>
            </a:r>
            <a:r>
              <a:rPr dirty="0" sz="1800">
                <a:latin typeface="Dubai"/>
                <a:cs typeface="Dubai"/>
              </a:rPr>
              <a:t>MPT)</a:t>
            </a:r>
            <a:endParaRPr sz="1800">
              <a:latin typeface="Dubai"/>
              <a:cs typeface="Dubai"/>
            </a:endParaRPr>
          </a:p>
          <a:p>
            <a:pPr marL="353695" indent="-341630">
              <a:lnSpc>
                <a:spcPct val="100000"/>
              </a:lnSpc>
              <a:spcBef>
                <a:spcPts val="455"/>
              </a:spcBef>
              <a:buSzPct val="83333"/>
              <a:buFont typeface="Wingdings"/>
              <a:buChar char=""/>
              <a:tabLst>
                <a:tab pos="353695" algn="l"/>
                <a:tab pos="354330" algn="l"/>
              </a:tabLst>
            </a:pPr>
            <a:r>
              <a:rPr dirty="0" sz="1800">
                <a:latin typeface="Dubai"/>
                <a:cs typeface="Dubai"/>
              </a:rPr>
              <a:t>Liquid </a:t>
            </a:r>
            <a:r>
              <a:rPr dirty="0" sz="1800" spc="-15">
                <a:latin typeface="Dubai"/>
                <a:cs typeface="Dubai"/>
              </a:rPr>
              <a:t>Penetrant </a:t>
            </a:r>
            <a:r>
              <a:rPr dirty="0" sz="1800" spc="-35">
                <a:latin typeface="Dubai"/>
                <a:cs typeface="Dubai"/>
              </a:rPr>
              <a:t>Testing </a:t>
            </a:r>
            <a:r>
              <a:rPr dirty="0" sz="1800">
                <a:latin typeface="Dubai"/>
                <a:cs typeface="Dubai"/>
              </a:rPr>
              <a:t>(</a:t>
            </a:r>
            <a:r>
              <a:rPr dirty="0" sz="1800" spc="100">
                <a:latin typeface="Dubai"/>
                <a:cs typeface="Dubai"/>
              </a:rPr>
              <a:t> </a:t>
            </a:r>
            <a:r>
              <a:rPr dirty="0" sz="1800">
                <a:latin typeface="Dubai"/>
                <a:cs typeface="Dubai"/>
              </a:rPr>
              <a:t>LPT)</a:t>
            </a:r>
            <a:endParaRPr sz="1800">
              <a:latin typeface="Dubai"/>
              <a:cs typeface="Dubai"/>
            </a:endParaRPr>
          </a:p>
          <a:p>
            <a:pPr marL="353695" indent="-341630">
              <a:lnSpc>
                <a:spcPct val="100000"/>
              </a:lnSpc>
              <a:spcBef>
                <a:spcPts val="340"/>
              </a:spcBef>
              <a:buSzPct val="83333"/>
              <a:buFont typeface="Wingdings"/>
              <a:buChar char=""/>
              <a:tabLst>
                <a:tab pos="353695" algn="l"/>
                <a:tab pos="354330" algn="l"/>
              </a:tabLst>
            </a:pPr>
            <a:r>
              <a:rPr dirty="0" sz="1800">
                <a:latin typeface="Dubai"/>
                <a:cs typeface="Dubai"/>
              </a:rPr>
              <a:t>Visual </a:t>
            </a:r>
            <a:r>
              <a:rPr dirty="0" sz="1800" spc="-35">
                <a:latin typeface="Dubai"/>
                <a:cs typeface="Dubai"/>
              </a:rPr>
              <a:t>Testing</a:t>
            </a:r>
            <a:r>
              <a:rPr dirty="0" sz="1800" spc="50">
                <a:latin typeface="Dubai"/>
                <a:cs typeface="Dubai"/>
              </a:rPr>
              <a:t> </a:t>
            </a:r>
            <a:r>
              <a:rPr dirty="0" sz="1800" spc="5">
                <a:latin typeface="Dubai"/>
                <a:cs typeface="Dubai"/>
              </a:rPr>
              <a:t>(VT)</a:t>
            </a:r>
            <a:endParaRPr sz="1800">
              <a:latin typeface="Dubai"/>
              <a:cs typeface="Dubai"/>
            </a:endParaRPr>
          </a:p>
          <a:p>
            <a:pPr marL="353695" indent="-341630">
              <a:lnSpc>
                <a:spcPct val="100000"/>
              </a:lnSpc>
              <a:spcBef>
                <a:spcPts val="430"/>
              </a:spcBef>
              <a:buSzPct val="83333"/>
              <a:buFont typeface="Wingdings"/>
              <a:buChar char=""/>
              <a:tabLst>
                <a:tab pos="353695" algn="l"/>
                <a:tab pos="354330" algn="l"/>
              </a:tabLst>
            </a:pPr>
            <a:r>
              <a:rPr dirty="0" sz="1800" spc="-5">
                <a:latin typeface="Dubai"/>
                <a:cs typeface="Dubai"/>
              </a:rPr>
              <a:t>UT of TKY </a:t>
            </a:r>
            <a:r>
              <a:rPr dirty="0" sz="1800" spc="-10">
                <a:latin typeface="Dubai"/>
                <a:cs typeface="Dubai"/>
              </a:rPr>
              <a:t>Joints </a:t>
            </a:r>
            <a:r>
              <a:rPr dirty="0" sz="1800">
                <a:latin typeface="Dubai"/>
                <a:cs typeface="Dubai"/>
              </a:rPr>
              <a:t>( </a:t>
            </a:r>
            <a:r>
              <a:rPr dirty="0" sz="1800" spc="-5">
                <a:latin typeface="Dubai"/>
                <a:cs typeface="Dubai"/>
              </a:rPr>
              <a:t>Ultrasonic </a:t>
            </a:r>
            <a:r>
              <a:rPr dirty="0" sz="1800" spc="-30">
                <a:latin typeface="Dubai"/>
                <a:cs typeface="Dubai"/>
              </a:rPr>
              <a:t>Testing </a:t>
            </a:r>
            <a:r>
              <a:rPr dirty="0" sz="1800" spc="-5">
                <a:latin typeface="Dubai"/>
                <a:cs typeface="Dubai"/>
              </a:rPr>
              <a:t>of </a:t>
            </a:r>
            <a:r>
              <a:rPr dirty="0" sz="1800" spc="-75">
                <a:latin typeface="Dubai"/>
                <a:cs typeface="Dubai"/>
              </a:rPr>
              <a:t>T, </a:t>
            </a:r>
            <a:r>
              <a:rPr dirty="0" sz="1800" spc="-55">
                <a:latin typeface="Dubai"/>
                <a:cs typeface="Dubai"/>
              </a:rPr>
              <a:t>K,Y</a:t>
            </a:r>
            <a:r>
              <a:rPr dirty="0" sz="1800" spc="215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joints)</a:t>
            </a:r>
            <a:endParaRPr sz="1800">
              <a:latin typeface="Dubai"/>
              <a:cs typeface="Dubai"/>
            </a:endParaRPr>
          </a:p>
          <a:p>
            <a:pPr marL="353695" indent="-341630">
              <a:lnSpc>
                <a:spcPct val="100000"/>
              </a:lnSpc>
              <a:spcBef>
                <a:spcPts val="430"/>
              </a:spcBef>
              <a:buSzPct val="83333"/>
              <a:buFont typeface="Wingdings"/>
              <a:buChar char=""/>
              <a:tabLst>
                <a:tab pos="353695" algn="l"/>
                <a:tab pos="354330" algn="l"/>
              </a:tabLst>
            </a:pPr>
            <a:r>
              <a:rPr dirty="0" sz="1800" spc="-5">
                <a:latin typeface="Dubai"/>
                <a:cs typeface="Dubai"/>
              </a:rPr>
              <a:t>Radiographic </a:t>
            </a:r>
            <a:r>
              <a:rPr dirty="0" sz="1800" spc="-35">
                <a:latin typeface="Dubai"/>
                <a:cs typeface="Dubai"/>
              </a:rPr>
              <a:t>Testing </a:t>
            </a:r>
            <a:r>
              <a:rPr dirty="0" sz="1800">
                <a:latin typeface="Dubai"/>
                <a:cs typeface="Dubai"/>
              </a:rPr>
              <a:t>Film </a:t>
            </a:r>
            <a:r>
              <a:rPr dirty="0" sz="1800" spc="-15">
                <a:latin typeface="Dubai"/>
                <a:cs typeface="Dubai"/>
              </a:rPr>
              <a:t>Interpretation</a:t>
            </a:r>
            <a:r>
              <a:rPr dirty="0" sz="1800" spc="55">
                <a:latin typeface="Dubai"/>
                <a:cs typeface="Dubai"/>
              </a:rPr>
              <a:t> </a:t>
            </a:r>
            <a:r>
              <a:rPr dirty="0" sz="1800" spc="-10">
                <a:latin typeface="Dubai"/>
                <a:cs typeface="Dubai"/>
              </a:rPr>
              <a:t>(RTFI)</a:t>
            </a:r>
            <a:endParaRPr sz="1800">
              <a:latin typeface="Dubai"/>
              <a:cs typeface="Dubai"/>
            </a:endParaRPr>
          </a:p>
          <a:p>
            <a:pPr marL="353695" indent="-341630">
              <a:lnSpc>
                <a:spcPct val="100000"/>
              </a:lnSpc>
              <a:spcBef>
                <a:spcPts val="459"/>
              </a:spcBef>
              <a:buSzPct val="83333"/>
              <a:buFont typeface="Wingdings"/>
              <a:buChar char=""/>
              <a:tabLst>
                <a:tab pos="353695" algn="l"/>
                <a:tab pos="354330" algn="l"/>
              </a:tabLst>
            </a:pPr>
            <a:r>
              <a:rPr dirty="0" sz="1800" spc="-5">
                <a:latin typeface="Dubai"/>
                <a:cs typeface="Dubai"/>
              </a:rPr>
              <a:t>Ultrasonic Thickness Gauging</a:t>
            </a:r>
            <a:r>
              <a:rPr dirty="0" sz="1800" spc="20">
                <a:latin typeface="Dubai"/>
                <a:cs typeface="Dubai"/>
              </a:rPr>
              <a:t> </a:t>
            </a:r>
            <a:r>
              <a:rPr dirty="0" sz="1800" spc="-15">
                <a:latin typeface="Dubai"/>
                <a:cs typeface="Dubai"/>
              </a:rPr>
              <a:t>(UTG)</a:t>
            </a:r>
            <a:endParaRPr sz="1800">
              <a:latin typeface="Dubai"/>
              <a:cs typeface="Duba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188928" y="7707884"/>
            <a:ext cx="4053204" cy="1516380"/>
          </a:xfrm>
          <a:prstGeom prst="rect">
            <a:avLst/>
          </a:prstGeom>
        </p:spPr>
        <p:txBody>
          <a:bodyPr wrap="square" lIns="0" tIns="1524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0"/>
              </a:spcBef>
            </a:pPr>
            <a:r>
              <a:rPr dirty="0" sz="1800" spc="-10" b="1">
                <a:latin typeface="Dubai"/>
                <a:cs typeface="Dubai"/>
              </a:rPr>
              <a:t>CONVENTIONAL </a:t>
            </a:r>
            <a:r>
              <a:rPr dirty="0" sz="1800" spc="-15" b="1">
                <a:latin typeface="Dubai"/>
                <a:cs typeface="Dubai"/>
              </a:rPr>
              <a:t>NDT</a:t>
            </a:r>
            <a:r>
              <a:rPr dirty="0" sz="1800" spc="-10" b="1">
                <a:latin typeface="Dubai"/>
                <a:cs typeface="Dubai"/>
              </a:rPr>
              <a:t> </a:t>
            </a:r>
            <a:r>
              <a:rPr dirty="0" sz="1800" spc="-5" b="1">
                <a:latin typeface="Dubai"/>
                <a:cs typeface="Dubai"/>
              </a:rPr>
              <a:t>TRAINING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1105"/>
              </a:spcBef>
              <a:buSzPct val="83333"/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5">
                <a:latin typeface="Dubai"/>
                <a:cs typeface="Dubai"/>
              </a:rPr>
              <a:t>Phased </a:t>
            </a:r>
            <a:r>
              <a:rPr dirty="0" sz="1800" spc="-15">
                <a:latin typeface="Dubai"/>
                <a:cs typeface="Dubai"/>
              </a:rPr>
              <a:t>Array </a:t>
            </a:r>
            <a:r>
              <a:rPr dirty="0" sz="1800" spc="-5">
                <a:latin typeface="Dubai"/>
                <a:cs typeface="Dubai"/>
              </a:rPr>
              <a:t>Ultrasonic </a:t>
            </a:r>
            <a:r>
              <a:rPr dirty="0" sz="1800" spc="-30">
                <a:latin typeface="Dubai"/>
                <a:cs typeface="Dubai"/>
              </a:rPr>
              <a:t>Testing</a:t>
            </a:r>
            <a:r>
              <a:rPr dirty="0" sz="1800" spc="10">
                <a:latin typeface="Dubai"/>
                <a:cs typeface="Dubai"/>
              </a:rPr>
              <a:t> </a:t>
            </a:r>
            <a:r>
              <a:rPr dirty="0" sz="1800" spc="-30">
                <a:latin typeface="Dubai"/>
                <a:cs typeface="Dubai"/>
              </a:rPr>
              <a:t>(PAUT)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434"/>
              </a:spcBef>
              <a:buSzPct val="83333"/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5">
                <a:latin typeface="Dubai"/>
                <a:cs typeface="Dubai"/>
              </a:rPr>
              <a:t>Time-of-Flight </a:t>
            </a:r>
            <a:r>
              <a:rPr dirty="0" sz="1800" spc="-10">
                <a:latin typeface="Dubai"/>
                <a:cs typeface="Dubai"/>
              </a:rPr>
              <a:t>Diffraction</a:t>
            </a:r>
            <a:r>
              <a:rPr dirty="0" sz="1800">
                <a:latin typeface="Dubai"/>
                <a:cs typeface="Dubai"/>
              </a:rPr>
              <a:t> </a:t>
            </a:r>
            <a:r>
              <a:rPr dirty="0" sz="1800" spc="-10">
                <a:latin typeface="Dubai"/>
                <a:cs typeface="Dubai"/>
              </a:rPr>
              <a:t>(TOFD)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455"/>
              </a:spcBef>
              <a:buSzPct val="83333"/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>
                <a:latin typeface="Dubai"/>
                <a:cs typeface="Dubai"/>
              </a:rPr>
              <a:t>Eddy </a:t>
            </a:r>
            <a:r>
              <a:rPr dirty="0" sz="1800" spc="-10">
                <a:latin typeface="Dubai"/>
                <a:cs typeface="Dubai"/>
              </a:rPr>
              <a:t>Current </a:t>
            </a:r>
            <a:r>
              <a:rPr dirty="0" sz="1800" spc="-30">
                <a:latin typeface="Dubai"/>
                <a:cs typeface="Dubai"/>
              </a:rPr>
              <a:t>Testing</a:t>
            </a:r>
            <a:r>
              <a:rPr dirty="0" sz="1800" spc="50">
                <a:latin typeface="Dubai"/>
                <a:cs typeface="Dubai"/>
              </a:rPr>
              <a:t> </a:t>
            </a:r>
            <a:r>
              <a:rPr dirty="0" sz="1800">
                <a:latin typeface="Dubai"/>
                <a:cs typeface="Dubai"/>
              </a:rPr>
              <a:t>(ET)</a:t>
            </a:r>
            <a:endParaRPr sz="1800">
              <a:latin typeface="Dubai"/>
              <a:cs typeface="Duba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2020-12-17T06:24:02Z</dcterms:created>
  <dcterms:modified xsi:type="dcterms:W3CDTF">2020-12-17T06:24:02Z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2020-06-22T00:00:00Z</vt:filetime>
  </property>
  <property fmtid="{D5CDD505-2E9C-101B-9397-08002B2CF9AE}" pid="3" name="LastSaved">
    <vt:filetime>2020-12-17T00:00:00Z</vt:filetime>
  </property>
</Properties>
</file>